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2" r:id="rId6"/>
    <p:sldId id="265" r:id="rId7"/>
    <p:sldId id="263" r:id="rId8"/>
    <p:sldId id="281" r:id="rId9"/>
    <p:sldId id="283" r:id="rId10"/>
    <p:sldId id="284" r:id="rId11"/>
    <p:sldId id="285" r:id="rId12"/>
    <p:sldId id="301" r:id="rId13"/>
    <p:sldId id="260" r:id="rId14"/>
    <p:sldId id="266" r:id="rId15"/>
    <p:sldId id="279" r:id="rId16"/>
    <p:sldId id="272" r:id="rId17"/>
    <p:sldId id="339" r:id="rId18"/>
    <p:sldId id="302" r:id="rId19"/>
    <p:sldId id="271" r:id="rId20"/>
    <p:sldId id="303" r:id="rId21"/>
    <p:sldId id="304" r:id="rId22"/>
    <p:sldId id="340" r:id="rId23"/>
    <p:sldId id="273" r:id="rId24"/>
    <p:sldId id="278" r:id="rId25"/>
    <p:sldId id="277" r:id="rId26"/>
    <p:sldId id="274" r:id="rId27"/>
    <p:sldId id="341" r:id="rId28"/>
    <p:sldId id="267" r:id="rId29"/>
    <p:sldId id="261" r:id="rId30"/>
    <p:sldId id="342" r:id="rId31"/>
    <p:sldId id="305" r:id="rId32"/>
    <p:sldId id="343" r:id="rId33"/>
    <p:sldId id="307" r:id="rId34"/>
    <p:sldId id="344" r:id="rId35"/>
    <p:sldId id="306" r:id="rId36"/>
    <p:sldId id="311" r:id="rId37"/>
    <p:sldId id="276" r:id="rId38"/>
    <p:sldId id="310" r:id="rId39"/>
    <p:sldId id="309" r:id="rId40"/>
    <p:sldId id="268" r:id="rId41"/>
    <p:sldId id="293" r:id="rId42"/>
    <p:sldId id="270" r:id="rId43"/>
    <p:sldId id="291" r:id="rId44"/>
    <p:sldId id="292" r:id="rId45"/>
    <p:sldId id="280" r:id="rId46"/>
    <p:sldId id="296" r:id="rId47"/>
    <p:sldId id="313" r:id="rId48"/>
    <p:sldId id="345" r:id="rId49"/>
    <p:sldId id="346" r:id="rId50"/>
    <p:sldId id="314" r:id="rId51"/>
    <p:sldId id="315" r:id="rId52"/>
    <p:sldId id="347" r:id="rId53"/>
    <p:sldId id="366" r:id="rId54"/>
    <p:sldId id="294" r:id="rId55"/>
    <p:sldId id="316" r:id="rId56"/>
    <p:sldId id="348" r:id="rId57"/>
    <p:sldId id="317" r:id="rId58"/>
    <p:sldId id="349" r:id="rId59"/>
    <p:sldId id="318" r:id="rId60"/>
    <p:sldId id="365" r:id="rId61"/>
    <p:sldId id="319" r:id="rId62"/>
    <p:sldId id="350" r:id="rId63"/>
    <p:sldId id="320" r:id="rId64"/>
    <p:sldId id="352" r:id="rId65"/>
    <p:sldId id="351" r:id="rId66"/>
    <p:sldId id="367" r:id="rId67"/>
    <p:sldId id="321" r:id="rId68"/>
    <p:sldId id="355" r:id="rId69"/>
    <p:sldId id="356" r:id="rId70"/>
    <p:sldId id="323" r:id="rId71"/>
    <p:sldId id="358" r:id="rId72"/>
    <p:sldId id="357" r:id="rId73"/>
    <p:sldId id="359" r:id="rId74"/>
    <p:sldId id="324" r:id="rId75"/>
    <p:sldId id="360" r:id="rId76"/>
    <p:sldId id="325" r:id="rId77"/>
    <p:sldId id="326" r:id="rId78"/>
    <p:sldId id="361" r:id="rId79"/>
    <p:sldId id="327" r:id="rId80"/>
    <p:sldId id="328" r:id="rId81"/>
    <p:sldId id="329" r:id="rId82"/>
    <p:sldId id="330" r:id="rId83"/>
    <p:sldId id="331" r:id="rId84"/>
    <p:sldId id="332" r:id="rId85"/>
    <p:sldId id="333" r:id="rId86"/>
    <p:sldId id="336" r:id="rId87"/>
    <p:sldId id="337" r:id="rId88"/>
    <p:sldId id="338" r:id="rId89"/>
    <p:sldId id="297" r:id="rId90"/>
    <p:sldId id="298" r:id="rId91"/>
    <p:sldId id="299" r:id="rId92"/>
    <p:sldId id="300" r:id="rId93"/>
    <p:sldId id="287" r:id="rId94"/>
    <p:sldId id="362" r:id="rId95"/>
    <p:sldId id="288" r:id="rId96"/>
    <p:sldId id="363" r:id="rId97"/>
    <p:sldId id="289" r:id="rId98"/>
    <p:sldId id="364" r:id="rId99"/>
    <p:sldId id="290" r:id="rId100"/>
    <p:sldId id="295" r:id="rId101"/>
    <p:sldId id="354" r:id="rId102"/>
    <p:sldId id="353" r:id="rId103"/>
    <p:sldId id="368" r:id="rId104"/>
    <p:sldId id="269" r:id="rId105"/>
    <p:sldId id="286" r:id="rId106"/>
    <p:sldId id="312" r:id="rId107"/>
  </p:sldIdLst>
  <p:sldSz cx="12192000" cy="6858000"/>
  <p:notesSz cx="6858000" cy="9144000"/>
  <p:defaultText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199"/>
  </p:normalViewPr>
  <p:slideViewPr>
    <p:cSldViewPr snapToGrid="0">
      <p:cViewPr varScale="1">
        <p:scale>
          <a:sx n="99" d="100"/>
          <a:sy n="99" d="100"/>
        </p:scale>
        <p:origin x="10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6:26:32.427"/>
    </inkml:context>
    <inkml:brush xml:id="br0">
      <inkml:brushProperty name="width" value="0.1" units="cm"/>
      <inkml:brushProperty name="height" value="0.6" units="cm"/>
      <inkml:brushProperty name="color" value="#FFFEFE"/>
      <inkml:brushProperty name="inkEffects" value="pencil"/>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6:26:36.747"/>
    </inkml:context>
    <inkml:brush xml:id="br0">
      <inkml:brushProperty name="width" value="0.1" units="cm"/>
      <inkml:brushProperty name="height" value="0.6" units="cm"/>
      <inkml:brushProperty name="color" value="#FFFEFE"/>
      <inkml:brushProperty name="inkEffects" value="pencil"/>
    </inkml:brush>
  </inkml:definitions>
  <inkml:trace contextRef="#ctx0" brushRef="#br0">326 41 16383,'-1'21'0,"-5"0"0,-9 1 0,-8-1 0,-3-5 0,-1-6 0,12-6 0,1-3 0,13-1 0,16 0 0,3 0 0,11 0 0,-3 0 0,-5 0 0,-3 0 0,-10 0 0,-9 0 0,-14 0 0,-6 0 0,2 0 0,6-1 0,9-2 0,3-1 0,1-2 0,0-4 0,11-5 0,16-4 0,13-1 0,6 3 0,-8 1 0,-17 6 0,-19 1 0,-25 6 0,-15 1 0,-8 2 0,5 0 0,13 0 0,11 0 0,9-1 0,51-2 0,-3-1 0,35-1 0,-24 1 0,-19 1 0,-21 1 0,-42 2 0,-41 5 0,23 0 0,-3 3 0,-4 2 0,1 2 0,-32 16 0,32-3 0,25-7 0,23-8 0,15-5 0,13-4 0,14-1 0,2 0 0,-2 0 0,-9 0 0,-10 0 0,-8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6:26:41.997"/>
    </inkml:context>
    <inkml:brush xml:id="br0">
      <inkml:brushProperty name="width" value="0.1" units="cm"/>
      <inkml:brushProperty name="height" value="0.6" units="cm"/>
      <inkml:brushProperty name="color" value="#FFFEFE"/>
      <inkml:brushProperty name="inkEffects" value="pencil"/>
    </inkml:brush>
  </inkml:definitions>
  <inkml:trace contextRef="#ctx0" brushRef="#br0">454 408 16383,'62'0'0,"9"0"0,3 0 0,-12 0 0,-19 0 0,-30-1 0,-19-2 0,-22-1 0,-9-2 0,-1 1 0,13 2 0,9-1 0,7 2 0,6-3 0,10 1 0,13-1 0,7-1 0,-1 2 0,-9 0 0,-15 0 0,-13-1 0,-26-4 0,-17-1 0,-10 0 0,0-2 0,30 8 0,11-1 0,33 5 0,14 0 0,16 0 0,2 0 0,-6 0 0,-14 0 0,-12 0 0,-15 0 0,-18 0 0,-12 0 0,-7 0 0,2 0 0,20 2 0,5 2 0,16 4 0,3 3 0,10 3 0,7-3 0,8-4 0,-15-4 0,-9-3 0,-24 0 0,-11 2 0,0 1 0,6 0 0,12 1 0,9 0 0,4 1 0,9 6 0,11 3 0,10 2 0,2 0 0,-4-6 0,-8-5 0,-10-1 0,-5-2 0,-7 3 0,-10 2 0,-7 2 0,-5 2 0,4-3 0,10-2 0,19-4 0,27-2 0,23 0 0,13 0 0,-10 0 0,-18 0 0,-20 0 0,-14-1 0,-9-2 0,-20 1 0,-23 0 0,-26 2 0,-8 0 0,12 0 0,21 0 0,24-3 0,10-4 0,14-13 0,20-13 0,22-14 0,15-6 0,0 9 0,-16 11 0,-17 11 0,-17 14 0,-13 1 0,-25 7 0,-23 3 0,-10 6 0,6 2 0,18 1 0,19-2 0,16-5 0,19 4 0,25 4 0,13 2 0,-1 2 0,-13-5 0,-32-5 0,-46-3 0,-51-4 0,27 0 0,-3 0 0,-2 0 0,1 0 0,-27 0 0,34 0 0,36 0 0,33-3 0,32-4 0,24-2 0,9-2 0,-14 3 0,-18 4 0,-28 1 0,-14 3 0,-27 0 0,-15 0 0,-6 0 0,4 0 0,16 0 0,19 0 0,20 0 0,26 0 0,18 0 0,4 0 0,-11 0 0,-14 0 0,-26 0 0,-13 0 0,-39 0 0,-28 0 0,-14 0 0,8 0 0,25 0 0,26-3 0,16-2 0,19-3 0,28-3 0,24-1 0,10 0 0,-11 1 0,-22 5 0,-19 2 0,-15 1 0,-36 3 0,-3-2 0,-19-1 0,21 0 0,13-1 0,10 0 0,5-1 0,3-3 0,12-3 0,13 1 0,6 0 0,5 4 0,-23 3 0,-20 0 0,-40 3 0,-21 0 0,-4 0 0,14 0 0,37 0 0,37-8 0,48-6 0,24-4 0,5 0 0,-19 9 0,-31 6 0,-25 3 0,-61 0 0,-29 0 0,4 0 0,-6 0 0,0 0 0,-7 0 0,5 0 0,-16 0 0,8 0 0,22 0 0,9 0 0,-5-2 0,40-2 0,42-6 0,59-6 0,-10 8 0,8 2 0,-18 1 0,4 1 0,-1 1 0,0 0 0,0 1 0,-3 0 0,17-1 0,-7 1 0,17-2 0,-47 0 0,-39 2 0,-52 2 0,-49 0 0,34 0 0,-2 0 0,3 0 0,3 0 0,-18 0 0,43 0 0,32 0 0,34 0 0,30 0 0,12 0 0,-3 0 0,-20 0 0,-33 0 0,-17 0 0,-31 0 0,-13 0 0,-1 0 0,12 0 0,18 0 0,8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8T16:26:51.197"/>
    </inkml:context>
    <inkml:brush xml:id="br0">
      <inkml:brushProperty name="width" value="0.5" units="cm"/>
      <inkml:brushProperty name="height" value="1" units="cm"/>
      <inkml:brushProperty name="color" value="#FFFEFE"/>
      <inkml:brushProperty name="tip" value="rectangle"/>
      <inkml:brushProperty name="rasterOp" value="maskPen"/>
    </inkml:brush>
  </inkml:definitions>
  <inkml:trace contextRef="#ctx0" brushRef="#br0">511 1,'-78'0,"-5"0,24 0,-3 0,14 0,20 0,67 0,22 0,-2 0,14 0,0 0,-19 0,-16 0,-30 0,-105 0,-2 0,14 0,0 0,30 0,7 0,-16 0,39 0,125 0,-53 0,13 0,-10 0,-42 0,-79 0,35 0,-34 0,58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8T16:26:54.297"/>
    </inkml:context>
    <inkml:brush xml:id="br0">
      <inkml:brushProperty name="width" value="0.5" units="cm"/>
      <inkml:brushProperty name="height" value="1" units="cm"/>
      <inkml:brushProperty name="color" value="#FFFEFE"/>
      <inkml:brushProperty name="tip" value="rectangle"/>
      <inkml:brushProperty name="rasterOp" value="maskPen"/>
    </inkml:brush>
  </inkml:definitions>
  <inkml:trace contextRef="#ctx0" brushRef="#br0">594 341,'-79'0,"15"0,62-3,83-18,0 2,-16 7,0 0,13 0,-28 7,-33 2,-97-16,-8 8,12 1,0-1,-19 2,34 5,32 2,17 0,92-2,-12-2,-2 3,2 0,13-1,-21 2,-23 1,-17-1,-97-1,42 1,-62 0,79 2,108-25,-64 17,61-19,-132 24,-23 4,9 0,-10-1,7 3,38 1,122 1,-50-3,17-1,-4 0,-31-1,-17 0,-82 0,41 0,-45-1,113-15,25-3,7 3,1-4,-2 1,-14 9,-41 6,-71 1,-37 2,10 1,-8 0,-1 0,-7 0,5 1,21 1,3 1,6 1,-10 0,9 3,-7 10,48-7,65-5,25-3,23-2,-5 0,-2 0,0 0,-27 0,-37 0,-111 0,33 0,-6 0,3 0,30 0,122 0,-13 0,-2 0,-1 0,-1 0,-25 0,-31 0,-6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6:27:04.097"/>
    </inkml:context>
    <inkml:brush xml:id="br0">
      <inkml:brushProperty name="width" value="0.05" units="cm"/>
      <inkml:brushProperty name="height" value="0.05" units="cm"/>
      <inkml:brushProperty name="color" value="#FFFEFE"/>
    </inkml:brush>
  </inkml:definitions>
  <inkml:trace contextRef="#ctx0" brushRef="#br0">274 252 24575,'-16'0'0,"-11"0"0,-15 0 0,-9 0 0,1 0 0,8 0 0,14 0 0,11 0 0,17-3 0,29-7 0,32-8 0,25-3 0,1 0 0,-22 7 0,-21 6 0,-31 4 0,-26 4 0,-32 0 0,-15 0 0,-3 0 0,13 0 0,26 1 0,8 2 0,18-1 0,9 0 0,11-2 0,10 0 0,-14-2 0,-20-1 0,-36-2 0,-13-1 0,0 3 0,17-1 0,22 4 0,71 0 0,6 0 0,-14 0 0,0 0 0,17 0 0,-25 0 0,-29 0 0,-13 0 0,-27 0 0,-15 0 0,-1 0 0,5 0 0,17 0 0,16 0 0,10 0 0,1-2 0,-3-3 0,-2-1 0,0-8 0,8-5 0,12-3 0,11-3 0,3 7 0,-5 2 0,-19 10 0,-18 1 0,-32 5 0,-18 0 0,-7 0 0,8 0 0,23 0 0,20 0 0,24 2 0,16 4 0,11 4 0,1 3 0,-13-2 0,-9-5 0,-11-1 0,-13 0 0,-13 4 0,-8 1 0,-6 1 0,21-7 0,11-8 0,32-12 0,15-5 0,2 0 0,-4 6 0,-16 8 0,-22 5 0,-33 4 0,-29 7 0,-15 8 0,6 3 0,26-2 0,20-7 0,17-6 0,28 0 0,28 0 0,24-1 0,11-1 0,-18-1 0,-20-2 0,-23 0 0,-17 2 0,-30 0 0,-39 0 0,-25 0 0,-6-2 0,23 1 0,33 1 0,21 0 0,11 1 0,11-2 0,5-1 0,1 0 0,-5 0 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6:27:27.681"/>
    </inkml:context>
    <inkml:brush xml:id="br0">
      <inkml:brushProperty name="width" value="0.2" units="cm"/>
      <inkml:brushProperty name="height" value="0.2" units="cm"/>
      <inkml:brushProperty name="color" value="#FFFEFE"/>
    </inkml:brush>
  </inkml:definitions>
  <inkml:trace contextRef="#ctx0" brushRef="#br0">2322 483 24575,'-5'-27'0,"-2"2"0,-1 7 0,-4-8 0,-7-10 0,-2-5 0,-1 3 0,6 11 0,5 13 0,5 9 0,1 3 0,-2 2 0,-3 0 0,-12 0 0,-12 0 0,-9 0 0,0 0 0,10 0 0,16 2 0,11 2 0,5 4 0,1 4 0,2 2 0,4 2 0,1-2 0,2 0 0,-4-5 0,-2 10 0,0 14 0,2 20 0,3 18 0,1 0 0,-2-14 0,0-16 0,-4-18 0,-4-11 0,-3-6 0,-5-6 0,-8 0 0,-3-2 0,-3-1 0,-4-2 0,-2-3 0,-10 1 0,-4-2 0,3 2 0,5 4 0,17 0 0,-4 0 0,2-2 0,-13-4 0,-10 0 0,3 3 0,6 3 0,14 2 0,8 1 0,6 0 0,24-10 0,7-5 0,22-7 0,1-1 0,0 1 0,-3 2 0,-2 2 0,-8 7 0,-8 6 0,-10 3 0,-10 2 0,-40 9 0,-6 7 0,-30 8 0,14-2 0,14-8 0,15-7 0,3-4 0,-6-3 0,-12-7 0,-12-8 0,-2-8 0,9-1 0,9 3 0,13 7 0,12 5 0,3 3 0,4 3 0,1 2 0,-2 1 0,0 0 0,-16 0 0,-26-4 0,-26-9 0,-17-7 0,9-4 0,23 4 0,23 8 0,19 7 0,7 2 0,2 2 0,-10-3 0,-10 1 0,-8-1 0,-7 1 0,7 3 0,7 0 0,9 0 0,7 0 0,-14 0 0,-30 9 0,-38 20 0,35-7 0,-1 4 0,1 1 0,2 2 0,11-4 0,4-1 0,-17 12 0,38-21 0,25-3 0,27-9 0,21 1 0,11 3 0,-9 0 0,-10-4 0,-15 0 0,-7-3 0,-2 0 0,3 0 0,4 0 0,7 0 0,5-2 0,2-1 0,-1 0 0,-4 1 0,-3 2 0,-1 0 0,6 0 0,6 0 0,3 0 0,-5 0 0,-8 0 0,-15 0 0,0 0 0,-1 0 0,20 0 0,14 0 0,7 0 0,-6 0 0,-15 0 0,-12 0 0,-10 0 0,3-2 0,2-1 0,4-6 0,1-2 0,-2-3 0,-10 5 0,-2-1 0,-11 6 0,0 0 0,0-6 0,-10-12 0,-22-18 0,-27-14 0,19 24 0,-2 1 0,-43-22 0,15 13 0,25 18 0,20 10 0,8 4 0,-7-4 0,-13-7 0,-12-4 0,-8-4 0,0 0 0,1 1 0,-1-1 0,0 3 0,5 4 0,8 4 0,13 6 0,12 4 0,11 2 0,3-1 0,1 1 0,-2 0 0,-9 5 0,-6 6 0,-4 5 0,-4 5 0,17-6 0,-2-3 0,14-6 0,0 2 0,0 2 0,0 11 0,2 17 0,5 13 0,0 9 0,3-7 0,-3-15 0,-3-16 0,3-12 0,7-14 0,15-11 0,10-8 0,6-3 0,-5 0 0,-12 9 0,-10 7 0,-11 5 0,-8 5 0,-11 7 0,-7 3 0,-3 3 0,-3 1 0,13-6 0,2 0 0,11-4 0,29 0 0,15-1 0,24-1 0,-1 0 0,-11 0 0,-11 0 0,-2 0 0,0 0 0,8 0 0,8 3 0,3 1 0,-1 0 0,2-1 0,4-3 0,2 0 0,0 0 0,-11 0 0,-15 0 0,-7 0 0,-21 0 0,-3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6:27:29.082"/>
    </inkml:context>
    <inkml:brush xml:id="br0">
      <inkml:brushProperty name="width" value="0.2" units="cm"/>
      <inkml:brushProperty name="height" value="0.2" units="cm"/>
      <inkml:brushProperty name="color" value="#FFFEFE"/>
    </inkml:brush>
  </inkml:definitions>
  <inkml:trace contextRef="#ctx0" brushRef="#br0">0 1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B502-95F2-2ACF-D206-BD746A30A8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RO"/>
          </a:p>
        </p:txBody>
      </p:sp>
      <p:sp>
        <p:nvSpPr>
          <p:cNvPr id="3" name="Subtitle 2">
            <a:extLst>
              <a:ext uri="{FF2B5EF4-FFF2-40B4-BE49-F238E27FC236}">
                <a16:creationId xmlns:a16="http://schemas.microsoft.com/office/drawing/2014/main" id="{9915C84A-BC12-1A14-9930-657AEF146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O"/>
          </a:p>
        </p:txBody>
      </p:sp>
      <p:sp>
        <p:nvSpPr>
          <p:cNvPr id="4" name="Date Placeholder 3">
            <a:extLst>
              <a:ext uri="{FF2B5EF4-FFF2-40B4-BE49-F238E27FC236}">
                <a16:creationId xmlns:a16="http://schemas.microsoft.com/office/drawing/2014/main" id="{B5D36DB3-07BB-6632-6857-A353D2A747D0}"/>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5" name="Footer Placeholder 4">
            <a:extLst>
              <a:ext uri="{FF2B5EF4-FFF2-40B4-BE49-F238E27FC236}">
                <a16:creationId xmlns:a16="http://schemas.microsoft.com/office/drawing/2014/main" id="{175ED0B9-19ED-AAF0-5E65-578F69185DE0}"/>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91DDB961-E58A-7544-8260-F91B51B8EC95}"/>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113478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06321-F0CF-FFE6-CAD3-74D82EAB7695}"/>
              </a:ext>
            </a:extLst>
          </p:cNvPr>
          <p:cNvSpPr>
            <a:spLocks noGrp="1"/>
          </p:cNvSpPr>
          <p:nvPr>
            <p:ph type="title"/>
          </p:nvPr>
        </p:nvSpPr>
        <p:spPr/>
        <p:txBody>
          <a:bodyPr/>
          <a:lstStyle/>
          <a:p>
            <a:r>
              <a:rPr lang="en-GB"/>
              <a:t>Click to edit Master title style</a:t>
            </a:r>
            <a:endParaRPr lang="en-RO"/>
          </a:p>
        </p:txBody>
      </p:sp>
      <p:sp>
        <p:nvSpPr>
          <p:cNvPr id="3" name="Vertical Text Placeholder 2">
            <a:extLst>
              <a:ext uri="{FF2B5EF4-FFF2-40B4-BE49-F238E27FC236}">
                <a16:creationId xmlns:a16="http://schemas.microsoft.com/office/drawing/2014/main" id="{1D5701B1-1AE7-4205-A1B0-E11251845B2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E2CDDE59-6200-C432-26ED-32E11CDF15B8}"/>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5" name="Footer Placeholder 4">
            <a:extLst>
              <a:ext uri="{FF2B5EF4-FFF2-40B4-BE49-F238E27FC236}">
                <a16:creationId xmlns:a16="http://schemas.microsoft.com/office/drawing/2014/main" id="{BE1FC072-4DDF-4718-40EB-8BDF0B2607F9}"/>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5B6B08ED-4E36-2DEE-30E6-A0E557B173F2}"/>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414399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D840A-FB14-B186-8D30-1ABC0B9027F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RO"/>
          </a:p>
        </p:txBody>
      </p:sp>
      <p:sp>
        <p:nvSpPr>
          <p:cNvPr id="3" name="Vertical Text Placeholder 2">
            <a:extLst>
              <a:ext uri="{FF2B5EF4-FFF2-40B4-BE49-F238E27FC236}">
                <a16:creationId xmlns:a16="http://schemas.microsoft.com/office/drawing/2014/main" id="{5BED926B-E29C-4A7B-2912-257712789CB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15F4ED9C-C4E7-24D1-AC15-1437E6BE3DD6}"/>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5" name="Footer Placeholder 4">
            <a:extLst>
              <a:ext uri="{FF2B5EF4-FFF2-40B4-BE49-F238E27FC236}">
                <a16:creationId xmlns:a16="http://schemas.microsoft.com/office/drawing/2014/main" id="{B297C589-235D-CF08-5061-75FF750F11BE}"/>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165DE2F8-80EE-3E1B-3EB0-25A3C7F0067B}"/>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317020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C63A-269E-8E44-32B0-AB8447389F5B}"/>
              </a:ext>
            </a:extLst>
          </p:cNvPr>
          <p:cNvSpPr>
            <a:spLocks noGrp="1"/>
          </p:cNvSpPr>
          <p:nvPr>
            <p:ph type="title"/>
          </p:nvPr>
        </p:nvSpPr>
        <p:spPr/>
        <p:txBody>
          <a:bodyPr/>
          <a:lstStyle/>
          <a:p>
            <a:r>
              <a:rPr lang="en-GB"/>
              <a:t>Click to edit Master title style</a:t>
            </a:r>
            <a:endParaRPr lang="en-RO"/>
          </a:p>
        </p:txBody>
      </p:sp>
      <p:sp>
        <p:nvSpPr>
          <p:cNvPr id="3" name="Content Placeholder 2">
            <a:extLst>
              <a:ext uri="{FF2B5EF4-FFF2-40B4-BE49-F238E27FC236}">
                <a16:creationId xmlns:a16="http://schemas.microsoft.com/office/drawing/2014/main" id="{6BC088FF-D8A9-D74A-49D5-CDF1A52625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F6112CD1-AA93-F1A5-1786-B5E35BBB3D7E}"/>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5" name="Footer Placeholder 4">
            <a:extLst>
              <a:ext uri="{FF2B5EF4-FFF2-40B4-BE49-F238E27FC236}">
                <a16:creationId xmlns:a16="http://schemas.microsoft.com/office/drawing/2014/main" id="{C745987F-8333-0141-AB38-0F9FBDDF5B73}"/>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28FF0D13-00B7-D3DA-6550-4A0638BCF236}"/>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216420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FA36-1DD9-D632-1C34-D29A2C9885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RO"/>
          </a:p>
        </p:txBody>
      </p:sp>
      <p:sp>
        <p:nvSpPr>
          <p:cNvPr id="3" name="Text Placeholder 2">
            <a:extLst>
              <a:ext uri="{FF2B5EF4-FFF2-40B4-BE49-F238E27FC236}">
                <a16:creationId xmlns:a16="http://schemas.microsoft.com/office/drawing/2014/main" id="{3A6E4D44-F2B2-F628-B137-9F2A9BD94B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80B1F7-8A02-2D23-F761-3839E7549A4B}"/>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5" name="Footer Placeholder 4">
            <a:extLst>
              <a:ext uri="{FF2B5EF4-FFF2-40B4-BE49-F238E27FC236}">
                <a16:creationId xmlns:a16="http://schemas.microsoft.com/office/drawing/2014/main" id="{BD3313DF-0B6F-728B-C84A-2759B7B38908}"/>
              </a:ext>
            </a:extLst>
          </p:cNvPr>
          <p:cNvSpPr>
            <a:spLocks noGrp="1"/>
          </p:cNvSpPr>
          <p:nvPr>
            <p:ph type="ftr" sz="quarter" idx="11"/>
          </p:nvPr>
        </p:nvSpPr>
        <p:spPr/>
        <p:txBody>
          <a:bodyPr/>
          <a:lstStyle/>
          <a:p>
            <a:endParaRPr lang="en-RO"/>
          </a:p>
        </p:txBody>
      </p:sp>
      <p:sp>
        <p:nvSpPr>
          <p:cNvPr id="6" name="Slide Number Placeholder 5">
            <a:extLst>
              <a:ext uri="{FF2B5EF4-FFF2-40B4-BE49-F238E27FC236}">
                <a16:creationId xmlns:a16="http://schemas.microsoft.com/office/drawing/2014/main" id="{4EDE9181-C839-87AD-9717-44D9474677B0}"/>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139267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2786-B467-B630-7895-DBE64317F978}"/>
              </a:ext>
            </a:extLst>
          </p:cNvPr>
          <p:cNvSpPr>
            <a:spLocks noGrp="1"/>
          </p:cNvSpPr>
          <p:nvPr>
            <p:ph type="title"/>
          </p:nvPr>
        </p:nvSpPr>
        <p:spPr/>
        <p:txBody>
          <a:bodyPr/>
          <a:lstStyle/>
          <a:p>
            <a:r>
              <a:rPr lang="en-GB"/>
              <a:t>Click to edit Master title style</a:t>
            </a:r>
            <a:endParaRPr lang="en-RO"/>
          </a:p>
        </p:txBody>
      </p:sp>
      <p:sp>
        <p:nvSpPr>
          <p:cNvPr id="3" name="Content Placeholder 2">
            <a:extLst>
              <a:ext uri="{FF2B5EF4-FFF2-40B4-BE49-F238E27FC236}">
                <a16:creationId xmlns:a16="http://schemas.microsoft.com/office/drawing/2014/main" id="{D0A55B78-6CDA-0F34-7B10-F3EEDC04EC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Content Placeholder 3">
            <a:extLst>
              <a:ext uri="{FF2B5EF4-FFF2-40B4-BE49-F238E27FC236}">
                <a16:creationId xmlns:a16="http://schemas.microsoft.com/office/drawing/2014/main" id="{7068C78A-97AF-A580-5B97-38E1F7D0D2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5" name="Date Placeholder 4">
            <a:extLst>
              <a:ext uri="{FF2B5EF4-FFF2-40B4-BE49-F238E27FC236}">
                <a16:creationId xmlns:a16="http://schemas.microsoft.com/office/drawing/2014/main" id="{06C0AF9B-0368-FA88-E3ED-4B7E9C1E3ED3}"/>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6" name="Footer Placeholder 5">
            <a:extLst>
              <a:ext uri="{FF2B5EF4-FFF2-40B4-BE49-F238E27FC236}">
                <a16:creationId xmlns:a16="http://schemas.microsoft.com/office/drawing/2014/main" id="{EC3AF54A-F787-161D-5966-AA663C5C2B26}"/>
              </a:ext>
            </a:extLst>
          </p:cNvPr>
          <p:cNvSpPr>
            <a:spLocks noGrp="1"/>
          </p:cNvSpPr>
          <p:nvPr>
            <p:ph type="ftr" sz="quarter" idx="11"/>
          </p:nvPr>
        </p:nvSpPr>
        <p:spPr/>
        <p:txBody>
          <a:bodyPr/>
          <a:lstStyle/>
          <a:p>
            <a:endParaRPr lang="en-RO"/>
          </a:p>
        </p:txBody>
      </p:sp>
      <p:sp>
        <p:nvSpPr>
          <p:cNvPr id="7" name="Slide Number Placeholder 6">
            <a:extLst>
              <a:ext uri="{FF2B5EF4-FFF2-40B4-BE49-F238E27FC236}">
                <a16:creationId xmlns:a16="http://schemas.microsoft.com/office/drawing/2014/main" id="{FB4722F1-9F68-7077-793D-4AEF34754BB7}"/>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76374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2620B-34C4-306A-8449-0D6055E489D8}"/>
              </a:ext>
            </a:extLst>
          </p:cNvPr>
          <p:cNvSpPr>
            <a:spLocks noGrp="1"/>
          </p:cNvSpPr>
          <p:nvPr>
            <p:ph type="title"/>
          </p:nvPr>
        </p:nvSpPr>
        <p:spPr>
          <a:xfrm>
            <a:off x="839788" y="365125"/>
            <a:ext cx="10515600" cy="1325563"/>
          </a:xfrm>
        </p:spPr>
        <p:txBody>
          <a:bodyPr/>
          <a:lstStyle/>
          <a:p>
            <a:r>
              <a:rPr lang="en-GB"/>
              <a:t>Click to edit Master title style</a:t>
            </a:r>
            <a:endParaRPr lang="en-RO"/>
          </a:p>
        </p:txBody>
      </p:sp>
      <p:sp>
        <p:nvSpPr>
          <p:cNvPr id="3" name="Text Placeholder 2">
            <a:extLst>
              <a:ext uri="{FF2B5EF4-FFF2-40B4-BE49-F238E27FC236}">
                <a16:creationId xmlns:a16="http://schemas.microsoft.com/office/drawing/2014/main" id="{D219F97E-500C-45B7-39C8-7B902571B0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AD5D32-EEB0-9BAE-E57E-BAED436472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5" name="Text Placeholder 4">
            <a:extLst>
              <a:ext uri="{FF2B5EF4-FFF2-40B4-BE49-F238E27FC236}">
                <a16:creationId xmlns:a16="http://schemas.microsoft.com/office/drawing/2014/main" id="{E2C03C3D-BA16-E766-2A0C-5CAC9D22F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A8421B-7377-C404-E190-8930475AFE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7" name="Date Placeholder 6">
            <a:extLst>
              <a:ext uri="{FF2B5EF4-FFF2-40B4-BE49-F238E27FC236}">
                <a16:creationId xmlns:a16="http://schemas.microsoft.com/office/drawing/2014/main" id="{99ADDDBB-BED1-CFC1-F23E-79238161C38C}"/>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8" name="Footer Placeholder 7">
            <a:extLst>
              <a:ext uri="{FF2B5EF4-FFF2-40B4-BE49-F238E27FC236}">
                <a16:creationId xmlns:a16="http://schemas.microsoft.com/office/drawing/2014/main" id="{438C8A81-2B61-CF55-08F9-B6B73EAAE5CB}"/>
              </a:ext>
            </a:extLst>
          </p:cNvPr>
          <p:cNvSpPr>
            <a:spLocks noGrp="1"/>
          </p:cNvSpPr>
          <p:nvPr>
            <p:ph type="ftr" sz="quarter" idx="11"/>
          </p:nvPr>
        </p:nvSpPr>
        <p:spPr/>
        <p:txBody>
          <a:bodyPr/>
          <a:lstStyle/>
          <a:p>
            <a:endParaRPr lang="en-RO"/>
          </a:p>
        </p:txBody>
      </p:sp>
      <p:sp>
        <p:nvSpPr>
          <p:cNvPr id="9" name="Slide Number Placeholder 8">
            <a:extLst>
              <a:ext uri="{FF2B5EF4-FFF2-40B4-BE49-F238E27FC236}">
                <a16:creationId xmlns:a16="http://schemas.microsoft.com/office/drawing/2014/main" id="{33B24AE8-51A1-8D62-DDBD-D0D5F4669205}"/>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324682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7D35-101C-90C2-3D6A-926AAF9084EA}"/>
              </a:ext>
            </a:extLst>
          </p:cNvPr>
          <p:cNvSpPr>
            <a:spLocks noGrp="1"/>
          </p:cNvSpPr>
          <p:nvPr>
            <p:ph type="title"/>
          </p:nvPr>
        </p:nvSpPr>
        <p:spPr/>
        <p:txBody>
          <a:bodyPr/>
          <a:lstStyle/>
          <a:p>
            <a:r>
              <a:rPr lang="en-GB"/>
              <a:t>Click to edit Master title style</a:t>
            </a:r>
            <a:endParaRPr lang="en-RO"/>
          </a:p>
        </p:txBody>
      </p:sp>
      <p:sp>
        <p:nvSpPr>
          <p:cNvPr id="3" name="Date Placeholder 2">
            <a:extLst>
              <a:ext uri="{FF2B5EF4-FFF2-40B4-BE49-F238E27FC236}">
                <a16:creationId xmlns:a16="http://schemas.microsoft.com/office/drawing/2014/main" id="{53AA58D3-5284-2035-2BE5-563237C5FEA5}"/>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4" name="Footer Placeholder 3">
            <a:extLst>
              <a:ext uri="{FF2B5EF4-FFF2-40B4-BE49-F238E27FC236}">
                <a16:creationId xmlns:a16="http://schemas.microsoft.com/office/drawing/2014/main" id="{3793B931-9286-9DCD-0DA1-A367AF2E8CA0}"/>
              </a:ext>
            </a:extLst>
          </p:cNvPr>
          <p:cNvSpPr>
            <a:spLocks noGrp="1"/>
          </p:cNvSpPr>
          <p:nvPr>
            <p:ph type="ftr" sz="quarter" idx="11"/>
          </p:nvPr>
        </p:nvSpPr>
        <p:spPr/>
        <p:txBody>
          <a:bodyPr/>
          <a:lstStyle/>
          <a:p>
            <a:endParaRPr lang="en-RO"/>
          </a:p>
        </p:txBody>
      </p:sp>
      <p:sp>
        <p:nvSpPr>
          <p:cNvPr id="5" name="Slide Number Placeholder 4">
            <a:extLst>
              <a:ext uri="{FF2B5EF4-FFF2-40B4-BE49-F238E27FC236}">
                <a16:creationId xmlns:a16="http://schemas.microsoft.com/office/drawing/2014/main" id="{D3704DDA-ED09-9503-77CE-5665F78EB0BE}"/>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164953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F53A28-BD74-DFDD-37EC-1151909E5713}"/>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3" name="Footer Placeholder 2">
            <a:extLst>
              <a:ext uri="{FF2B5EF4-FFF2-40B4-BE49-F238E27FC236}">
                <a16:creationId xmlns:a16="http://schemas.microsoft.com/office/drawing/2014/main" id="{163B78E5-E7CC-8D1B-864B-51B1DF6B428F}"/>
              </a:ext>
            </a:extLst>
          </p:cNvPr>
          <p:cNvSpPr>
            <a:spLocks noGrp="1"/>
          </p:cNvSpPr>
          <p:nvPr>
            <p:ph type="ftr" sz="quarter" idx="11"/>
          </p:nvPr>
        </p:nvSpPr>
        <p:spPr/>
        <p:txBody>
          <a:bodyPr/>
          <a:lstStyle/>
          <a:p>
            <a:endParaRPr lang="en-RO"/>
          </a:p>
        </p:txBody>
      </p:sp>
      <p:sp>
        <p:nvSpPr>
          <p:cNvPr id="4" name="Slide Number Placeholder 3">
            <a:extLst>
              <a:ext uri="{FF2B5EF4-FFF2-40B4-BE49-F238E27FC236}">
                <a16:creationId xmlns:a16="http://schemas.microsoft.com/office/drawing/2014/main" id="{CB209A1F-8241-AE64-0BBB-621B0CBFCB54}"/>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43995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1935-5901-C93B-0F7D-50ACE32B74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O"/>
          </a:p>
        </p:txBody>
      </p:sp>
      <p:sp>
        <p:nvSpPr>
          <p:cNvPr id="3" name="Content Placeholder 2">
            <a:extLst>
              <a:ext uri="{FF2B5EF4-FFF2-40B4-BE49-F238E27FC236}">
                <a16:creationId xmlns:a16="http://schemas.microsoft.com/office/drawing/2014/main" id="{93F86738-B751-2F86-FB07-E58C809D0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Text Placeholder 3">
            <a:extLst>
              <a:ext uri="{FF2B5EF4-FFF2-40B4-BE49-F238E27FC236}">
                <a16:creationId xmlns:a16="http://schemas.microsoft.com/office/drawing/2014/main" id="{9A08C43C-01AD-C85B-0335-C8BA993EA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64CDA4-FB54-AD3D-4D80-80B42D4C12E1}"/>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6" name="Footer Placeholder 5">
            <a:extLst>
              <a:ext uri="{FF2B5EF4-FFF2-40B4-BE49-F238E27FC236}">
                <a16:creationId xmlns:a16="http://schemas.microsoft.com/office/drawing/2014/main" id="{F840847B-3520-1201-9314-5EDA13C5E580}"/>
              </a:ext>
            </a:extLst>
          </p:cNvPr>
          <p:cNvSpPr>
            <a:spLocks noGrp="1"/>
          </p:cNvSpPr>
          <p:nvPr>
            <p:ph type="ftr" sz="quarter" idx="11"/>
          </p:nvPr>
        </p:nvSpPr>
        <p:spPr/>
        <p:txBody>
          <a:bodyPr/>
          <a:lstStyle/>
          <a:p>
            <a:endParaRPr lang="en-RO"/>
          </a:p>
        </p:txBody>
      </p:sp>
      <p:sp>
        <p:nvSpPr>
          <p:cNvPr id="7" name="Slide Number Placeholder 6">
            <a:extLst>
              <a:ext uri="{FF2B5EF4-FFF2-40B4-BE49-F238E27FC236}">
                <a16:creationId xmlns:a16="http://schemas.microsoft.com/office/drawing/2014/main" id="{2AF63623-C427-77B4-55D1-BBBFBDA31315}"/>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1205471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A2549-AC3E-BB01-30BA-3989C455CE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O"/>
          </a:p>
        </p:txBody>
      </p:sp>
      <p:sp>
        <p:nvSpPr>
          <p:cNvPr id="3" name="Picture Placeholder 2">
            <a:extLst>
              <a:ext uri="{FF2B5EF4-FFF2-40B4-BE49-F238E27FC236}">
                <a16:creationId xmlns:a16="http://schemas.microsoft.com/office/drawing/2014/main" id="{F2A7D28F-DD92-635E-3ED7-E69E792DED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O"/>
          </a:p>
        </p:txBody>
      </p:sp>
      <p:sp>
        <p:nvSpPr>
          <p:cNvPr id="4" name="Text Placeholder 3">
            <a:extLst>
              <a:ext uri="{FF2B5EF4-FFF2-40B4-BE49-F238E27FC236}">
                <a16:creationId xmlns:a16="http://schemas.microsoft.com/office/drawing/2014/main" id="{7BB63A52-AC2C-61F1-C26F-0A186576B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9D7153-934F-098E-3220-32552946C60D}"/>
              </a:ext>
            </a:extLst>
          </p:cNvPr>
          <p:cNvSpPr>
            <a:spLocks noGrp="1"/>
          </p:cNvSpPr>
          <p:nvPr>
            <p:ph type="dt" sz="half" idx="10"/>
          </p:nvPr>
        </p:nvSpPr>
        <p:spPr/>
        <p:txBody>
          <a:bodyPr/>
          <a:lstStyle/>
          <a:p>
            <a:fld id="{2E6D9CF1-6754-604D-8DF1-889461DA1A05}" type="datetimeFigureOut">
              <a:rPr lang="en-RO" smtClean="0"/>
              <a:t>23.07.2023</a:t>
            </a:fld>
            <a:endParaRPr lang="en-RO"/>
          </a:p>
        </p:txBody>
      </p:sp>
      <p:sp>
        <p:nvSpPr>
          <p:cNvPr id="6" name="Footer Placeholder 5">
            <a:extLst>
              <a:ext uri="{FF2B5EF4-FFF2-40B4-BE49-F238E27FC236}">
                <a16:creationId xmlns:a16="http://schemas.microsoft.com/office/drawing/2014/main" id="{3C0E60D4-E06A-F79A-8BCA-360EBF1CA820}"/>
              </a:ext>
            </a:extLst>
          </p:cNvPr>
          <p:cNvSpPr>
            <a:spLocks noGrp="1"/>
          </p:cNvSpPr>
          <p:nvPr>
            <p:ph type="ftr" sz="quarter" idx="11"/>
          </p:nvPr>
        </p:nvSpPr>
        <p:spPr/>
        <p:txBody>
          <a:bodyPr/>
          <a:lstStyle/>
          <a:p>
            <a:endParaRPr lang="en-RO"/>
          </a:p>
        </p:txBody>
      </p:sp>
      <p:sp>
        <p:nvSpPr>
          <p:cNvPr id="7" name="Slide Number Placeholder 6">
            <a:extLst>
              <a:ext uri="{FF2B5EF4-FFF2-40B4-BE49-F238E27FC236}">
                <a16:creationId xmlns:a16="http://schemas.microsoft.com/office/drawing/2014/main" id="{8807E133-FF03-7F96-7F90-D6274BE42525}"/>
              </a:ext>
            </a:extLst>
          </p:cNvPr>
          <p:cNvSpPr>
            <a:spLocks noGrp="1"/>
          </p:cNvSpPr>
          <p:nvPr>
            <p:ph type="sldNum" sz="quarter" idx="12"/>
          </p:nvPr>
        </p:nvSpPr>
        <p:spPr/>
        <p:txBody>
          <a:bodyPr/>
          <a:lstStyle/>
          <a:p>
            <a:fld id="{BED79F79-21FF-2F4A-87CD-2BA9F2EAD194}" type="slidenum">
              <a:rPr lang="en-RO" smtClean="0"/>
              <a:t>‹#›</a:t>
            </a:fld>
            <a:endParaRPr lang="en-RO"/>
          </a:p>
        </p:txBody>
      </p:sp>
    </p:spTree>
    <p:extLst>
      <p:ext uri="{BB962C8B-B14F-4D97-AF65-F5344CB8AC3E}">
        <p14:creationId xmlns:p14="http://schemas.microsoft.com/office/powerpoint/2010/main" val="102688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2258A2-A9D0-6FE3-4AA2-34C26312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RO"/>
          </a:p>
        </p:txBody>
      </p:sp>
      <p:sp>
        <p:nvSpPr>
          <p:cNvPr id="3" name="Text Placeholder 2">
            <a:extLst>
              <a:ext uri="{FF2B5EF4-FFF2-40B4-BE49-F238E27FC236}">
                <a16:creationId xmlns:a16="http://schemas.microsoft.com/office/drawing/2014/main" id="{5B4D12B9-A0A3-1FE1-FF90-6BC492E28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4" name="Date Placeholder 3">
            <a:extLst>
              <a:ext uri="{FF2B5EF4-FFF2-40B4-BE49-F238E27FC236}">
                <a16:creationId xmlns:a16="http://schemas.microsoft.com/office/drawing/2014/main" id="{B66B73C1-DC7B-E35A-A8EC-97DFB7E02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D9CF1-6754-604D-8DF1-889461DA1A05}" type="datetimeFigureOut">
              <a:rPr lang="en-RO" smtClean="0"/>
              <a:t>23.07.2023</a:t>
            </a:fld>
            <a:endParaRPr lang="en-RO"/>
          </a:p>
        </p:txBody>
      </p:sp>
      <p:sp>
        <p:nvSpPr>
          <p:cNvPr id="5" name="Footer Placeholder 4">
            <a:extLst>
              <a:ext uri="{FF2B5EF4-FFF2-40B4-BE49-F238E27FC236}">
                <a16:creationId xmlns:a16="http://schemas.microsoft.com/office/drawing/2014/main" id="{92B855E2-6790-654C-AACB-D6AAC05D4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RO"/>
          </a:p>
        </p:txBody>
      </p:sp>
      <p:sp>
        <p:nvSpPr>
          <p:cNvPr id="6" name="Slide Number Placeholder 5">
            <a:extLst>
              <a:ext uri="{FF2B5EF4-FFF2-40B4-BE49-F238E27FC236}">
                <a16:creationId xmlns:a16="http://schemas.microsoft.com/office/drawing/2014/main" id="{AD97D766-2799-AD69-33FB-9775DC2AD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79F79-21FF-2F4A-87CD-2BA9F2EAD194}" type="slidenum">
              <a:rPr lang="en-RO" smtClean="0"/>
              <a:t>‹#›</a:t>
            </a:fld>
            <a:endParaRPr lang="en-RO"/>
          </a:p>
        </p:txBody>
      </p:sp>
    </p:spTree>
    <p:extLst>
      <p:ext uri="{BB962C8B-B14F-4D97-AF65-F5344CB8AC3E}">
        <p14:creationId xmlns:p14="http://schemas.microsoft.com/office/powerpoint/2010/main" val="1193437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6.xml"/><Relationship Id="rId1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9.png"/><Relationship Id="rId17" Type="http://schemas.openxmlformats.org/officeDocument/2006/relationships/customXml" Target="../ink/ink8.xml"/><Relationship Id="rId2" Type="http://schemas.openxmlformats.org/officeDocument/2006/relationships/image" Target="../media/image5.pn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8.png"/><Relationship Id="rId4" Type="http://schemas.openxmlformats.org/officeDocument/2006/relationships/image" Target="../media/image50.png"/><Relationship Id="rId9" Type="http://schemas.openxmlformats.org/officeDocument/2006/relationships/customXml" Target="../ink/ink4.xml"/><Relationship Id="rId1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C631-AE2F-3F20-56D5-6159582D38C6}"/>
              </a:ext>
            </a:extLst>
          </p:cNvPr>
          <p:cNvSpPr>
            <a:spLocks noGrp="1"/>
          </p:cNvSpPr>
          <p:nvPr>
            <p:ph type="ctrTitle"/>
          </p:nvPr>
        </p:nvSpPr>
        <p:spPr>
          <a:xfrm>
            <a:off x="228600" y="356921"/>
            <a:ext cx="11734800" cy="1737359"/>
          </a:xfrm>
        </p:spPr>
        <p:txBody>
          <a:bodyPr>
            <a:normAutofit fontScale="90000"/>
          </a:bodyPr>
          <a:lstStyle/>
          <a:p>
            <a:r>
              <a:rPr lang="en-RO" sz="6600" b="1" dirty="0"/>
              <a:t>Metode de prevenție a infecțiilor în cabinetul stomatologic</a:t>
            </a:r>
          </a:p>
        </p:txBody>
      </p:sp>
      <p:sp>
        <p:nvSpPr>
          <p:cNvPr id="3" name="Subtitle 2">
            <a:extLst>
              <a:ext uri="{FF2B5EF4-FFF2-40B4-BE49-F238E27FC236}">
                <a16:creationId xmlns:a16="http://schemas.microsoft.com/office/drawing/2014/main" id="{0F038B0C-00AB-A944-BD4A-D2DE6636E08F}"/>
              </a:ext>
            </a:extLst>
          </p:cNvPr>
          <p:cNvSpPr>
            <a:spLocks noGrp="1"/>
          </p:cNvSpPr>
          <p:nvPr>
            <p:ph type="subTitle" idx="1"/>
          </p:nvPr>
        </p:nvSpPr>
        <p:spPr>
          <a:xfrm>
            <a:off x="1524000" y="6049099"/>
            <a:ext cx="9144000" cy="672921"/>
          </a:xfrm>
        </p:spPr>
        <p:txBody>
          <a:bodyPr>
            <a:normAutofit/>
          </a:bodyPr>
          <a:lstStyle/>
          <a:p>
            <a:r>
              <a:rPr lang="en-RO" sz="2800" dirty="0"/>
              <a:t>Prof. Univ. Dr. </a:t>
            </a:r>
            <a:r>
              <a:rPr lang="en-RO" sz="2800"/>
              <a:t>Carmen - Mihaela </a:t>
            </a:r>
            <a:r>
              <a:rPr lang="en-RO" sz="2800" dirty="0"/>
              <a:t>Dorobăț</a:t>
            </a:r>
          </a:p>
        </p:txBody>
      </p:sp>
      <p:pic>
        <p:nvPicPr>
          <p:cNvPr id="1026" name="Picture 2">
            <a:extLst>
              <a:ext uri="{FF2B5EF4-FFF2-40B4-BE49-F238E27FC236}">
                <a16:creationId xmlns:a16="http://schemas.microsoft.com/office/drawing/2014/main" id="{F721E318-5ACD-B143-A0FC-F4CEA7BB0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580" y="2350160"/>
            <a:ext cx="5958840" cy="350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61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FA980-282C-F627-DA37-EBD57B0C96A5}"/>
              </a:ext>
            </a:extLst>
          </p:cNvPr>
          <p:cNvPicPr>
            <a:picLocks noChangeAspect="1"/>
          </p:cNvPicPr>
          <p:nvPr/>
        </p:nvPicPr>
        <p:blipFill rotWithShape="1">
          <a:blip r:embed="rId2"/>
          <a:srcRect b="9931"/>
          <a:stretch/>
        </p:blipFill>
        <p:spPr>
          <a:xfrm>
            <a:off x="1661221" y="115084"/>
            <a:ext cx="8869558" cy="6562165"/>
          </a:xfrm>
          <a:prstGeom prst="rect">
            <a:avLst/>
          </a:prstGeom>
          <a:ln>
            <a:solidFill>
              <a:schemeClr val="bg1"/>
            </a:solidFill>
          </a:ln>
        </p:spPr>
      </p:pic>
      <p:sp>
        <p:nvSpPr>
          <p:cNvPr id="5" name="TextBox 4">
            <a:extLst>
              <a:ext uri="{FF2B5EF4-FFF2-40B4-BE49-F238E27FC236}">
                <a16:creationId xmlns:a16="http://schemas.microsoft.com/office/drawing/2014/main" id="{82CB2BB8-E02C-CD28-AA6C-40FF8B7C1631}"/>
              </a:ext>
            </a:extLst>
          </p:cNvPr>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en-RO" sz="1400" dirty="0"/>
          </a:p>
        </p:txBody>
      </p:sp>
      <p:sp>
        <p:nvSpPr>
          <p:cNvPr id="2" name="Rectangle 1">
            <a:extLst>
              <a:ext uri="{FF2B5EF4-FFF2-40B4-BE49-F238E27FC236}">
                <a16:creationId xmlns:a16="http://schemas.microsoft.com/office/drawing/2014/main" id="{C586F074-7CDC-8D91-0E2B-6A284A0A9BC8}"/>
              </a:ext>
            </a:extLst>
          </p:cNvPr>
          <p:cNvSpPr/>
          <p:nvPr/>
        </p:nvSpPr>
        <p:spPr>
          <a:xfrm>
            <a:off x="1661221" y="115084"/>
            <a:ext cx="670499" cy="265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Tree>
    <p:extLst>
      <p:ext uri="{BB962C8B-B14F-4D97-AF65-F5344CB8AC3E}">
        <p14:creationId xmlns:p14="http://schemas.microsoft.com/office/powerpoint/2010/main" val="40599854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17869-11EC-70A6-10EF-11E636856CFE}"/>
              </a:ext>
            </a:extLst>
          </p:cNvPr>
          <p:cNvPicPr>
            <a:picLocks noChangeAspect="1"/>
          </p:cNvPicPr>
          <p:nvPr/>
        </p:nvPicPr>
        <p:blipFill rotWithShape="1">
          <a:blip r:embed="rId2"/>
          <a:srcRect b="58560"/>
          <a:stretch/>
        </p:blipFill>
        <p:spPr>
          <a:xfrm>
            <a:off x="-5602" y="1577894"/>
            <a:ext cx="12197602" cy="4276978"/>
          </a:xfrm>
          <a:prstGeom prst="rect">
            <a:avLst/>
          </a:prstGeom>
        </p:spPr>
      </p:pic>
      <p:sp>
        <p:nvSpPr>
          <p:cNvPr id="3" name="TextBox 2">
            <a:extLst>
              <a:ext uri="{FF2B5EF4-FFF2-40B4-BE49-F238E27FC236}">
                <a16:creationId xmlns:a16="http://schemas.microsoft.com/office/drawing/2014/main" id="{E9618B85-38ED-C62D-CD0C-3E8F3E12A639}"/>
              </a:ext>
            </a:extLst>
          </p:cNvPr>
          <p:cNvSpPr txBox="1"/>
          <p:nvPr/>
        </p:nvSpPr>
        <p:spPr>
          <a:xfrm>
            <a:off x="1429617" y="570295"/>
            <a:ext cx="9291918" cy="461665"/>
          </a:xfrm>
          <a:prstGeom prst="rect">
            <a:avLst/>
          </a:prstGeom>
          <a:noFill/>
        </p:spPr>
        <p:txBody>
          <a:bodyPr wrap="square">
            <a:spAutoFit/>
          </a:bodyPr>
          <a:lstStyle/>
          <a:p>
            <a:pPr algn="ctr"/>
            <a:r>
              <a:rPr lang="en-GB" sz="2400" b="1" dirty="0">
                <a:effectLst/>
                <a:latin typeface="Helvetica" pitchFamily="2" charset="0"/>
              </a:rPr>
              <a:t>Schema de </a:t>
            </a:r>
            <a:r>
              <a:rPr lang="en-GB" sz="2400" b="1" dirty="0" err="1">
                <a:effectLst/>
                <a:latin typeface="Helvetica" pitchFamily="2" charset="0"/>
              </a:rPr>
              <a:t>vaccinare</a:t>
            </a:r>
            <a:r>
              <a:rPr lang="en-GB" sz="2400" b="1" dirty="0">
                <a:effectLst/>
                <a:latin typeface="Helvetica" pitchFamily="2" charset="0"/>
              </a:rPr>
              <a:t> </a:t>
            </a:r>
            <a:r>
              <a:rPr lang="en-GB" sz="2400" b="1" dirty="0" err="1">
                <a:effectLst/>
                <a:latin typeface="Helvetica" pitchFamily="2" charset="0"/>
              </a:rPr>
              <a:t>recomandata</a:t>
            </a:r>
            <a:r>
              <a:rPr lang="en-GB" sz="2400" b="1" dirty="0">
                <a:effectLst/>
                <a:latin typeface="Helvetica" pitchFamily="2" charset="0"/>
              </a:rPr>
              <a:t> </a:t>
            </a:r>
            <a:r>
              <a:rPr lang="en-GB" sz="2400" b="1" dirty="0" err="1">
                <a:effectLst/>
                <a:latin typeface="Helvetica" pitchFamily="2" charset="0"/>
              </a:rPr>
              <a:t>medicilor</a:t>
            </a:r>
            <a:r>
              <a:rPr lang="en-GB" sz="2400" b="1" dirty="0">
                <a:effectLst/>
                <a:latin typeface="Helvetica" pitchFamily="2" charset="0"/>
              </a:rPr>
              <a:t> </a:t>
            </a:r>
            <a:r>
              <a:rPr lang="en-GB" sz="2400" b="1" dirty="0" err="1">
                <a:effectLst/>
                <a:latin typeface="Helvetica" pitchFamily="2" charset="0"/>
              </a:rPr>
              <a:t>stomatologi</a:t>
            </a:r>
            <a:endParaRPr lang="en-GB" sz="2400" b="1" dirty="0">
              <a:effectLst/>
              <a:latin typeface="Helvetica" pitchFamily="2" charset="0"/>
            </a:endParaRPr>
          </a:p>
        </p:txBody>
      </p:sp>
      <p:sp>
        <p:nvSpPr>
          <p:cNvPr id="4" name="TextBox 3">
            <a:extLst>
              <a:ext uri="{FF2B5EF4-FFF2-40B4-BE49-F238E27FC236}">
                <a16:creationId xmlns:a16="http://schemas.microsoft.com/office/drawing/2014/main" id="{4601B14C-BFD6-A159-5A30-6926E2A81DB9}"/>
              </a:ext>
            </a:extLst>
          </p:cNvPr>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Tree>
    <p:extLst>
      <p:ext uri="{BB962C8B-B14F-4D97-AF65-F5344CB8AC3E}">
        <p14:creationId xmlns:p14="http://schemas.microsoft.com/office/powerpoint/2010/main" val="19428069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17869-11EC-70A6-10EF-11E636856CFE}"/>
              </a:ext>
            </a:extLst>
          </p:cNvPr>
          <p:cNvPicPr>
            <a:picLocks noChangeAspect="1"/>
          </p:cNvPicPr>
          <p:nvPr/>
        </p:nvPicPr>
        <p:blipFill rotWithShape="1">
          <a:blip r:embed="rId2"/>
          <a:srcRect t="41440" b="38824"/>
          <a:stretch/>
        </p:blipFill>
        <p:spPr>
          <a:xfrm>
            <a:off x="0" y="2446572"/>
            <a:ext cx="12179668" cy="2033987"/>
          </a:xfrm>
          <a:prstGeom prst="rect">
            <a:avLst/>
          </a:prstGeom>
        </p:spPr>
      </p:pic>
      <p:sp>
        <p:nvSpPr>
          <p:cNvPr id="3" name="TextBox 2">
            <a:extLst>
              <a:ext uri="{FF2B5EF4-FFF2-40B4-BE49-F238E27FC236}">
                <a16:creationId xmlns:a16="http://schemas.microsoft.com/office/drawing/2014/main" id="{E9618B85-38ED-C62D-CD0C-3E8F3E12A639}"/>
              </a:ext>
            </a:extLst>
          </p:cNvPr>
          <p:cNvSpPr txBox="1"/>
          <p:nvPr/>
        </p:nvSpPr>
        <p:spPr>
          <a:xfrm>
            <a:off x="1443875" y="751817"/>
            <a:ext cx="9291918" cy="461665"/>
          </a:xfrm>
          <a:prstGeom prst="rect">
            <a:avLst/>
          </a:prstGeom>
          <a:noFill/>
        </p:spPr>
        <p:txBody>
          <a:bodyPr wrap="square">
            <a:spAutoFit/>
          </a:bodyPr>
          <a:lstStyle/>
          <a:p>
            <a:pPr algn="ctr"/>
            <a:r>
              <a:rPr lang="en-GB" sz="2400" b="1" dirty="0">
                <a:effectLst/>
                <a:latin typeface="Helvetica" pitchFamily="2" charset="0"/>
              </a:rPr>
              <a:t>Schema de </a:t>
            </a:r>
            <a:r>
              <a:rPr lang="en-GB" sz="2400" b="1" dirty="0" err="1">
                <a:effectLst/>
                <a:latin typeface="Helvetica" pitchFamily="2" charset="0"/>
              </a:rPr>
              <a:t>vaccinare</a:t>
            </a:r>
            <a:r>
              <a:rPr lang="en-GB" sz="2400" b="1" dirty="0">
                <a:effectLst/>
                <a:latin typeface="Helvetica" pitchFamily="2" charset="0"/>
              </a:rPr>
              <a:t> </a:t>
            </a:r>
            <a:r>
              <a:rPr lang="en-GB" sz="2400" b="1" dirty="0" err="1">
                <a:effectLst/>
                <a:latin typeface="Helvetica" pitchFamily="2" charset="0"/>
              </a:rPr>
              <a:t>recomandata</a:t>
            </a:r>
            <a:r>
              <a:rPr lang="en-GB" sz="2400" b="1" dirty="0">
                <a:effectLst/>
                <a:latin typeface="Helvetica" pitchFamily="2" charset="0"/>
              </a:rPr>
              <a:t> </a:t>
            </a:r>
            <a:r>
              <a:rPr lang="en-GB" sz="2400" b="1" dirty="0" err="1">
                <a:effectLst/>
                <a:latin typeface="Helvetica" pitchFamily="2" charset="0"/>
              </a:rPr>
              <a:t>medicilor</a:t>
            </a:r>
            <a:r>
              <a:rPr lang="en-GB" sz="2400" b="1" dirty="0">
                <a:effectLst/>
                <a:latin typeface="Helvetica" pitchFamily="2" charset="0"/>
              </a:rPr>
              <a:t> </a:t>
            </a:r>
            <a:r>
              <a:rPr lang="en-GB" sz="2400" b="1" dirty="0" err="1">
                <a:effectLst/>
                <a:latin typeface="Helvetica" pitchFamily="2" charset="0"/>
              </a:rPr>
              <a:t>stomatologi</a:t>
            </a:r>
            <a:endParaRPr lang="en-GB" sz="2400" b="1" dirty="0">
              <a:effectLst/>
              <a:latin typeface="Helvetica" pitchFamily="2" charset="0"/>
            </a:endParaRPr>
          </a:p>
        </p:txBody>
      </p:sp>
      <p:sp>
        <p:nvSpPr>
          <p:cNvPr id="4" name="TextBox 3">
            <a:extLst>
              <a:ext uri="{FF2B5EF4-FFF2-40B4-BE49-F238E27FC236}">
                <a16:creationId xmlns:a16="http://schemas.microsoft.com/office/drawing/2014/main" id="{4601B14C-BFD6-A159-5A30-6926E2A81DB9}"/>
              </a:ext>
            </a:extLst>
          </p:cNvPr>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pic>
        <p:nvPicPr>
          <p:cNvPr id="5" name="Picture 4">
            <a:extLst>
              <a:ext uri="{FF2B5EF4-FFF2-40B4-BE49-F238E27FC236}">
                <a16:creationId xmlns:a16="http://schemas.microsoft.com/office/drawing/2014/main" id="{031DAEDF-6DD1-F1CB-97D6-1C88CEDDE42A}"/>
              </a:ext>
            </a:extLst>
          </p:cNvPr>
          <p:cNvPicPr>
            <a:picLocks noChangeAspect="1"/>
          </p:cNvPicPr>
          <p:nvPr/>
        </p:nvPicPr>
        <p:blipFill rotWithShape="1">
          <a:blip r:embed="rId2"/>
          <a:srcRect b="92980"/>
          <a:stretch/>
        </p:blipFill>
        <p:spPr>
          <a:xfrm>
            <a:off x="0" y="1503141"/>
            <a:ext cx="12080289" cy="717545"/>
          </a:xfrm>
          <a:prstGeom prst="rect">
            <a:avLst/>
          </a:prstGeom>
        </p:spPr>
      </p:pic>
    </p:spTree>
    <p:extLst>
      <p:ext uri="{BB962C8B-B14F-4D97-AF65-F5344CB8AC3E}">
        <p14:creationId xmlns:p14="http://schemas.microsoft.com/office/powerpoint/2010/main" val="33671884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17869-11EC-70A6-10EF-11E636856CFE}"/>
              </a:ext>
            </a:extLst>
          </p:cNvPr>
          <p:cNvPicPr>
            <a:picLocks noChangeAspect="1"/>
          </p:cNvPicPr>
          <p:nvPr/>
        </p:nvPicPr>
        <p:blipFill rotWithShape="1">
          <a:blip r:embed="rId2"/>
          <a:srcRect b="92980"/>
          <a:stretch/>
        </p:blipFill>
        <p:spPr>
          <a:xfrm>
            <a:off x="0" y="1503141"/>
            <a:ext cx="12080289" cy="717545"/>
          </a:xfrm>
          <a:prstGeom prst="rect">
            <a:avLst/>
          </a:prstGeom>
        </p:spPr>
      </p:pic>
      <p:sp>
        <p:nvSpPr>
          <p:cNvPr id="3" name="TextBox 2">
            <a:extLst>
              <a:ext uri="{FF2B5EF4-FFF2-40B4-BE49-F238E27FC236}">
                <a16:creationId xmlns:a16="http://schemas.microsoft.com/office/drawing/2014/main" id="{E9618B85-38ED-C62D-CD0C-3E8F3E12A639}"/>
              </a:ext>
            </a:extLst>
          </p:cNvPr>
          <p:cNvSpPr txBox="1"/>
          <p:nvPr/>
        </p:nvSpPr>
        <p:spPr>
          <a:xfrm>
            <a:off x="1429617" y="313398"/>
            <a:ext cx="9291918" cy="461665"/>
          </a:xfrm>
          <a:prstGeom prst="rect">
            <a:avLst/>
          </a:prstGeom>
          <a:noFill/>
        </p:spPr>
        <p:txBody>
          <a:bodyPr wrap="square">
            <a:spAutoFit/>
          </a:bodyPr>
          <a:lstStyle/>
          <a:p>
            <a:pPr algn="ctr"/>
            <a:r>
              <a:rPr lang="en-GB" sz="2400" b="1" dirty="0">
                <a:effectLst/>
                <a:latin typeface="Helvetica" pitchFamily="2" charset="0"/>
              </a:rPr>
              <a:t>Schema de </a:t>
            </a:r>
            <a:r>
              <a:rPr lang="en-GB" sz="2400" b="1" dirty="0" err="1">
                <a:effectLst/>
                <a:latin typeface="Helvetica" pitchFamily="2" charset="0"/>
              </a:rPr>
              <a:t>vaccinare</a:t>
            </a:r>
            <a:r>
              <a:rPr lang="en-GB" sz="2400" b="1" dirty="0">
                <a:effectLst/>
                <a:latin typeface="Helvetica" pitchFamily="2" charset="0"/>
              </a:rPr>
              <a:t> </a:t>
            </a:r>
            <a:r>
              <a:rPr lang="en-GB" sz="2400" b="1" dirty="0" err="1">
                <a:effectLst/>
                <a:latin typeface="Helvetica" pitchFamily="2" charset="0"/>
              </a:rPr>
              <a:t>recomandata</a:t>
            </a:r>
            <a:r>
              <a:rPr lang="en-GB" sz="2400" b="1" dirty="0">
                <a:effectLst/>
                <a:latin typeface="Helvetica" pitchFamily="2" charset="0"/>
              </a:rPr>
              <a:t> </a:t>
            </a:r>
            <a:r>
              <a:rPr lang="en-GB" sz="2400" b="1" dirty="0" err="1">
                <a:effectLst/>
                <a:latin typeface="Helvetica" pitchFamily="2" charset="0"/>
              </a:rPr>
              <a:t>medicilor</a:t>
            </a:r>
            <a:r>
              <a:rPr lang="en-GB" sz="2400" b="1" dirty="0">
                <a:effectLst/>
                <a:latin typeface="Helvetica" pitchFamily="2" charset="0"/>
              </a:rPr>
              <a:t> </a:t>
            </a:r>
            <a:r>
              <a:rPr lang="en-GB" sz="2400" b="1" dirty="0" err="1">
                <a:effectLst/>
                <a:latin typeface="Helvetica" pitchFamily="2" charset="0"/>
              </a:rPr>
              <a:t>stomatologi</a:t>
            </a:r>
            <a:endParaRPr lang="en-GB" sz="2400" b="1" dirty="0">
              <a:effectLst/>
              <a:latin typeface="Helvetica" pitchFamily="2" charset="0"/>
            </a:endParaRPr>
          </a:p>
        </p:txBody>
      </p:sp>
      <p:sp>
        <p:nvSpPr>
          <p:cNvPr id="4" name="TextBox 3">
            <a:extLst>
              <a:ext uri="{FF2B5EF4-FFF2-40B4-BE49-F238E27FC236}">
                <a16:creationId xmlns:a16="http://schemas.microsoft.com/office/drawing/2014/main" id="{4601B14C-BFD6-A159-5A30-6926E2A81DB9}"/>
              </a:ext>
            </a:extLst>
          </p:cNvPr>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pic>
        <p:nvPicPr>
          <p:cNvPr id="5" name="Picture 4">
            <a:extLst>
              <a:ext uri="{FF2B5EF4-FFF2-40B4-BE49-F238E27FC236}">
                <a16:creationId xmlns:a16="http://schemas.microsoft.com/office/drawing/2014/main" id="{8EE3E5C7-C796-62AB-C10D-A3A15695F5A6}"/>
              </a:ext>
            </a:extLst>
          </p:cNvPr>
          <p:cNvPicPr>
            <a:picLocks noChangeAspect="1"/>
          </p:cNvPicPr>
          <p:nvPr/>
        </p:nvPicPr>
        <p:blipFill rotWithShape="1">
          <a:blip r:embed="rId2"/>
          <a:srcRect t="61278" b="3763"/>
          <a:stretch/>
        </p:blipFill>
        <p:spPr>
          <a:xfrm>
            <a:off x="0" y="2481943"/>
            <a:ext cx="12173816" cy="3600994"/>
          </a:xfrm>
          <a:prstGeom prst="rect">
            <a:avLst/>
          </a:prstGeom>
        </p:spPr>
      </p:pic>
    </p:spTree>
    <p:extLst>
      <p:ext uri="{BB962C8B-B14F-4D97-AF65-F5344CB8AC3E}">
        <p14:creationId xmlns:p14="http://schemas.microsoft.com/office/powerpoint/2010/main" val="26270650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45C86-43D9-13E6-01E6-DA1FCCBBB774}"/>
              </a:ext>
            </a:extLst>
          </p:cNvPr>
          <p:cNvPicPr>
            <a:picLocks noChangeAspect="1"/>
          </p:cNvPicPr>
          <p:nvPr/>
        </p:nvPicPr>
        <p:blipFill>
          <a:blip r:embed="rId2"/>
          <a:stretch>
            <a:fillRect/>
          </a:stretch>
        </p:blipFill>
        <p:spPr>
          <a:xfrm>
            <a:off x="76544" y="1076960"/>
            <a:ext cx="6495706" cy="2352040"/>
          </a:xfrm>
          <a:prstGeom prst="rect">
            <a:avLst/>
          </a:prstGeom>
        </p:spPr>
      </p:pic>
      <p:pic>
        <p:nvPicPr>
          <p:cNvPr id="3" name="Picture 2">
            <a:extLst>
              <a:ext uri="{FF2B5EF4-FFF2-40B4-BE49-F238E27FC236}">
                <a16:creationId xmlns:a16="http://schemas.microsoft.com/office/drawing/2014/main" id="{5D22C749-D8D4-C946-0E89-AC11CBE6B821}"/>
              </a:ext>
            </a:extLst>
          </p:cNvPr>
          <p:cNvPicPr>
            <a:picLocks noChangeAspect="1"/>
          </p:cNvPicPr>
          <p:nvPr/>
        </p:nvPicPr>
        <p:blipFill>
          <a:blip r:embed="rId3"/>
          <a:stretch>
            <a:fillRect/>
          </a:stretch>
        </p:blipFill>
        <p:spPr>
          <a:xfrm>
            <a:off x="1" y="3933169"/>
            <a:ext cx="6572250" cy="1847871"/>
          </a:xfrm>
          <a:prstGeom prst="rect">
            <a:avLst/>
          </a:prstGeom>
        </p:spPr>
      </p:pic>
      <p:pic>
        <p:nvPicPr>
          <p:cNvPr id="6146" name="Picture 2">
            <a:extLst>
              <a:ext uri="{FF2B5EF4-FFF2-40B4-BE49-F238E27FC236}">
                <a16:creationId xmlns:a16="http://schemas.microsoft.com/office/drawing/2014/main" id="{A9221B10-FCDC-5999-25F2-02A0392AC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0" y="0"/>
            <a:ext cx="5619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a:extLst>
              <a:ext uri="{FF2B5EF4-FFF2-40B4-BE49-F238E27FC236}">
                <a16:creationId xmlns:a16="http://schemas.microsoft.com/office/drawing/2014/main" id="{667F4CA8-D27C-7BFD-BB3A-71AB17B8EE21}"/>
              </a:ext>
            </a:extLst>
          </p:cNvPr>
          <p:cNvSpPr/>
          <p:nvPr/>
        </p:nvSpPr>
        <p:spPr>
          <a:xfrm>
            <a:off x="1173480" y="4505960"/>
            <a:ext cx="1021080" cy="34036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11485479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66878-FD66-1412-3545-1EFE161022DB}"/>
              </a:ext>
            </a:extLst>
          </p:cNvPr>
          <p:cNvSpPr>
            <a:spLocks noGrp="1"/>
          </p:cNvSpPr>
          <p:nvPr>
            <p:ph type="title"/>
          </p:nvPr>
        </p:nvSpPr>
        <p:spPr>
          <a:xfrm>
            <a:off x="838200" y="121024"/>
            <a:ext cx="10515600" cy="793408"/>
          </a:xfrm>
        </p:spPr>
        <p:txBody>
          <a:bodyPr>
            <a:normAutofit/>
          </a:bodyPr>
          <a:lstStyle/>
          <a:p>
            <a:pPr algn="ctr"/>
            <a:r>
              <a:rPr lang="en-GB" dirty="0">
                <a:latin typeface="Helvetica" pitchFamily="2" charset="0"/>
              </a:rPr>
              <a:t>5</a:t>
            </a:r>
            <a:r>
              <a:rPr lang="en-GB" dirty="0">
                <a:effectLst/>
                <a:latin typeface="Helvetica" pitchFamily="2" charset="0"/>
              </a:rPr>
              <a:t>.Concluzii</a:t>
            </a:r>
            <a:endParaRPr lang="en-RO" dirty="0"/>
          </a:p>
        </p:txBody>
      </p:sp>
      <p:sp>
        <p:nvSpPr>
          <p:cNvPr id="5" name="TextBox 4">
            <a:extLst>
              <a:ext uri="{FF2B5EF4-FFF2-40B4-BE49-F238E27FC236}">
                <a16:creationId xmlns:a16="http://schemas.microsoft.com/office/drawing/2014/main" id="{D7956749-B60C-64E9-B72C-6BF9EF953414}"/>
              </a:ext>
            </a:extLst>
          </p:cNvPr>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en-RO" sz="1400" dirty="0"/>
          </a:p>
        </p:txBody>
      </p:sp>
      <p:grpSp>
        <p:nvGrpSpPr>
          <p:cNvPr id="6" name="Group 5">
            <a:extLst>
              <a:ext uri="{FF2B5EF4-FFF2-40B4-BE49-F238E27FC236}">
                <a16:creationId xmlns:a16="http://schemas.microsoft.com/office/drawing/2014/main" id="{5656B357-23E6-1691-F538-95FF8E45DFE3}"/>
              </a:ext>
            </a:extLst>
          </p:cNvPr>
          <p:cNvGrpSpPr/>
          <p:nvPr/>
        </p:nvGrpSpPr>
        <p:grpSpPr>
          <a:xfrm>
            <a:off x="252810" y="1008529"/>
            <a:ext cx="11686380" cy="5849471"/>
            <a:chOff x="252810" y="1008529"/>
            <a:chExt cx="11686380" cy="5849471"/>
          </a:xfrm>
        </p:grpSpPr>
        <p:pic>
          <p:nvPicPr>
            <p:cNvPr id="4" name="Picture 3">
              <a:extLst>
                <a:ext uri="{FF2B5EF4-FFF2-40B4-BE49-F238E27FC236}">
                  <a16:creationId xmlns:a16="http://schemas.microsoft.com/office/drawing/2014/main" id="{206EE6CB-FDD8-6354-F63A-739D1E2D8F2F}"/>
                </a:ext>
              </a:extLst>
            </p:cNvPr>
            <p:cNvPicPr>
              <a:picLocks noChangeAspect="1"/>
            </p:cNvPicPr>
            <p:nvPr/>
          </p:nvPicPr>
          <p:blipFill>
            <a:blip r:embed="rId2"/>
            <a:stretch>
              <a:fillRect/>
            </a:stretch>
          </p:blipFill>
          <p:spPr>
            <a:xfrm>
              <a:off x="252810" y="1008529"/>
              <a:ext cx="11686380" cy="5849471"/>
            </a:xfrm>
            <a:prstGeom prst="rect">
              <a:avLst/>
            </a:prstGeom>
          </p:spPr>
        </p:pic>
        <p:sp>
          <p:nvSpPr>
            <p:cNvPr id="3" name="Rectangle 2">
              <a:extLst>
                <a:ext uri="{FF2B5EF4-FFF2-40B4-BE49-F238E27FC236}">
                  <a16:creationId xmlns:a16="http://schemas.microsoft.com/office/drawing/2014/main" id="{9E827539-5CB8-659A-2034-8A924FE3E9EA}"/>
                </a:ext>
              </a:extLst>
            </p:cNvPr>
            <p:cNvSpPr/>
            <p:nvPr/>
          </p:nvSpPr>
          <p:spPr>
            <a:xfrm>
              <a:off x="252810" y="1008529"/>
              <a:ext cx="962036" cy="376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733070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956749-B60C-64E9-B72C-6BF9EF953414}"/>
              </a:ext>
            </a:extLst>
          </p:cNvPr>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en-RO" sz="1400" dirty="0"/>
          </a:p>
        </p:txBody>
      </p:sp>
      <p:pic>
        <p:nvPicPr>
          <p:cNvPr id="3" name="Picture 2">
            <a:extLst>
              <a:ext uri="{FF2B5EF4-FFF2-40B4-BE49-F238E27FC236}">
                <a16:creationId xmlns:a16="http://schemas.microsoft.com/office/drawing/2014/main" id="{EA1DE367-56A1-ED7C-92FF-F8B5432D8B0E}"/>
              </a:ext>
            </a:extLst>
          </p:cNvPr>
          <p:cNvPicPr>
            <a:picLocks noChangeAspect="1"/>
          </p:cNvPicPr>
          <p:nvPr/>
        </p:nvPicPr>
        <p:blipFill>
          <a:blip r:embed="rId2"/>
          <a:stretch>
            <a:fillRect/>
          </a:stretch>
        </p:blipFill>
        <p:spPr>
          <a:xfrm>
            <a:off x="2288102" y="26862"/>
            <a:ext cx="7615795" cy="6804276"/>
          </a:xfrm>
          <a:prstGeom prst="rect">
            <a:avLst/>
          </a:prstGeom>
        </p:spPr>
      </p:pic>
    </p:spTree>
    <p:extLst>
      <p:ext uri="{BB962C8B-B14F-4D97-AF65-F5344CB8AC3E}">
        <p14:creationId xmlns:p14="http://schemas.microsoft.com/office/powerpoint/2010/main" val="5244814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Stomatology, dentistry concept. big tooth and professional  instruments for check up and treatment. dentist appointment. doctor  treating big unhealthy teeth with caries cavity. toothache">
            <a:extLst>
              <a:ext uri="{FF2B5EF4-FFF2-40B4-BE49-F238E27FC236}">
                <a16:creationId xmlns:a16="http://schemas.microsoft.com/office/drawing/2014/main" id="{B27A1F32-8CB0-04C0-1105-7A1D9C2E3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0"/>
            <a:ext cx="10421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69AA2D-C9FB-792B-F078-7C62E8EE5B1F}"/>
              </a:ext>
            </a:extLst>
          </p:cNvPr>
          <p:cNvSpPr>
            <a:spLocks noGrp="1"/>
          </p:cNvSpPr>
          <p:nvPr>
            <p:ph type="title"/>
          </p:nvPr>
        </p:nvSpPr>
        <p:spPr>
          <a:xfrm>
            <a:off x="1417749" y="5362130"/>
            <a:ext cx="10515600" cy="1325563"/>
          </a:xfrm>
        </p:spPr>
        <p:txBody>
          <a:bodyPr/>
          <a:lstStyle/>
          <a:p>
            <a:pPr algn="r"/>
            <a:r>
              <a:rPr lang="en-RO" dirty="0"/>
              <a:t>Vă mulțumesc!</a:t>
            </a:r>
          </a:p>
        </p:txBody>
      </p:sp>
    </p:spTree>
    <p:extLst>
      <p:ext uri="{BB962C8B-B14F-4D97-AF65-F5344CB8AC3E}">
        <p14:creationId xmlns:p14="http://schemas.microsoft.com/office/powerpoint/2010/main" val="4067076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2638E-665B-94F4-911A-C3E7982CCA53}"/>
              </a:ext>
            </a:extLst>
          </p:cNvPr>
          <p:cNvSpPr>
            <a:spLocks noGrp="1"/>
          </p:cNvSpPr>
          <p:nvPr>
            <p:ph idx="1"/>
          </p:nvPr>
        </p:nvSpPr>
        <p:spPr>
          <a:xfrm>
            <a:off x="457200" y="712695"/>
            <a:ext cx="10896600" cy="5464268"/>
          </a:xfrm>
        </p:spPr>
        <p:txBody>
          <a:bodyPr>
            <a:normAutofit/>
          </a:bodyPr>
          <a:lstStyle/>
          <a:p>
            <a:pPr algn="just"/>
            <a:r>
              <a:rPr lang="en-GB" b="1" dirty="0">
                <a:solidFill>
                  <a:srgbClr val="000000"/>
                </a:solidFill>
                <a:latin typeface="Open Sans" panose="020B0606030504020204" pitchFamily="34" charset="0"/>
              </a:rPr>
              <a:t>IAIM</a:t>
            </a:r>
            <a:r>
              <a:rPr lang="en-GB" b="0" i="0" dirty="0">
                <a:solidFill>
                  <a:srgbClr val="000000"/>
                </a:solidFill>
                <a:effectLst/>
                <a:latin typeface="Open Sans" panose="020B0606030504020204" pitchFamily="34" charset="0"/>
              </a:rPr>
              <a:t> sunt </a:t>
            </a:r>
            <a:r>
              <a:rPr lang="en-GB" b="0" i="0" dirty="0" err="1">
                <a:solidFill>
                  <a:srgbClr val="000000"/>
                </a:solidFill>
                <a:effectLst/>
                <a:latin typeface="Open Sans" panose="020B0606030504020204" pitchFamily="34" charset="0"/>
              </a:rPr>
              <a:t>infecții</a:t>
            </a:r>
            <a:r>
              <a:rPr lang="en-GB" b="0" i="0" dirty="0">
                <a:solidFill>
                  <a:srgbClr val="000000"/>
                </a:solidFill>
                <a:effectLst/>
                <a:latin typeface="Open Sans" panose="020B0606030504020204" pitchFamily="34" charset="0"/>
              </a:rPr>
              <a:t> care </a:t>
            </a:r>
            <a:r>
              <a:rPr lang="en-GB" b="0" i="0" dirty="0" err="1">
                <a:solidFill>
                  <a:srgbClr val="000000"/>
                </a:solidFill>
                <a:effectLst/>
                <a:latin typeface="Open Sans" panose="020B0606030504020204" pitchFamily="34" charset="0"/>
              </a:rPr>
              <a:t>rezultă</a:t>
            </a:r>
            <a:r>
              <a:rPr lang="en-GB" b="0" i="0" dirty="0">
                <a:solidFill>
                  <a:srgbClr val="000000"/>
                </a:solidFill>
                <a:effectLst/>
                <a:latin typeface="Open Sans" panose="020B0606030504020204" pitchFamily="34" charset="0"/>
              </a:rPr>
              <a:t> din </a:t>
            </a:r>
            <a:r>
              <a:rPr lang="en-GB" b="0" i="0" dirty="0" err="1">
                <a:solidFill>
                  <a:srgbClr val="000000"/>
                </a:solidFill>
                <a:effectLst/>
                <a:latin typeface="Open Sans" panose="020B0606030504020204" pitchFamily="34" charset="0"/>
              </a:rPr>
              <a:t>complicații</a:t>
            </a:r>
            <a:r>
              <a:rPr lang="en-GB" b="0" i="0" dirty="0">
                <a:solidFill>
                  <a:srgbClr val="000000"/>
                </a:solidFill>
                <a:effectLst/>
                <a:latin typeface="Open Sans" panose="020B0606030504020204" pitchFamily="34" charset="0"/>
              </a:rPr>
              <a:t> ale </a:t>
            </a:r>
            <a:r>
              <a:rPr lang="en-GB" b="0" i="0" dirty="0" err="1">
                <a:solidFill>
                  <a:srgbClr val="000000"/>
                </a:solidFill>
                <a:effectLst/>
                <a:latin typeface="Open Sans" panose="020B0606030504020204" pitchFamily="34" charset="0"/>
              </a:rPr>
              <a:t>asistenței</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medicale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Acestea</a:t>
            </a:r>
            <a:r>
              <a:rPr lang="en-GB" b="0" i="0" dirty="0">
                <a:solidFill>
                  <a:srgbClr val="000000"/>
                </a:solidFill>
                <a:effectLst/>
                <a:latin typeface="Open Sans" panose="020B0606030504020204" pitchFamily="34" charset="0"/>
              </a:rPr>
              <a:t> sunt legate de </a:t>
            </a:r>
            <a:r>
              <a:rPr lang="en-GB" b="1" i="0" dirty="0" err="1">
                <a:solidFill>
                  <a:srgbClr val="000000"/>
                </a:solidFill>
                <a:effectLst/>
                <a:latin typeface="Open Sans" panose="020B0606030504020204" pitchFamily="34" charset="0"/>
              </a:rPr>
              <a:t>morbiditate</a:t>
            </a:r>
            <a:r>
              <a:rPr lang="en-GB" b="1" i="0" dirty="0">
                <a:solidFill>
                  <a:srgbClr val="000000"/>
                </a:solidFill>
                <a:effectLst/>
                <a:latin typeface="Open Sans" panose="020B0606030504020204" pitchFamily="34" charset="0"/>
              </a:rPr>
              <a:t> </a:t>
            </a:r>
            <a:r>
              <a:rPr lang="en-GB" b="1" i="0" dirty="0" err="1">
                <a:solidFill>
                  <a:srgbClr val="000000"/>
                </a:solidFill>
                <a:effectLst/>
                <a:latin typeface="Open Sans" panose="020B0606030504020204" pitchFamily="34" charset="0"/>
              </a:rPr>
              <a:t>și</a:t>
            </a:r>
            <a:r>
              <a:rPr lang="en-GB" b="1" i="0" dirty="0">
                <a:solidFill>
                  <a:srgbClr val="000000"/>
                </a:solidFill>
                <a:effectLst/>
                <a:latin typeface="Open Sans" panose="020B0606030504020204" pitchFamily="34" charset="0"/>
              </a:rPr>
              <a:t> </a:t>
            </a:r>
            <a:r>
              <a:rPr lang="en-GB" b="1" i="0" dirty="0" err="1">
                <a:solidFill>
                  <a:srgbClr val="000000"/>
                </a:solidFill>
                <a:effectLst/>
                <a:latin typeface="Open Sans" panose="020B0606030504020204" pitchFamily="34" charset="0"/>
              </a:rPr>
              <a:t>mortalitate</a:t>
            </a:r>
            <a:r>
              <a:rPr lang="en-GB" b="1" i="0" dirty="0">
                <a:solidFill>
                  <a:srgbClr val="000000"/>
                </a:solidFill>
                <a:effectLst/>
                <a:latin typeface="Open Sans" panose="020B0606030504020204" pitchFamily="34" charset="0"/>
              </a:rPr>
              <a:t> </a:t>
            </a:r>
            <a:r>
              <a:rPr lang="en-GB" b="1" i="0" dirty="0" err="1">
                <a:solidFill>
                  <a:srgbClr val="000000"/>
                </a:solidFill>
                <a:effectLst/>
                <a:latin typeface="Open Sans" panose="020B0606030504020204" pitchFamily="34" charset="0"/>
              </a:rPr>
              <a:t>ridicate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În</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orice</a:t>
            </a:r>
            <a:r>
              <a:rPr lang="en-GB" b="0" i="0" dirty="0">
                <a:solidFill>
                  <a:srgbClr val="000000"/>
                </a:solidFill>
                <a:effectLst/>
                <a:latin typeface="Open Sans" panose="020B0606030504020204" pitchFamily="34" charset="0"/>
              </a:rPr>
              <a:t> zi, </a:t>
            </a:r>
            <a:r>
              <a:rPr lang="en-GB" b="0" i="0" u="sng" dirty="0">
                <a:solidFill>
                  <a:srgbClr val="000000"/>
                </a:solidFill>
                <a:effectLst/>
                <a:latin typeface="Open Sans" panose="020B0606030504020204" pitchFamily="34" charset="0"/>
              </a:rPr>
              <a:t>1 din 31 de </a:t>
            </a:r>
            <a:r>
              <a:rPr lang="en-GB" b="0" i="0" u="sng" dirty="0" err="1">
                <a:solidFill>
                  <a:srgbClr val="000000"/>
                </a:solidFill>
                <a:effectLst/>
                <a:latin typeface="Open Sans" panose="020B0606030504020204" pitchFamily="34" charset="0"/>
              </a:rPr>
              <a:t>pacienți</a:t>
            </a:r>
            <a:r>
              <a:rPr lang="en-GB" b="0" i="0" u="sng" dirty="0">
                <a:solidFill>
                  <a:srgbClr val="000000"/>
                </a:solidFill>
                <a:effectLst/>
                <a:latin typeface="Open Sans" panose="020B0606030504020204" pitchFamily="34" charset="0"/>
              </a:rPr>
              <a:t> din spital are o IAIM </a:t>
            </a:r>
            <a:r>
              <a:rPr lang="en-GB" b="0" i="0" dirty="0">
                <a:solidFill>
                  <a:srgbClr val="000000"/>
                </a:solidFill>
                <a:effectLst/>
                <a:latin typeface="Open Sans" panose="020B0606030504020204" pitchFamily="34" charset="0"/>
              </a:rPr>
              <a:t>(o </a:t>
            </a:r>
            <a:r>
              <a:rPr lang="en-GB" b="0" i="0" dirty="0" err="1">
                <a:solidFill>
                  <a:srgbClr val="000000"/>
                </a:solidFill>
                <a:effectLst/>
                <a:latin typeface="Open Sans" panose="020B0606030504020204" pitchFamily="34" charset="0"/>
              </a:rPr>
              <a:t>infecție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în</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timp</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ce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este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tratat</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într</a:t>
            </a:r>
            <a:r>
              <a:rPr lang="en-GB" b="0" i="0" dirty="0">
                <a:solidFill>
                  <a:srgbClr val="000000"/>
                </a:solidFill>
                <a:effectLst/>
                <a:latin typeface="Open Sans" panose="020B0606030504020204" pitchFamily="34" charset="0"/>
              </a:rPr>
              <a:t>-o </a:t>
            </a:r>
            <a:r>
              <a:rPr lang="en-GB" b="0" i="0" dirty="0" err="1">
                <a:solidFill>
                  <a:srgbClr val="000000"/>
                </a:solidFill>
                <a:effectLst/>
                <a:latin typeface="Open Sans" panose="020B0606030504020204" pitchFamily="34" charset="0"/>
              </a:rPr>
              <a:t>unitate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medicală</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Infecții</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suplimentare</a:t>
            </a:r>
            <a:r>
              <a:rPr lang="en-GB" b="0" i="0" dirty="0">
                <a:solidFill>
                  <a:srgbClr val="000000"/>
                </a:solidFill>
                <a:effectLst/>
                <a:latin typeface="Open Sans" panose="020B0606030504020204" pitchFamily="34" charset="0"/>
              </a:rPr>
              <a:t> apar </a:t>
            </a:r>
            <a:r>
              <a:rPr lang="en-GB" b="0" i="0" dirty="0" err="1">
                <a:solidFill>
                  <a:srgbClr val="000000"/>
                </a:solidFill>
                <a:effectLst/>
                <a:latin typeface="Open Sans" panose="020B0606030504020204" pitchFamily="34" charset="0"/>
              </a:rPr>
              <a:t>si</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în</a:t>
            </a:r>
            <a:r>
              <a:rPr lang="en-GB" b="0" i="0" dirty="0">
                <a:solidFill>
                  <a:srgbClr val="000000"/>
                </a:solidFill>
                <a:effectLst/>
                <a:latin typeface="Open Sans" panose="020B0606030504020204" pitchFamily="34" charset="0"/>
              </a:rPr>
              <a:t> </a:t>
            </a:r>
            <a:r>
              <a:rPr lang="en-GB" dirty="0" err="1">
                <a:solidFill>
                  <a:srgbClr val="000000"/>
                </a:solidFill>
                <a:latin typeface="Open Sans" panose="020B0606030504020204" pitchFamily="34" charset="0"/>
              </a:rPr>
              <a:t>alte</a:t>
            </a:r>
            <a:r>
              <a:rPr lang="en-GB" dirty="0">
                <a:solidFill>
                  <a:srgbClr val="000000"/>
                </a:solidFill>
                <a:latin typeface="Open Sans" panose="020B0606030504020204" pitchFamily="34" charset="0"/>
              </a:rPr>
              <a:t> </a:t>
            </a:r>
            <a:r>
              <a:rPr lang="en-GB" b="0" i="0" dirty="0">
                <a:solidFill>
                  <a:srgbClr val="000000"/>
                </a:solidFill>
                <a:effectLst/>
                <a:latin typeface="Open Sans" panose="020B0606030504020204" pitchFamily="34" charset="0"/>
              </a:rPr>
              <a:t>centre de </a:t>
            </a:r>
            <a:r>
              <a:rPr lang="en-GB" b="0" i="0" dirty="0" err="1">
                <a:solidFill>
                  <a:srgbClr val="000000"/>
                </a:solidFill>
                <a:effectLst/>
                <a:latin typeface="Open Sans" panose="020B0606030504020204" pitchFamily="34" charset="0"/>
              </a:rPr>
              <a:t>asistență</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medicală</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Multe</a:t>
            </a:r>
            <a:r>
              <a:rPr lang="en-GB" b="0" i="0" dirty="0">
                <a:solidFill>
                  <a:srgbClr val="000000"/>
                </a:solidFill>
                <a:effectLst/>
                <a:latin typeface="Open Sans" panose="020B0606030504020204" pitchFamily="34" charset="0"/>
              </a:rPr>
              <a:t> IAIM sunt </a:t>
            </a:r>
            <a:r>
              <a:rPr lang="en-GB" b="0" i="0" dirty="0" err="1">
                <a:solidFill>
                  <a:srgbClr val="000000"/>
                </a:solidFill>
                <a:effectLst/>
                <a:latin typeface="Open Sans" panose="020B0606030504020204" pitchFamily="34" charset="0"/>
              </a:rPr>
              <a:t>cauzate</a:t>
            </a:r>
            <a:r>
              <a:rPr lang="en-GB" b="0" i="0" dirty="0">
                <a:solidFill>
                  <a:srgbClr val="000000"/>
                </a:solidFill>
                <a:effectLst/>
                <a:latin typeface="Open Sans" panose="020B0606030504020204" pitchFamily="34" charset="0"/>
              </a:rPr>
              <a:t> de </a:t>
            </a:r>
            <a:r>
              <a:rPr lang="en-GB" b="1" i="0" dirty="0" err="1">
                <a:solidFill>
                  <a:srgbClr val="000000"/>
                </a:solidFill>
                <a:effectLst/>
                <a:latin typeface="Open Sans" panose="020B0606030504020204" pitchFamily="34" charset="0"/>
              </a:rPr>
              <a:t>bacterii</a:t>
            </a:r>
            <a:r>
              <a:rPr lang="en-GB" b="1" i="0" dirty="0">
                <a:solidFill>
                  <a:srgbClr val="000000"/>
                </a:solidFill>
                <a:effectLst/>
                <a:latin typeface="Open Sans" panose="020B0606030504020204" pitchFamily="34" charset="0"/>
              </a:rPr>
              <a:t> </a:t>
            </a:r>
            <a:r>
              <a:rPr lang="en-GB" b="1" i="0" dirty="0" err="1">
                <a:solidFill>
                  <a:srgbClr val="000000"/>
                </a:solidFill>
                <a:effectLst/>
                <a:latin typeface="Open Sans" panose="020B0606030504020204" pitchFamily="34" charset="0"/>
              </a:rPr>
              <a:t>multidrog</a:t>
            </a:r>
            <a:r>
              <a:rPr lang="en-GB" b="1" i="0" dirty="0">
                <a:solidFill>
                  <a:srgbClr val="000000"/>
                </a:solidFill>
                <a:effectLst/>
                <a:latin typeface="Open Sans" panose="020B0606030504020204" pitchFamily="34" charset="0"/>
              </a:rPr>
              <a:t> </a:t>
            </a:r>
            <a:r>
              <a:rPr lang="en-GB" b="1" i="0" dirty="0" err="1">
                <a:solidFill>
                  <a:srgbClr val="000000"/>
                </a:solidFill>
                <a:effectLst/>
                <a:latin typeface="Open Sans" panose="020B0606030504020204" pitchFamily="34" charset="0"/>
              </a:rPr>
              <a:t>rezistente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și</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cresc</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riscul</a:t>
            </a:r>
            <a:r>
              <a:rPr lang="en-GB" b="0" i="0" dirty="0">
                <a:solidFill>
                  <a:srgbClr val="000000"/>
                </a:solidFill>
                <a:effectLst/>
                <a:latin typeface="Open Sans" panose="020B0606030504020204" pitchFamily="34" charset="0"/>
              </a:rPr>
              <a:t> de </a:t>
            </a:r>
            <a:r>
              <a:rPr lang="en-GB" b="1" i="0" dirty="0">
                <a:solidFill>
                  <a:srgbClr val="000000"/>
                </a:solidFill>
                <a:effectLst/>
                <a:latin typeface="Open Sans" panose="020B0606030504020204" pitchFamily="34" charset="0"/>
              </a:rPr>
              <a:t>sepsis</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sau</a:t>
            </a:r>
            <a:r>
              <a:rPr lang="en-GB" b="0" i="0" dirty="0">
                <a:solidFill>
                  <a:srgbClr val="000000"/>
                </a:solidFill>
                <a:effectLst/>
                <a:latin typeface="Open Sans" panose="020B0606030504020204" pitchFamily="34" charset="0"/>
              </a:rPr>
              <a:t> </a:t>
            </a:r>
            <a:r>
              <a:rPr lang="en-GB" b="1" i="0" dirty="0" err="1">
                <a:solidFill>
                  <a:srgbClr val="000000"/>
                </a:solidFill>
                <a:effectLst/>
                <a:latin typeface="Open Sans" panose="020B0606030504020204" pitchFamily="34" charset="0"/>
              </a:rPr>
              <a:t>deces</a:t>
            </a:r>
            <a:r>
              <a:rPr lang="en-GB" b="0" i="0" dirty="0">
                <a:solidFill>
                  <a:srgbClr val="000000"/>
                </a:solidFill>
                <a:effectLst/>
                <a:latin typeface="Open Sans" panose="020B0606030504020204" pitchFamily="34" charset="0"/>
              </a:rPr>
              <a:t>.</a:t>
            </a:r>
          </a:p>
          <a:p>
            <a:pPr algn="just"/>
            <a:endParaRPr lang="en-GB" b="0" i="0" dirty="0">
              <a:solidFill>
                <a:srgbClr val="000000"/>
              </a:solidFill>
              <a:effectLst/>
              <a:latin typeface="Open Sans" panose="020B0606030504020204" pitchFamily="34" charset="0"/>
            </a:endParaRPr>
          </a:p>
          <a:p>
            <a:pPr algn="just"/>
            <a:r>
              <a:rPr lang="en-GB" b="1" i="0" dirty="0">
                <a:solidFill>
                  <a:srgbClr val="000000"/>
                </a:solidFill>
                <a:effectLst/>
                <a:latin typeface="Open Sans" panose="020B0606030504020204" pitchFamily="34" charset="0"/>
              </a:rPr>
              <a:t>IAIM</a:t>
            </a:r>
            <a:r>
              <a:rPr lang="en-GB" b="0" i="0" dirty="0">
                <a:solidFill>
                  <a:srgbClr val="000000"/>
                </a:solidFill>
                <a:effectLst/>
                <a:latin typeface="Open Sans" panose="020B0606030504020204" pitchFamily="34" charset="0"/>
              </a:rPr>
              <a:t> din </a:t>
            </a:r>
            <a:r>
              <a:rPr lang="en-GB" b="0" i="0" dirty="0" err="1">
                <a:solidFill>
                  <a:srgbClr val="000000"/>
                </a:solidFill>
                <a:effectLst/>
                <a:latin typeface="Open Sans" panose="020B0606030504020204" pitchFamily="34" charset="0"/>
              </a:rPr>
              <a:t>spitalele</a:t>
            </a:r>
            <a:r>
              <a:rPr lang="en-GB" b="0" i="0" dirty="0">
                <a:solidFill>
                  <a:srgbClr val="000000"/>
                </a:solidFill>
                <a:effectLst/>
                <a:latin typeface="Open Sans" panose="020B0606030504020204" pitchFamily="34" charset="0"/>
              </a:rPr>
              <a:t> din SUA au </a:t>
            </a:r>
            <a:r>
              <a:rPr lang="en-GB" b="0" i="0" dirty="0" err="1">
                <a:solidFill>
                  <a:srgbClr val="000000"/>
                </a:solidFill>
                <a:effectLst/>
                <a:latin typeface="Open Sans" panose="020B0606030504020204" pitchFamily="34" charset="0"/>
              </a:rPr>
              <a:t>costuri</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medicale</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directe</a:t>
            </a:r>
            <a:r>
              <a:rPr lang="en-GB" b="0" i="0" dirty="0">
                <a:solidFill>
                  <a:srgbClr val="000000"/>
                </a:solidFill>
                <a:effectLst/>
                <a:latin typeface="Open Sans" panose="020B0606030504020204" pitchFamily="34" charset="0"/>
              </a:rPr>
              <a:t> de </a:t>
            </a:r>
            <a:r>
              <a:rPr lang="en-GB" b="0" i="0" dirty="0" err="1">
                <a:solidFill>
                  <a:srgbClr val="000000"/>
                </a:solidFill>
                <a:effectLst/>
                <a:latin typeface="Open Sans" panose="020B0606030504020204" pitchFamily="34" charset="0"/>
              </a:rPr>
              <a:t>cel</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puțin</a:t>
            </a:r>
            <a:r>
              <a:rPr lang="en-GB" b="0" i="0" dirty="0">
                <a:solidFill>
                  <a:srgbClr val="000000"/>
                </a:solidFill>
                <a:effectLst/>
                <a:latin typeface="Open Sans" panose="020B0606030504020204" pitchFamily="34" charset="0"/>
              </a:rPr>
              <a:t> </a:t>
            </a:r>
            <a:r>
              <a:rPr lang="en-GB" b="1" i="0" dirty="0">
                <a:solidFill>
                  <a:srgbClr val="000000"/>
                </a:solidFill>
                <a:effectLst/>
                <a:latin typeface="Open Sans" panose="020B0606030504020204" pitchFamily="34" charset="0"/>
              </a:rPr>
              <a:t>28,4 </a:t>
            </a:r>
            <a:r>
              <a:rPr lang="en-GB" b="1" i="0" dirty="0" err="1">
                <a:solidFill>
                  <a:srgbClr val="000000"/>
                </a:solidFill>
                <a:effectLst/>
                <a:latin typeface="Open Sans" panose="020B0606030504020204" pitchFamily="34" charset="0"/>
              </a:rPr>
              <a:t>miliarde</a:t>
            </a:r>
            <a:r>
              <a:rPr lang="en-GB" b="1" i="0" dirty="0">
                <a:solidFill>
                  <a:srgbClr val="000000"/>
                </a:solidFill>
                <a:effectLst/>
                <a:latin typeface="Open Sans" panose="020B0606030504020204" pitchFamily="34" charset="0"/>
              </a:rPr>
              <a:t> USD </a:t>
            </a:r>
            <a:r>
              <a:rPr lang="en-GB" b="0" i="0" dirty="0" err="1">
                <a:solidFill>
                  <a:srgbClr val="000000"/>
                </a:solidFill>
                <a:effectLst/>
                <a:latin typeface="Open Sans" panose="020B0606030504020204" pitchFamily="34" charset="0"/>
              </a:rPr>
              <a:t>în</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fiecare</a:t>
            </a:r>
            <a:r>
              <a:rPr lang="en-GB" b="0" i="0" dirty="0">
                <a:solidFill>
                  <a:srgbClr val="000000"/>
                </a:solidFill>
                <a:effectLst/>
                <a:latin typeface="Open Sans" panose="020B0606030504020204" pitchFamily="34" charset="0"/>
              </a:rPr>
              <a:t> an. </a:t>
            </a:r>
            <a:r>
              <a:rPr lang="en-GB" b="0" i="0" dirty="0" err="1">
                <a:solidFill>
                  <a:srgbClr val="000000"/>
                </a:solidFill>
                <a:effectLst/>
                <a:latin typeface="Open Sans" panose="020B0606030504020204" pitchFamily="34" charset="0"/>
              </a:rPr>
              <a:t>Acestea</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reprezintă</a:t>
            </a:r>
            <a:r>
              <a:rPr lang="en-GB" b="0" i="0" dirty="0">
                <a:solidFill>
                  <a:srgbClr val="000000"/>
                </a:solidFill>
                <a:effectLst/>
                <a:latin typeface="Open Sans" panose="020B0606030504020204" pitchFamily="34" charset="0"/>
              </a:rPr>
              <a:t>, de </a:t>
            </a:r>
            <a:r>
              <a:rPr lang="en-GB" b="0" i="0" dirty="0" err="1">
                <a:solidFill>
                  <a:srgbClr val="000000"/>
                </a:solidFill>
                <a:effectLst/>
                <a:latin typeface="Open Sans" panose="020B0606030504020204" pitchFamily="34" charset="0"/>
              </a:rPr>
              <a:t>asemenea</a:t>
            </a:r>
            <a:r>
              <a:rPr lang="en-GB" b="0" i="0" dirty="0">
                <a:solidFill>
                  <a:srgbClr val="000000"/>
                </a:solidFill>
                <a:effectLst/>
                <a:latin typeface="Open Sans" panose="020B0606030504020204" pitchFamily="34" charset="0"/>
              </a:rPr>
              <a:t>, un cost </a:t>
            </a:r>
            <a:r>
              <a:rPr lang="en-GB" b="0" i="0" dirty="0" err="1">
                <a:solidFill>
                  <a:srgbClr val="000000"/>
                </a:solidFill>
                <a:effectLst/>
                <a:latin typeface="Open Sans" panose="020B0606030504020204" pitchFamily="34" charset="0"/>
              </a:rPr>
              <a:t>suplimentar</a:t>
            </a:r>
            <a:r>
              <a:rPr lang="en-GB" b="0" i="0" dirty="0">
                <a:solidFill>
                  <a:srgbClr val="000000"/>
                </a:solidFill>
                <a:effectLst/>
                <a:latin typeface="Open Sans" panose="020B0606030504020204" pitchFamily="34" charset="0"/>
              </a:rPr>
              <a:t> de </a:t>
            </a:r>
            <a:r>
              <a:rPr lang="en-GB" b="1" i="0" dirty="0">
                <a:solidFill>
                  <a:srgbClr val="000000"/>
                </a:solidFill>
                <a:effectLst/>
                <a:latin typeface="Open Sans" panose="020B0606030504020204" pitchFamily="34" charset="0"/>
              </a:rPr>
              <a:t>12,4 </a:t>
            </a:r>
            <a:r>
              <a:rPr lang="en-GB" b="1" i="0" dirty="0" err="1">
                <a:solidFill>
                  <a:srgbClr val="000000"/>
                </a:solidFill>
                <a:effectLst/>
                <a:latin typeface="Open Sans" panose="020B0606030504020204" pitchFamily="34" charset="0"/>
              </a:rPr>
              <a:t>miliarde</a:t>
            </a:r>
            <a:r>
              <a:rPr lang="en-GB" b="1" i="0" dirty="0">
                <a:solidFill>
                  <a:srgbClr val="000000"/>
                </a:solidFill>
                <a:effectLst/>
                <a:latin typeface="Open Sans" panose="020B0606030504020204" pitchFamily="34" charset="0"/>
              </a:rPr>
              <a:t> de </a:t>
            </a:r>
            <a:r>
              <a:rPr lang="en-GB" b="1" i="0" dirty="0" err="1">
                <a:solidFill>
                  <a:srgbClr val="000000"/>
                </a:solidFill>
                <a:effectLst/>
                <a:latin typeface="Open Sans" panose="020B0606030504020204" pitchFamily="34" charset="0"/>
              </a:rPr>
              <a:t>dolari</a:t>
            </a:r>
            <a:r>
              <a:rPr lang="en-GB" b="1"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pentru</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societate</a:t>
            </a:r>
            <a:r>
              <a:rPr lang="en-GB" b="0" i="0" dirty="0">
                <a:solidFill>
                  <a:srgbClr val="000000"/>
                </a:solidFill>
                <a:effectLst/>
                <a:latin typeface="Open Sans" panose="020B0606030504020204" pitchFamily="34" charset="0"/>
              </a:rPr>
              <a:t>, din </a:t>
            </a:r>
            <a:r>
              <a:rPr lang="en-GB" b="0" i="0" dirty="0" err="1">
                <a:solidFill>
                  <a:srgbClr val="000000"/>
                </a:solidFill>
                <a:effectLst/>
                <a:latin typeface="Open Sans" panose="020B0606030504020204" pitchFamily="34" charset="0"/>
              </a:rPr>
              <a:t>cauza</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deceselor</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timpurii</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și</a:t>
            </a:r>
            <a:r>
              <a:rPr lang="en-GB" b="0" i="0" dirty="0">
                <a:solidFill>
                  <a:srgbClr val="000000"/>
                </a:solidFill>
                <a:effectLst/>
                <a:latin typeface="Open Sans" panose="020B0606030504020204" pitchFamily="34" charset="0"/>
              </a:rPr>
              <a:t> a </a:t>
            </a:r>
            <a:r>
              <a:rPr lang="en-GB" b="0" i="0" dirty="0" err="1">
                <a:solidFill>
                  <a:srgbClr val="000000"/>
                </a:solidFill>
                <a:effectLst/>
                <a:latin typeface="Open Sans" panose="020B0606030504020204" pitchFamily="34" charset="0"/>
              </a:rPr>
              <a:t>pierderii</a:t>
            </a:r>
            <a:r>
              <a:rPr lang="en-GB" b="0" i="0" dirty="0">
                <a:solidFill>
                  <a:srgbClr val="000000"/>
                </a:solidFill>
                <a:effectLst/>
                <a:latin typeface="Open Sans" panose="020B0606030504020204" pitchFamily="34" charset="0"/>
              </a:rPr>
              <a:t> </a:t>
            </a:r>
            <a:r>
              <a:rPr lang="en-GB" b="0" i="0" dirty="0" err="1">
                <a:solidFill>
                  <a:srgbClr val="000000"/>
                </a:solidFill>
                <a:effectLst/>
                <a:latin typeface="Open Sans" panose="020B0606030504020204" pitchFamily="34" charset="0"/>
              </a:rPr>
              <a:t>productivității</a:t>
            </a:r>
            <a:r>
              <a:rPr lang="en-GB" b="0" i="0" dirty="0">
                <a:solidFill>
                  <a:srgbClr val="000000"/>
                </a:solidFill>
                <a:effectLst/>
                <a:latin typeface="Open Sans" panose="020B0606030504020204" pitchFamily="34" charset="0"/>
              </a:rPr>
              <a:t>.</a:t>
            </a:r>
            <a:endParaRPr lang="en-RO" dirty="0"/>
          </a:p>
        </p:txBody>
      </p:sp>
      <p:sp>
        <p:nvSpPr>
          <p:cNvPr id="2" name="TextBox 1">
            <a:extLst>
              <a:ext uri="{FF2B5EF4-FFF2-40B4-BE49-F238E27FC236}">
                <a16:creationId xmlns:a16="http://schemas.microsoft.com/office/drawing/2014/main" id="{031442D6-6EDD-5F78-2504-F2B094D66FC7}"/>
              </a:ext>
            </a:extLst>
          </p:cNvPr>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en-RO" sz="1400" dirty="0"/>
          </a:p>
        </p:txBody>
      </p:sp>
    </p:spTree>
    <p:extLst>
      <p:ext uri="{BB962C8B-B14F-4D97-AF65-F5344CB8AC3E}">
        <p14:creationId xmlns:p14="http://schemas.microsoft.com/office/powerpoint/2010/main" val="2504666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A40DE3-4E01-8BB6-25D2-4FC9B69F0B22}"/>
              </a:ext>
            </a:extLst>
          </p:cNvPr>
          <p:cNvPicPr>
            <a:picLocks noChangeAspect="1"/>
          </p:cNvPicPr>
          <p:nvPr/>
        </p:nvPicPr>
        <p:blipFill>
          <a:blip r:embed="rId2"/>
          <a:stretch>
            <a:fillRect/>
          </a:stretch>
        </p:blipFill>
        <p:spPr>
          <a:xfrm>
            <a:off x="0" y="1020972"/>
            <a:ext cx="12189458" cy="4815052"/>
          </a:xfrm>
          <a:prstGeom prst="rect">
            <a:avLst/>
          </a:prstGeom>
        </p:spPr>
      </p:pic>
    </p:spTree>
    <p:extLst>
      <p:ext uri="{BB962C8B-B14F-4D97-AF65-F5344CB8AC3E}">
        <p14:creationId xmlns:p14="http://schemas.microsoft.com/office/powerpoint/2010/main" val="411404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BFEB-8F7D-1FFF-9C36-709CAA4F6248}"/>
              </a:ext>
            </a:extLst>
          </p:cNvPr>
          <p:cNvSpPr>
            <a:spLocks noGrp="1"/>
          </p:cNvSpPr>
          <p:nvPr>
            <p:ph type="title"/>
          </p:nvPr>
        </p:nvSpPr>
        <p:spPr>
          <a:xfrm>
            <a:off x="470647" y="242047"/>
            <a:ext cx="11456894" cy="1896035"/>
          </a:xfrm>
        </p:spPr>
        <p:txBody>
          <a:bodyPr>
            <a:normAutofit fontScale="90000"/>
          </a:bodyPr>
          <a:lstStyle/>
          <a:p>
            <a:pPr algn="ctr"/>
            <a:r>
              <a:rPr lang="en-GB" dirty="0">
                <a:effectLst/>
                <a:latin typeface="Helvetica" pitchFamily="2" charset="0"/>
              </a:rPr>
              <a:t>2.Agenți </a:t>
            </a:r>
            <a:r>
              <a:rPr lang="en-GB" dirty="0" err="1">
                <a:effectLst/>
                <a:latin typeface="Helvetica" pitchFamily="2" charset="0"/>
              </a:rPr>
              <a:t>infecțioși</a:t>
            </a:r>
            <a:r>
              <a:rPr lang="en-GB" dirty="0">
                <a:effectLst/>
                <a:latin typeface="Helvetica" pitchFamily="2" charset="0"/>
              </a:rPr>
              <a:t> </a:t>
            </a:r>
            <a:r>
              <a:rPr lang="en-GB" dirty="0" err="1">
                <a:effectLst/>
                <a:latin typeface="Helvetica" pitchFamily="2" charset="0"/>
              </a:rPr>
              <a:t>ce</a:t>
            </a:r>
            <a:r>
              <a:rPr lang="en-GB" dirty="0">
                <a:effectLst/>
                <a:latin typeface="Helvetica" pitchFamily="2" charset="0"/>
              </a:rPr>
              <a:t> pot fi </a:t>
            </a:r>
            <a:r>
              <a:rPr lang="en-GB" dirty="0" err="1">
                <a:effectLst/>
                <a:latin typeface="Helvetica" pitchFamily="2" charset="0"/>
              </a:rPr>
              <a:t>implicați</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infecțile</a:t>
            </a:r>
            <a:r>
              <a:rPr lang="en-GB" dirty="0">
                <a:effectLst/>
                <a:latin typeface="Helvetica" pitchFamily="2" charset="0"/>
              </a:rPr>
              <a:t> </a:t>
            </a:r>
            <a:r>
              <a:rPr lang="en-GB" dirty="0" err="1">
                <a:effectLst/>
                <a:latin typeface="Helvetica" pitchFamily="2" charset="0"/>
              </a:rPr>
              <a:t>asociate</a:t>
            </a:r>
            <a:r>
              <a:rPr lang="en-GB" dirty="0">
                <a:effectLst/>
                <a:latin typeface="Helvetica" pitchFamily="2" charset="0"/>
              </a:rPr>
              <a:t> </a:t>
            </a:r>
            <a:r>
              <a:rPr lang="en-GB" dirty="0" err="1">
                <a:latin typeface="Helvetica" pitchFamily="2" charset="0"/>
              </a:rPr>
              <a:t>î</a:t>
            </a:r>
            <a:r>
              <a:rPr lang="en-GB" dirty="0" err="1">
                <a:effectLst/>
                <a:latin typeface="Helvetica" pitchFamily="2" charset="0"/>
              </a:rPr>
              <a:t>ngrijrilor</a:t>
            </a:r>
            <a:r>
              <a:rPr lang="en-GB" dirty="0">
                <a:effectLst/>
                <a:latin typeface="Helvetica" pitchFamily="2" charset="0"/>
              </a:rPr>
              <a:t> </a:t>
            </a:r>
            <a:r>
              <a:rPr lang="en-GB" dirty="0" err="1">
                <a:effectLst/>
                <a:latin typeface="Helvetica" pitchFamily="2" charset="0"/>
              </a:rPr>
              <a:t>medicale</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practica</a:t>
            </a:r>
            <a:r>
              <a:rPr lang="en-GB" dirty="0">
                <a:effectLst/>
                <a:latin typeface="Helvetica" pitchFamily="2" charset="0"/>
              </a:rPr>
              <a:t> </a:t>
            </a:r>
            <a:r>
              <a:rPr lang="en-GB" dirty="0" err="1">
                <a:effectLst/>
                <a:latin typeface="Helvetica" pitchFamily="2" charset="0"/>
              </a:rPr>
              <a:t>stomatologică</a:t>
            </a:r>
            <a:endParaRPr lang="en-RO" dirty="0"/>
          </a:p>
        </p:txBody>
      </p:sp>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46785" y="2675965"/>
            <a:ext cx="5426168" cy="3070692"/>
          </a:xfrm>
        </p:spPr>
        <p:txBody>
          <a:bodyPr/>
          <a:lstStyle/>
          <a:p>
            <a:r>
              <a:rPr lang="en-GB" dirty="0" err="1">
                <a:effectLst/>
                <a:latin typeface="Helvetica" pitchFamily="2" charset="0"/>
              </a:rPr>
              <a:t>spectrul</a:t>
            </a:r>
            <a:r>
              <a:rPr lang="en-GB" dirty="0">
                <a:effectLst/>
                <a:latin typeface="Helvetica" pitchFamily="2" charset="0"/>
              </a:rPr>
              <a:t> etiologic;</a:t>
            </a:r>
          </a:p>
          <a:p>
            <a:r>
              <a:rPr lang="en-GB" dirty="0" err="1">
                <a:effectLst/>
                <a:latin typeface="Helvetica" pitchFamily="2" charset="0"/>
              </a:rPr>
              <a:t>importanta</a:t>
            </a:r>
            <a:r>
              <a:rPr lang="en-GB" dirty="0">
                <a:effectLst/>
                <a:latin typeface="Helvetica" pitchFamily="2" charset="0"/>
              </a:rPr>
              <a:t> </a:t>
            </a:r>
            <a:r>
              <a:rPr lang="en-GB" dirty="0" err="1">
                <a:effectLst/>
                <a:latin typeface="Helvetica" pitchFamily="2" charset="0"/>
              </a:rPr>
              <a:t>florei</a:t>
            </a:r>
            <a:r>
              <a:rPr lang="en-GB" dirty="0">
                <a:effectLst/>
                <a:latin typeface="Helvetica" pitchFamily="2" charset="0"/>
              </a:rPr>
              <a:t> </a:t>
            </a:r>
            <a:r>
              <a:rPr lang="en-GB" dirty="0" err="1">
                <a:effectLst/>
                <a:latin typeface="Helvetica" pitchFamily="2" charset="0"/>
              </a:rPr>
              <a:t>comensale</a:t>
            </a:r>
            <a:r>
              <a:rPr lang="en-GB" dirty="0">
                <a:effectLst/>
                <a:latin typeface="Helvetica" pitchFamily="2" charset="0"/>
              </a:rPr>
              <a:t> la </a:t>
            </a:r>
            <a:r>
              <a:rPr lang="en-GB" dirty="0" err="1">
                <a:effectLst/>
                <a:latin typeface="Helvetica" pitchFamily="2" charset="0"/>
              </a:rPr>
              <a:t>nivelul</a:t>
            </a:r>
            <a:r>
              <a:rPr lang="en-GB" dirty="0">
                <a:effectLst/>
                <a:latin typeface="Helvetica" pitchFamily="2" charset="0"/>
              </a:rPr>
              <a:t> </a:t>
            </a:r>
            <a:r>
              <a:rPr lang="en-GB" dirty="0" err="1">
                <a:effectLst/>
                <a:latin typeface="Helvetica" pitchFamily="2" charset="0"/>
              </a:rPr>
              <a:t>sistemului</a:t>
            </a:r>
            <a:r>
              <a:rPr lang="en-GB" dirty="0">
                <a:latin typeface="Helvetica" pitchFamily="2" charset="0"/>
              </a:rPr>
              <a:t> </a:t>
            </a:r>
            <a:r>
              <a:rPr lang="en-GB" dirty="0" err="1">
                <a:effectLst/>
                <a:latin typeface="Helvetica" pitchFamily="2" charset="0"/>
              </a:rPr>
              <a:t>stomatognat</a:t>
            </a:r>
            <a:r>
              <a:rPr lang="en-GB" dirty="0">
                <a:effectLst/>
                <a:latin typeface="Helvetica" pitchFamily="2" charset="0"/>
              </a:rPr>
              <a:t>.</a:t>
            </a:r>
            <a:br>
              <a:rPr lang="en-GB" dirty="0">
                <a:effectLst/>
                <a:latin typeface="Helvetica" pitchFamily="2" charset="0"/>
              </a:rPr>
            </a:br>
            <a:endParaRPr lang="en-RO" dirty="0"/>
          </a:p>
        </p:txBody>
      </p:sp>
      <p:pic>
        <p:nvPicPr>
          <p:cNvPr id="2050" name="Picture 2" descr="What happens if you don't visit your dentist regularly">
            <a:extLst>
              <a:ext uri="{FF2B5EF4-FFF2-40B4-BE49-F238E27FC236}">
                <a16:creationId xmlns:a16="http://schemas.microsoft.com/office/drawing/2014/main" id="{B100489A-6D9C-BE1D-7822-1C0ABC657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1054" y="2138082"/>
            <a:ext cx="6844161" cy="455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50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188259" y="726141"/>
            <a:ext cx="11739282" cy="6051177"/>
          </a:xfrm>
        </p:spPr>
        <p:txBody>
          <a:bodyPr>
            <a:normAutofit/>
          </a:bodyPr>
          <a:lstStyle/>
          <a:p>
            <a:pPr algn="just"/>
            <a:endParaRPr lang="en-GB" dirty="0">
              <a:latin typeface="Helvetica" pitchFamily="2" charset="0"/>
            </a:endParaRPr>
          </a:p>
          <a:p>
            <a:pPr marL="0" indent="0" algn="just">
              <a:buNone/>
            </a:pPr>
            <a:r>
              <a:rPr lang="en-GB" dirty="0">
                <a:effectLst/>
                <a:latin typeface="Helvetica" pitchFamily="2" charset="0"/>
              </a:rPr>
              <a:t>O </a:t>
            </a:r>
            <a:r>
              <a:rPr lang="en-GB" dirty="0" err="1">
                <a:effectLst/>
                <a:latin typeface="Helvetica" pitchFamily="2" charset="0"/>
              </a:rPr>
              <a:t>gamă</a:t>
            </a:r>
            <a:r>
              <a:rPr lang="en-GB" dirty="0">
                <a:effectLst/>
                <a:latin typeface="Helvetica" pitchFamily="2" charset="0"/>
              </a:rPr>
              <a:t> </a:t>
            </a:r>
            <a:r>
              <a:rPr lang="en-GB" dirty="0" err="1">
                <a:effectLst/>
                <a:latin typeface="Helvetica" pitchFamily="2" charset="0"/>
              </a:rPr>
              <a:t>largă</a:t>
            </a:r>
            <a:r>
              <a:rPr lang="en-GB" dirty="0">
                <a:effectLst/>
                <a:latin typeface="Helvetica" pitchFamily="2" charset="0"/>
              </a:rPr>
              <a:t> de </a:t>
            </a:r>
            <a:r>
              <a:rPr lang="en-GB" dirty="0" err="1">
                <a:effectLst/>
                <a:latin typeface="Helvetica" pitchFamily="2" charset="0"/>
              </a:rPr>
              <a:t>microorganisme</a:t>
            </a:r>
            <a:r>
              <a:rPr lang="en-GB" dirty="0">
                <a:effectLst/>
                <a:latin typeface="Helvetica" pitchFamily="2" charset="0"/>
              </a:rPr>
              <a:t> sunt </a:t>
            </a:r>
            <a:r>
              <a:rPr lang="en-GB" dirty="0" err="1">
                <a:effectLst/>
                <a:latin typeface="Helvetica" pitchFamily="2" charset="0"/>
              </a:rPr>
              <a:t>prezente</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cavitatea</a:t>
            </a:r>
            <a:r>
              <a:rPr lang="en-GB" dirty="0">
                <a:effectLst/>
                <a:latin typeface="Helvetica" pitchFamily="2" charset="0"/>
              </a:rPr>
              <a:t> </a:t>
            </a:r>
            <a:r>
              <a:rPr lang="en-GB" dirty="0" err="1">
                <a:effectLst/>
                <a:latin typeface="Helvetica" pitchFamily="2" charset="0"/>
              </a:rPr>
              <a:t>bucală</a:t>
            </a:r>
            <a:r>
              <a:rPr lang="en-GB" dirty="0">
                <a:effectLst/>
                <a:latin typeface="Helvetica" pitchFamily="2" charset="0"/>
              </a:rPr>
              <a:t>. </a:t>
            </a:r>
          </a:p>
          <a:p>
            <a:pPr marL="0" indent="0" algn="just">
              <a:buNone/>
            </a:pPr>
            <a:r>
              <a:rPr lang="en-GB" dirty="0" err="1">
                <a:effectLst/>
                <a:latin typeface="Helvetica" pitchFamily="2" charset="0"/>
              </a:rPr>
              <a:t>Microbiomul</a:t>
            </a:r>
            <a:r>
              <a:rPr lang="en-GB" dirty="0">
                <a:effectLst/>
                <a:latin typeface="Helvetica" pitchFamily="2" charset="0"/>
              </a:rPr>
              <a:t> </a:t>
            </a:r>
            <a:r>
              <a:rPr lang="en-GB" dirty="0" err="1">
                <a:effectLst/>
                <a:latin typeface="Helvetica" pitchFamily="2" charset="0"/>
              </a:rPr>
              <a:t>uman</a:t>
            </a:r>
            <a:r>
              <a:rPr lang="en-GB" dirty="0">
                <a:effectLst/>
                <a:latin typeface="Helvetica" pitchFamily="2" charset="0"/>
              </a:rPr>
              <a:t> </a:t>
            </a:r>
            <a:r>
              <a:rPr lang="en-GB" dirty="0" err="1">
                <a:effectLst/>
                <a:latin typeface="Helvetica" pitchFamily="2" charset="0"/>
              </a:rPr>
              <a:t>constă</a:t>
            </a:r>
            <a:r>
              <a:rPr lang="en-GB" dirty="0">
                <a:effectLst/>
                <a:latin typeface="Helvetica" pitchFamily="2" charset="0"/>
              </a:rPr>
              <a:t> </a:t>
            </a:r>
            <a:r>
              <a:rPr lang="en-GB" dirty="0" err="1">
                <a:effectLst/>
                <a:latin typeface="Helvetica" pitchFamily="2" charset="0"/>
              </a:rPr>
              <a:t>dintr</a:t>
            </a:r>
            <a:r>
              <a:rPr lang="en-GB" dirty="0">
                <a:effectLst/>
                <a:latin typeface="Helvetica" pitchFamily="2" charset="0"/>
              </a:rPr>
              <a:t>-un </a:t>
            </a:r>
            <a:r>
              <a:rPr lang="en-GB" b="1" dirty="0" err="1">
                <a:effectLst/>
                <a:latin typeface="Helvetica" pitchFamily="2" charset="0"/>
              </a:rPr>
              <a:t>microbiom</a:t>
            </a:r>
            <a:r>
              <a:rPr lang="en-GB" b="1" dirty="0">
                <a:effectLst/>
                <a:latin typeface="Helvetica" pitchFamily="2" charset="0"/>
              </a:rPr>
              <a:t> de </a:t>
            </a:r>
            <a:r>
              <a:rPr lang="en-GB" b="1" dirty="0" err="1">
                <a:effectLst/>
                <a:latin typeface="Helvetica" pitchFamily="2" charset="0"/>
              </a:rPr>
              <a:t>bază</a:t>
            </a:r>
            <a:r>
              <a:rPr lang="en-GB" b="1" dirty="0">
                <a:effectLst/>
                <a:latin typeface="Helvetica" pitchFamily="2" charset="0"/>
              </a:rPr>
              <a:t> </a:t>
            </a:r>
            <a:r>
              <a:rPr lang="en-GB" dirty="0" err="1">
                <a:effectLst/>
                <a:latin typeface="Helvetica" pitchFamily="2" charset="0"/>
              </a:rPr>
              <a:t>și</a:t>
            </a:r>
            <a:r>
              <a:rPr lang="en-GB" dirty="0">
                <a:effectLst/>
                <a:latin typeface="Helvetica" pitchFamily="2" charset="0"/>
              </a:rPr>
              <a:t> un </a:t>
            </a:r>
            <a:r>
              <a:rPr lang="en-GB" b="1" dirty="0" err="1">
                <a:effectLst/>
                <a:latin typeface="Helvetica" pitchFamily="2" charset="0"/>
              </a:rPr>
              <a:t>microbiom</a:t>
            </a:r>
            <a:r>
              <a:rPr lang="en-GB" b="1" dirty="0">
                <a:effectLst/>
                <a:latin typeface="Helvetica" pitchFamily="2" charset="0"/>
              </a:rPr>
              <a:t> </a:t>
            </a:r>
            <a:r>
              <a:rPr lang="en-GB" b="1" dirty="0" err="1">
                <a:effectLst/>
                <a:latin typeface="Helvetica" pitchFamily="2" charset="0"/>
              </a:rPr>
              <a:t>variabil</a:t>
            </a:r>
            <a:r>
              <a:rPr lang="en-GB" b="1" dirty="0">
                <a:effectLst/>
                <a:latin typeface="Helvetica" pitchFamily="2" charset="0"/>
              </a:rPr>
              <a:t>. </a:t>
            </a:r>
          </a:p>
          <a:p>
            <a:pPr marL="0" indent="0" algn="just">
              <a:buNone/>
            </a:pPr>
            <a:endParaRPr lang="en-GB" b="1" dirty="0">
              <a:effectLst/>
              <a:latin typeface="Helvetica" pitchFamily="2" charset="0"/>
            </a:endParaRPr>
          </a:p>
          <a:p>
            <a:pPr algn="just"/>
            <a:r>
              <a:rPr lang="en-GB" b="1" dirty="0" err="1">
                <a:effectLst/>
                <a:latin typeface="Helvetica" pitchFamily="2" charset="0"/>
              </a:rPr>
              <a:t>Microbiomul</a:t>
            </a:r>
            <a:r>
              <a:rPr lang="en-GB" b="1" dirty="0">
                <a:effectLst/>
                <a:latin typeface="Helvetica" pitchFamily="2" charset="0"/>
              </a:rPr>
              <a:t> de </a:t>
            </a:r>
            <a:r>
              <a:rPr lang="en-GB" b="1" dirty="0" err="1">
                <a:effectLst/>
                <a:latin typeface="Helvetica" pitchFamily="2" charset="0"/>
              </a:rPr>
              <a:t>bază</a:t>
            </a:r>
            <a:r>
              <a:rPr lang="en-GB" b="1" dirty="0">
                <a:effectLst/>
                <a:latin typeface="Helvetica" pitchFamily="2" charset="0"/>
              </a:rPr>
              <a:t> </a:t>
            </a:r>
            <a:r>
              <a:rPr lang="en-GB" dirty="0" err="1">
                <a:effectLst/>
                <a:latin typeface="Helvetica" pitchFamily="2" charset="0"/>
              </a:rPr>
              <a:t>constă</a:t>
            </a:r>
            <a:r>
              <a:rPr lang="en-GB" dirty="0">
                <a:effectLst/>
                <a:latin typeface="Helvetica" pitchFamily="2" charset="0"/>
              </a:rPr>
              <a:t> din </a:t>
            </a:r>
            <a:r>
              <a:rPr lang="en-GB" u="sng" dirty="0" err="1">
                <a:effectLst/>
                <a:latin typeface="Helvetica" pitchFamily="2" charset="0"/>
              </a:rPr>
              <a:t>specii</a:t>
            </a:r>
            <a:r>
              <a:rPr lang="en-GB" u="sng" dirty="0">
                <a:effectLst/>
                <a:latin typeface="Helvetica" pitchFamily="2" charset="0"/>
              </a:rPr>
              <a:t> </a:t>
            </a:r>
            <a:r>
              <a:rPr lang="en-GB" u="sng" dirty="0" err="1">
                <a:effectLst/>
                <a:latin typeface="Helvetica" pitchFamily="2" charset="0"/>
              </a:rPr>
              <a:t>predominante</a:t>
            </a:r>
            <a:r>
              <a:rPr lang="en-GB" dirty="0">
                <a:effectLst/>
                <a:latin typeface="Helvetica" pitchFamily="2" charset="0"/>
              </a:rPr>
              <a:t> care </a:t>
            </a:r>
            <a:r>
              <a:rPr lang="en-GB" dirty="0" err="1">
                <a:effectLst/>
                <a:latin typeface="Helvetica" pitchFamily="2" charset="0"/>
              </a:rPr>
              <a:t>există</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diferite</a:t>
            </a:r>
            <a:r>
              <a:rPr lang="en-GB" dirty="0">
                <a:effectLst/>
                <a:latin typeface="Helvetica" pitchFamily="2" charset="0"/>
              </a:rPr>
              <a:t> </a:t>
            </a:r>
            <a:r>
              <a:rPr lang="en-GB" dirty="0" err="1">
                <a:effectLst/>
                <a:latin typeface="Helvetica" pitchFamily="2" charset="0"/>
              </a:rPr>
              <a:t>locuri</a:t>
            </a:r>
            <a:r>
              <a:rPr lang="en-GB" dirty="0">
                <a:effectLst/>
                <a:latin typeface="Helvetica" pitchFamily="2" charset="0"/>
              </a:rPr>
              <a:t> ale </a:t>
            </a:r>
            <a:r>
              <a:rPr lang="en-GB" dirty="0" err="1">
                <a:effectLst/>
                <a:latin typeface="Helvetica" pitchFamily="2" charset="0"/>
              </a:rPr>
              <a:t>corpului</a:t>
            </a:r>
            <a:r>
              <a:rPr lang="en-GB" dirty="0">
                <a:effectLst/>
                <a:latin typeface="Helvetica" pitchFamily="2" charset="0"/>
              </a:rPr>
              <a:t> </a:t>
            </a:r>
            <a:r>
              <a:rPr lang="en-GB" u="sng" dirty="0" err="1">
                <a:effectLst/>
                <a:latin typeface="Helvetica" pitchFamily="2" charset="0"/>
              </a:rPr>
              <a:t>în</a:t>
            </a:r>
            <a:r>
              <a:rPr lang="en-GB" u="sng" dirty="0">
                <a:effectLst/>
                <a:latin typeface="Helvetica" pitchFamily="2" charset="0"/>
              </a:rPr>
              <a:t> </a:t>
            </a:r>
            <a:r>
              <a:rPr lang="en-GB" u="sng" dirty="0" err="1">
                <a:effectLst/>
                <a:latin typeface="Helvetica" pitchFamily="2" charset="0"/>
              </a:rPr>
              <a:t>condiții</a:t>
            </a:r>
            <a:r>
              <a:rPr lang="en-GB" u="sng" dirty="0">
                <a:effectLst/>
                <a:latin typeface="Helvetica" pitchFamily="2" charset="0"/>
              </a:rPr>
              <a:t> </a:t>
            </a:r>
            <a:r>
              <a:rPr lang="en-GB" u="sng" dirty="0" err="1">
                <a:effectLst/>
                <a:latin typeface="Helvetica" pitchFamily="2" charset="0"/>
              </a:rPr>
              <a:t>sănătoase</a:t>
            </a:r>
            <a:r>
              <a:rPr lang="en-GB" dirty="0">
                <a:effectLst/>
                <a:latin typeface="Helvetica" pitchFamily="2" charset="0"/>
              </a:rPr>
              <a:t>. </a:t>
            </a:r>
          </a:p>
          <a:p>
            <a:pPr algn="just"/>
            <a:r>
              <a:rPr lang="en-GB" b="1" dirty="0" err="1">
                <a:effectLst/>
                <a:latin typeface="Helvetica" pitchFamily="2" charset="0"/>
              </a:rPr>
              <a:t>Microbiomul</a:t>
            </a:r>
            <a:r>
              <a:rPr lang="en-GB" b="1" dirty="0">
                <a:effectLst/>
                <a:latin typeface="Helvetica" pitchFamily="2" charset="0"/>
              </a:rPr>
              <a:t> </a:t>
            </a:r>
            <a:r>
              <a:rPr lang="en-GB" b="1" dirty="0" err="1">
                <a:effectLst/>
                <a:latin typeface="Helvetica" pitchFamily="2" charset="0"/>
              </a:rPr>
              <a:t>variabil</a:t>
            </a:r>
            <a:r>
              <a:rPr lang="en-GB" b="1" dirty="0">
                <a:effectLst/>
                <a:latin typeface="Helvetica" pitchFamily="2" charset="0"/>
              </a:rPr>
              <a:t> </a:t>
            </a:r>
            <a:r>
              <a:rPr lang="en-GB" dirty="0">
                <a:effectLst/>
                <a:latin typeface="Helvetica" pitchFamily="2" charset="0"/>
              </a:rPr>
              <a:t>a </a:t>
            </a:r>
            <a:r>
              <a:rPr lang="en-GB" dirty="0" err="1">
                <a:effectLst/>
                <a:latin typeface="Helvetica" pitchFamily="2" charset="0"/>
              </a:rPr>
              <a:t>evoluat</a:t>
            </a:r>
            <a:r>
              <a:rPr lang="en-GB" dirty="0">
                <a:effectLst/>
                <a:latin typeface="Helvetica" pitchFamily="2" charset="0"/>
              </a:rPr>
              <a:t> ca </a:t>
            </a:r>
            <a:r>
              <a:rPr lang="en-GB" dirty="0" err="1">
                <a:effectLst/>
                <a:latin typeface="Helvetica" pitchFamily="2" charset="0"/>
              </a:rPr>
              <a:t>răspuns</a:t>
            </a:r>
            <a:r>
              <a:rPr lang="en-GB" dirty="0">
                <a:effectLst/>
                <a:latin typeface="Helvetica" pitchFamily="2" charset="0"/>
              </a:rPr>
              <a:t> la </a:t>
            </a:r>
            <a:r>
              <a:rPr lang="en-GB" u="sng" dirty="0" err="1">
                <a:effectLst/>
                <a:latin typeface="Helvetica" pitchFamily="2" charset="0"/>
              </a:rPr>
              <a:t>stilul</a:t>
            </a:r>
            <a:r>
              <a:rPr lang="en-GB" u="sng" dirty="0">
                <a:effectLst/>
                <a:latin typeface="Helvetica" pitchFamily="2" charset="0"/>
              </a:rPr>
              <a:t> de </a:t>
            </a:r>
            <a:r>
              <a:rPr lang="en-GB" u="sng" dirty="0" err="1">
                <a:effectLst/>
                <a:latin typeface="Helvetica" pitchFamily="2" charset="0"/>
              </a:rPr>
              <a:t>viață</a:t>
            </a:r>
            <a:r>
              <a:rPr lang="en-GB" dirty="0">
                <a:effectLst/>
                <a:latin typeface="Helvetica" pitchFamily="2" charset="0"/>
              </a:rPr>
              <a:t> </a:t>
            </a:r>
            <a:r>
              <a:rPr lang="en-GB" dirty="0" err="1">
                <a:effectLst/>
                <a:latin typeface="Helvetica" pitchFamily="2" charset="0"/>
              </a:rPr>
              <a:t>unic</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u="sng" dirty="0" err="1">
                <a:effectLst/>
                <a:latin typeface="Helvetica" pitchFamily="2" charset="0"/>
              </a:rPr>
              <a:t>determinanții</a:t>
            </a:r>
            <a:r>
              <a:rPr lang="en-GB" u="sng" dirty="0">
                <a:effectLst/>
                <a:latin typeface="Helvetica" pitchFamily="2" charset="0"/>
              </a:rPr>
              <a:t> </a:t>
            </a:r>
            <a:r>
              <a:rPr lang="en-GB" u="sng" dirty="0" err="1">
                <a:effectLst/>
                <a:latin typeface="Helvetica" pitchFamily="2" charset="0"/>
              </a:rPr>
              <a:t>genotipici</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este</a:t>
            </a:r>
            <a:r>
              <a:rPr lang="en-GB" dirty="0">
                <a:effectLst/>
                <a:latin typeface="Helvetica" pitchFamily="2" charset="0"/>
              </a:rPr>
              <a:t> </a:t>
            </a:r>
            <a:r>
              <a:rPr lang="en-GB" dirty="0" err="1">
                <a:effectLst/>
                <a:latin typeface="Helvetica" pitchFamily="2" charset="0"/>
              </a:rPr>
              <a:t>exclusiv</a:t>
            </a:r>
            <a:r>
              <a:rPr lang="en-GB" dirty="0">
                <a:effectLst/>
                <a:latin typeface="Helvetica" pitchFamily="2" charset="0"/>
              </a:rPr>
              <a:t> </a:t>
            </a:r>
            <a:r>
              <a:rPr lang="en-GB" dirty="0" err="1">
                <a:effectLst/>
                <a:latin typeface="Helvetica" pitchFamily="2" charset="0"/>
              </a:rPr>
              <a:t>pentru</a:t>
            </a:r>
            <a:r>
              <a:rPr lang="en-GB" dirty="0">
                <a:effectLst/>
                <a:latin typeface="Helvetica" pitchFamily="2" charset="0"/>
              </a:rPr>
              <a:t> un </a:t>
            </a:r>
            <a:r>
              <a:rPr lang="en-GB" dirty="0" err="1">
                <a:effectLst/>
                <a:latin typeface="Helvetica" pitchFamily="2" charset="0"/>
              </a:rPr>
              <a:t>individ</a:t>
            </a:r>
            <a:r>
              <a:rPr lang="en-GB" dirty="0">
                <a:effectLst/>
                <a:latin typeface="Helvetica" pitchFamily="2" charset="0"/>
              </a:rPr>
              <a:t>.</a:t>
            </a:r>
          </a:p>
          <a:p>
            <a:endParaRPr lang="en-GB" dirty="0">
              <a:effectLst/>
              <a:latin typeface="Helvetica" pitchFamily="2" charset="0"/>
            </a:endParaRPr>
          </a:p>
        </p:txBody>
      </p:sp>
      <p:sp>
        <p:nvSpPr>
          <p:cNvPr id="4" name="TextBox 3">
            <a:extLst>
              <a:ext uri="{FF2B5EF4-FFF2-40B4-BE49-F238E27FC236}">
                <a16:creationId xmlns:a16="http://schemas.microsoft.com/office/drawing/2014/main" id="{58A0DA64-BECF-BEFE-B128-342856CDC2E4}"/>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3950419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A13D-A622-6516-750E-1FB725ED0D3B}"/>
              </a:ext>
            </a:extLst>
          </p:cNvPr>
          <p:cNvSpPr>
            <a:spLocks noGrp="1"/>
          </p:cNvSpPr>
          <p:nvPr>
            <p:ph type="title"/>
          </p:nvPr>
        </p:nvSpPr>
        <p:spPr/>
        <p:txBody>
          <a:bodyPr/>
          <a:lstStyle/>
          <a:p>
            <a:endParaRPr lang="en-RO"/>
          </a:p>
        </p:txBody>
      </p:sp>
      <p:sp>
        <p:nvSpPr>
          <p:cNvPr id="3" name="Content Placeholder 2">
            <a:extLst>
              <a:ext uri="{FF2B5EF4-FFF2-40B4-BE49-F238E27FC236}">
                <a16:creationId xmlns:a16="http://schemas.microsoft.com/office/drawing/2014/main" id="{C27AC594-9DF8-8DD2-5706-4F437E88B4D3}"/>
              </a:ext>
            </a:extLst>
          </p:cNvPr>
          <p:cNvSpPr>
            <a:spLocks noGrp="1"/>
          </p:cNvSpPr>
          <p:nvPr>
            <p:ph idx="1"/>
          </p:nvPr>
        </p:nvSpPr>
        <p:spPr/>
        <p:txBody>
          <a:bodyPr/>
          <a:lstStyle/>
          <a:p>
            <a:endParaRPr lang="en-RO"/>
          </a:p>
        </p:txBody>
      </p:sp>
      <p:pic>
        <p:nvPicPr>
          <p:cNvPr id="5122" name="Picture 2">
            <a:extLst>
              <a:ext uri="{FF2B5EF4-FFF2-40B4-BE49-F238E27FC236}">
                <a16:creationId xmlns:a16="http://schemas.microsoft.com/office/drawing/2014/main" id="{FD4255CF-7632-E305-86D2-5F8CF22BD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99" y="127317"/>
            <a:ext cx="11881971" cy="658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59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121023" y="548640"/>
            <a:ext cx="11806517" cy="6295912"/>
          </a:xfrm>
        </p:spPr>
        <p:txBody>
          <a:bodyPr>
            <a:normAutofit/>
          </a:bodyPr>
          <a:lstStyle/>
          <a:p>
            <a:pPr algn="just"/>
            <a:r>
              <a:rPr lang="en-GB" b="1" dirty="0" err="1">
                <a:effectLst/>
                <a:latin typeface="Helvetica" pitchFamily="2" charset="0"/>
              </a:rPr>
              <a:t>Ecologia</a:t>
            </a:r>
            <a:r>
              <a:rPr lang="en-GB" b="1" dirty="0">
                <a:effectLst/>
                <a:latin typeface="Helvetica" pitchFamily="2" charset="0"/>
              </a:rPr>
              <a:t> </a:t>
            </a:r>
            <a:r>
              <a:rPr lang="en-GB" b="1" dirty="0" err="1">
                <a:effectLst/>
                <a:latin typeface="Helvetica" pitchFamily="2" charset="0"/>
              </a:rPr>
              <a:t>microbiană</a:t>
            </a:r>
            <a:r>
              <a:rPr lang="en-GB" b="1" dirty="0">
                <a:effectLst/>
                <a:latin typeface="Helvetica" pitchFamily="2" charset="0"/>
              </a:rPr>
              <a:t> </a:t>
            </a:r>
            <a:r>
              <a:rPr lang="en-GB" dirty="0">
                <a:effectLst/>
                <a:latin typeface="Helvetica" pitchFamily="2" charset="0"/>
              </a:rPr>
              <a:t>a </a:t>
            </a:r>
            <a:r>
              <a:rPr lang="en-GB" dirty="0" err="1">
                <a:effectLst/>
                <a:latin typeface="Helvetica" pitchFamily="2" charset="0"/>
              </a:rPr>
              <a:t>cavității</a:t>
            </a:r>
            <a:r>
              <a:rPr lang="en-GB" dirty="0">
                <a:effectLst/>
                <a:latin typeface="Helvetica" pitchFamily="2" charset="0"/>
              </a:rPr>
              <a:t> </a:t>
            </a:r>
            <a:r>
              <a:rPr lang="en-GB" dirty="0" err="1">
                <a:effectLst/>
                <a:latin typeface="Helvetica" pitchFamily="2" charset="0"/>
              </a:rPr>
              <a:t>bucale</a:t>
            </a:r>
            <a:r>
              <a:rPr lang="en-GB" dirty="0">
                <a:effectLst/>
                <a:latin typeface="Helvetica" pitchFamily="2" charset="0"/>
              </a:rPr>
              <a:t> </a:t>
            </a:r>
            <a:r>
              <a:rPr lang="en-GB" dirty="0" err="1">
                <a:effectLst/>
                <a:latin typeface="Helvetica" pitchFamily="2" charset="0"/>
              </a:rPr>
              <a:t>este</a:t>
            </a:r>
            <a:r>
              <a:rPr lang="en-GB" dirty="0">
                <a:effectLst/>
                <a:latin typeface="Helvetica" pitchFamily="2" charset="0"/>
              </a:rPr>
              <a:t> </a:t>
            </a:r>
            <a:r>
              <a:rPr lang="en-GB" u="sng" dirty="0" err="1">
                <a:effectLst/>
                <a:latin typeface="Helvetica" pitchFamily="2" charset="0"/>
              </a:rPr>
              <a:t>complexă</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reprezintă</a:t>
            </a:r>
            <a:r>
              <a:rPr lang="en-GB" dirty="0">
                <a:effectLst/>
                <a:latin typeface="Helvetica" pitchFamily="2" charset="0"/>
              </a:rPr>
              <a:t> un </a:t>
            </a:r>
            <a:r>
              <a:rPr lang="en-GB" dirty="0" err="1">
                <a:effectLst/>
                <a:latin typeface="Helvetica" pitchFamily="2" charset="0"/>
              </a:rPr>
              <a:t>mediu</a:t>
            </a:r>
            <a:r>
              <a:rPr lang="en-GB" dirty="0">
                <a:effectLst/>
                <a:latin typeface="Helvetica" pitchFamily="2" charset="0"/>
              </a:rPr>
              <a:t> biologic </a:t>
            </a:r>
            <a:r>
              <a:rPr lang="en-GB" dirty="0" err="1">
                <a:effectLst/>
                <a:latin typeface="Helvetica" pitchFamily="2" charset="0"/>
              </a:rPr>
              <a:t>bogat</a:t>
            </a:r>
            <a:r>
              <a:rPr lang="en-GB" dirty="0">
                <a:effectLst/>
                <a:latin typeface="Helvetica" pitchFamily="2" charset="0"/>
              </a:rPr>
              <a:t>, cu </a:t>
            </a:r>
            <a:r>
              <a:rPr lang="en-GB" dirty="0" err="1">
                <a:effectLst/>
                <a:latin typeface="Helvetica" pitchFamily="2" charset="0"/>
              </a:rPr>
              <a:t>nișe</a:t>
            </a:r>
            <a:r>
              <a:rPr lang="en-GB" dirty="0">
                <a:effectLst/>
                <a:latin typeface="Helvetica" pitchFamily="2" charset="0"/>
              </a:rPr>
              <a:t> distinctive, care </a:t>
            </a:r>
            <a:r>
              <a:rPr lang="en-GB" dirty="0" err="1">
                <a:effectLst/>
                <a:latin typeface="Helvetica" pitchFamily="2" charset="0"/>
              </a:rPr>
              <a:t>oferă</a:t>
            </a:r>
            <a:r>
              <a:rPr lang="en-GB" dirty="0">
                <a:effectLst/>
                <a:latin typeface="Helvetica" pitchFamily="2" charset="0"/>
              </a:rPr>
              <a:t> un </a:t>
            </a:r>
            <a:r>
              <a:rPr lang="en-GB" dirty="0" err="1">
                <a:effectLst/>
                <a:latin typeface="Helvetica" pitchFamily="2" charset="0"/>
              </a:rPr>
              <a:t>mediu</a:t>
            </a:r>
            <a:r>
              <a:rPr lang="en-GB" dirty="0">
                <a:effectLst/>
                <a:latin typeface="Helvetica" pitchFamily="2" charset="0"/>
              </a:rPr>
              <a:t> </a:t>
            </a:r>
            <a:r>
              <a:rPr lang="en-GB" dirty="0" err="1">
                <a:effectLst/>
                <a:latin typeface="Helvetica" pitchFamily="2" charset="0"/>
              </a:rPr>
              <a:t>unic</a:t>
            </a:r>
            <a:r>
              <a:rPr lang="en-GB" dirty="0">
                <a:effectLst/>
                <a:latin typeface="Helvetica" pitchFamily="2" charset="0"/>
              </a:rPr>
              <a:t> </a:t>
            </a:r>
            <a:r>
              <a:rPr lang="en-GB" dirty="0" err="1">
                <a:effectLst/>
                <a:latin typeface="Helvetica" pitchFamily="2" charset="0"/>
              </a:rPr>
              <a:t>pentru</a:t>
            </a:r>
            <a:r>
              <a:rPr lang="en-GB" dirty="0">
                <a:effectLst/>
                <a:latin typeface="Helvetica" pitchFamily="2" charset="0"/>
              </a:rPr>
              <a:t> </a:t>
            </a:r>
            <a:r>
              <a:rPr lang="en-GB" dirty="0" err="1">
                <a:effectLst/>
                <a:latin typeface="Helvetica" pitchFamily="2" charset="0"/>
              </a:rPr>
              <a:t>colonizarea</a:t>
            </a:r>
            <a:r>
              <a:rPr lang="en-GB" dirty="0">
                <a:effectLst/>
                <a:latin typeface="Helvetica" pitchFamily="2" charset="0"/>
              </a:rPr>
              <a:t> </a:t>
            </a:r>
            <a:r>
              <a:rPr lang="en-GB" dirty="0" err="1">
                <a:effectLst/>
                <a:latin typeface="Helvetica" pitchFamily="2" charset="0"/>
              </a:rPr>
              <a:t>microbilor</a:t>
            </a:r>
            <a:r>
              <a:rPr lang="en-GB" dirty="0">
                <a:effectLst/>
                <a:latin typeface="Helvetica" pitchFamily="2" charset="0"/>
              </a:rPr>
              <a:t>. </a:t>
            </a:r>
            <a:r>
              <a:rPr lang="en-GB" dirty="0" err="1">
                <a:effectLst/>
                <a:latin typeface="Helvetica" pitchFamily="2" charset="0"/>
              </a:rPr>
              <a:t>Aceste</a:t>
            </a:r>
            <a:r>
              <a:rPr lang="en-GB" dirty="0">
                <a:effectLst/>
                <a:latin typeface="Helvetica" pitchFamily="2" charset="0"/>
              </a:rPr>
              <a:t> </a:t>
            </a:r>
            <a:r>
              <a:rPr lang="en-GB" dirty="0" err="1">
                <a:effectLst/>
                <a:latin typeface="Helvetica" pitchFamily="2" charset="0"/>
              </a:rPr>
              <a:t>nișe</a:t>
            </a:r>
            <a:r>
              <a:rPr lang="en-GB" dirty="0">
                <a:effectLst/>
                <a:latin typeface="Helvetica" pitchFamily="2" charset="0"/>
              </a:rPr>
              <a:t> </a:t>
            </a:r>
            <a:r>
              <a:rPr lang="en-GB" dirty="0" err="1">
                <a:effectLst/>
                <a:latin typeface="Helvetica" pitchFamily="2" charset="0"/>
              </a:rPr>
              <a:t>includ</a:t>
            </a:r>
            <a:r>
              <a:rPr lang="en-GB" dirty="0">
                <a:effectLst/>
                <a:latin typeface="Helvetica" pitchFamily="2" charset="0"/>
              </a:rPr>
              <a:t>:</a:t>
            </a:r>
          </a:p>
          <a:p>
            <a:pPr algn="just"/>
            <a:endParaRPr lang="en-GB" dirty="0">
              <a:effectLst/>
              <a:latin typeface="Helvetica" pitchFamily="2" charset="0"/>
            </a:endParaRPr>
          </a:p>
          <a:p>
            <a:pPr algn="just">
              <a:buFontTx/>
              <a:buChar char="-"/>
            </a:pPr>
            <a:r>
              <a:rPr lang="en-GB" dirty="0" err="1">
                <a:effectLst/>
                <a:latin typeface="Helvetica" pitchFamily="2" charset="0"/>
              </a:rPr>
              <a:t>șanțul</a:t>
            </a:r>
            <a:r>
              <a:rPr lang="en-GB" dirty="0">
                <a:effectLst/>
                <a:latin typeface="Helvetica" pitchFamily="2" charset="0"/>
              </a:rPr>
              <a:t> gingival, </a:t>
            </a:r>
          </a:p>
          <a:p>
            <a:pPr algn="just">
              <a:buFontTx/>
              <a:buChar char="-"/>
            </a:pPr>
            <a:r>
              <a:rPr lang="en-GB" dirty="0" err="1">
                <a:effectLst/>
                <a:latin typeface="Helvetica" pitchFamily="2" charset="0"/>
              </a:rPr>
              <a:t>limba</a:t>
            </a:r>
            <a:r>
              <a:rPr lang="en-GB" dirty="0">
                <a:effectLst/>
                <a:latin typeface="Helvetica" pitchFamily="2" charset="0"/>
              </a:rPr>
              <a:t>, </a:t>
            </a:r>
          </a:p>
          <a:p>
            <a:pPr algn="just">
              <a:buFontTx/>
              <a:buChar char="-"/>
            </a:pPr>
            <a:r>
              <a:rPr lang="en-GB" dirty="0" err="1">
                <a:effectLst/>
                <a:latin typeface="Helvetica" pitchFamily="2" charset="0"/>
              </a:rPr>
              <a:t>obrajii</a:t>
            </a:r>
            <a:r>
              <a:rPr lang="en-GB" dirty="0">
                <a:effectLst/>
                <a:latin typeface="Helvetica" pitchFamily="2" charset="0"/>
              </a:rPr>
              <a:t>, </a:t>
            </a:r>
          </a:p>
          <a:p>
            <a:pPr algn="just">
              <a:buFontTx/>
              <a:buChar char="-"/>
            </a:pPr>
            <a:r>
              <a:rPr lang="en-GB" dirty="0" err="1">
                <a:effectLst/>
                <a:latin typeface="Helvetica" pitchFamily="2" charset="0"/>
              </a:rPr>
              <a:t>palatul</a:t>
            </a:r>
            <a:r>
              <a:rPr lang="en-GB" dirty="0">
                <a:effectLst/>
                <a:latin typeface="Helvetica" pitchFamily="2" charset="0"/>
              </a:rPr>
              <a:t> dur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cel</a:t>
            </a:r>
            <a:r>
              <a:rPr lang="en-GB" dirty="0">
                <a:effectLst/>
                <a:latin typeface="Helvetica" pitchFamily="2" charset="0"/>
              </a:rPr>
              <a:t> </a:t>
            </a:r>
            <a:r>
              <a:rPr lang="en-GB" dirty="0" err="1">
                <a:effectLst/>
                <a:latin typeface="Helvetica" pitchFamily="2" charset="0"/>
              </a:rPr>
              <a:t>moale</a:t>
            </a:r>
            <a:r>
              <a:rPr lang="en-GB" dirty="0">
                <a:effectLst/>
                <a:latin typeface="Helvetica" pitchFamily="2" charset="0"/>
              </a:rPr>
              <a:t>, </a:t>
            </a:r>
          </a:p>
          <a:p>
            <a:pPr algn="just">
              <a:buFontTx/>
              <a:buChar char="-"/>
            </a:pPr>
            <a:r>
              <a:rPr lang="en-GB" dirty="0" err="1">
                <a:effectLst/>
                <a:latin typeface="Helvetica" pitchFamily="2" charset="0"/>
              </a:rPr>
              <a:t>planseul</a:t>
            </a:r>
            <a:r>
              <a:rPr lang="en-GB" dirty="0">
                <a:effectLst/>
                <a:latin typeface="Helvetica" pitchFamily="2" charset="0"/>
              </a:rPr>
              <a:t> </a:t>
            </a:r>
            <a:r>
              <a:rPr lang="en-GB" dirty="0" err="1">
                <a:effectLst/>
                <a:latin typeface="Helvetica" pitchFamily="2" charset="0"/>
              </a:rPr>
              <a:t>bucal</a:t>
            </a:r>
            <a:r>
              <a:rPr lang="en-GB" dirty="0">
                <a:effectLst/>
                <a:latin typeface="Helvetica" pitchFamily="2" charset="0"/>
              </a:rPr>
              <a:t>, </a:t>
            </a:r>
          </a:p>
          <a:p>
            <a:pPr algn="just">
              <a:buFontTx/>
              <a:buChar char="-"/>
            </a:pPr>
            <a:r>
              <a:rPr lang="en-GB" dirty="0" err="1">
                <a:effectLst/>
                <a:latin typeface="Helvetica" pitchFamily="2" charset="0"/>
              </a:rPr>
              <a:t>orofaringele</a:t>
            </a:r>
            <a:r>
              <a:rPr lang="en-GB" dirty="0">
                <a:effectLst/>
                <a:latin typeface="Helvetica" pitchFamily="2" charset="0"/>
              </a:rPr>
              <a:t>, </a:t>
            </a:r>
          </a:p>
          <a:p>
            <a:pPr algn="just">
              <a:buFontTx/>
              <a:buChar char="-"/>
            </a:pPr>
            <a:r>
              <a:rPr lang="en-GB" dirty="0">
                <a:effectLst/>
                <a:latin typeface="Helvetica" pitchFamily="2" charset="0"/>
              </a:rPr>
              <a:t>saliva,</a:t>
            </a:r>
          </a:p>
          <a:p>
            <a:pPr algn="just">
              <a:buFontTx/>
              <a:buChar char="-"/>
            </a:pPr>
            <a:r>
              <a:rPr lang="en-GB" dirty="0" err="1">
                <a:effectLst/>
                <a:latin typeface="Helvetica" pitchFamily="2" charset="0"/>
              </a:rPr>
              <a:t>dinții</a:t>
            </a:r>
            <a:r>
              <a:rPr lang="en-GB" dirty="0">
                <a:effectLst/>
                <a:latin typeface="Helvetica" pitchFamily="2" charset="0"/>
              </a:rPr>
              <a:t>.</a:t>
            </a:r>
          </a:p>
        </p:txBody>
      </p:sp>
      <p:sp>
        <p:nvSpPr>
          <p:cNvPr id="4" name="TextBox 3">
            <a:extLst>
              <a:ext uri="{FF2B5EF4-FFF2-40B4-BE49-F238E27FC236}">
                <a16:creationId xmlns:a16="http://schemas.microsoft.com/office/drawing/2014/main" id="{82419531-21BF-96FC-B9C2-B0B0E638E56E}"/>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310431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121023" y="836023"/>
            <a:ext cx="11806517" cy="6008529"/>
          </a:xfrm>
        </p:spPr>
        <p:txBody>
          <a:bodyPr>
            <a:normAutofit/>
          </a:bodyPr>
          <a:lstStyle/>
          <a:p>
            <a:pPr algn="just"/>
            <a:endParaRPr lang="en-GB" sz="3600" dirty="0">
              <a:effectLst/>
              <a:latin typeface="Helvetica" pitchFamily="2" charset="0"/>
            </a:endParaRPr>
          </a:p>
          <a:p>
            <a:pPr marL="0" indent="0" algn="just">
              <a:buNone/>
            </a:pPr>
            <a:r>
              <a:rPr lang="en-GB" sz="3600" dirty="0" err="1">
                <a:effectLst/>
                <a:latin typeface="Helvetica" pitchFamily="2" charset="0"/>
              </a:rPr>
              <a:t>Diferite</a:t>
            </a:r>
            <a:r>
              <a:rPr lang="en-GB" sz="3600" dirty="0">
                <a:effectLst/>
                <a:latin typeface="Helvetica" pitchFamily="2" charset="0"/>
              </a:rPr>
              <a:t> </a:t>
            </a:r>
            <a:r>
              <a:rPr lang="en-GB" sz="3600" dirty="0" err="1">
                <a:effectLst/>
                <a:latin typeface="Helvetica" pitchFamily="2" charset="0"/>
              </a:rPr>
              <a:t>suprafețe</a:t>
            </a:r>
            <a:r>
              <a:rPr lang="en-GB" sz="3600" dirty="0">
                <a:effectLst/>
                <a:latin typeface="Helvetica" pitchFamily="2" charset="0"/>
              </a:rPr>
              <a:t> din </a:t>
            </a:r>
            <a:r>
              <a:rPr lang="en-GB" sz="3600" dirty="0" err="1">
                <a:effectLst/>
                <a:latin typeface="Helvetica" pitchFamily="2" charset="0"/>
              </a:rPr>
              <a:t>cavitatea</a:t>
            </a:r>
            <a:r>
              <a:rPr lang="en-GB" sz="3600" dirty="0">
                <a:effectLst/>
                <a:latin typeface="Helvetica" pitchFamily="2" charset="0"/>
              </a:rPr>
              <a:t> </a:t>
            </a:r>
            <a:r>
              <a:rPr lang="en-GB" sz="3600" dirty="0" err="1">
                <a:effectLst/>
                <a:latin typeface="Helvetica" pitchFamily="2" charset="0"/>
              </a:rPr>
              <a:t>orală</a:t>
            </a:r>
            <a:r>
              <a:rPr lang="en-GB" sz="3600" dirty="0">
                <a:effectLst/>
                <a:latin typeface="Helvetica" pitchFamily="2" charset="0"/>
              </a:rPr>
              <a:t> sunt </a:t>
            </a:r>
            <a:r>
              <a:rPr lang="en-GB" sz="3600" dirty="0" err="1">
                <a:effectLst/>
                <a:latin typeface="Helvetica" pitchFamily="2" charset="0"/>
              </a:rPr>
              <a:t>colonizate</a:t>
            </a:r>
            <a:r>
              <a:rPr lang="en-GB" sz="3600" dirty="0">
                <a:effectLst/>
                <a:latin typeface="Helvetica" pitchFamily="2" charset="0"/>
              </a:rPr>
              <a:t> de:</a:t>
            </a:r>
          </a:p>
          <a:p>
            <a:pPr marL="0" indent="0" algn="just">
              <a:buNone/>
            </a:pPr>
            <a:endParaRPr lang="en-GB" sz="3600" dirty="0">
              <a:effectLst/>
              <a:latin typeface="Helvetica" pitchFamily="2" charset="0"/>
            </a:endParaRPr>
          </a:p>
          <a:p>
            <a:pPr lvl="1" algn="just"/>
            <a:r>
              <a:rPr lang="en-GB" sz="3200" b="1" dirty="0" err="1">
                <a:effectLst/>
                <a:latin typeface="Helvetica" pitchFamily="2" charset="0"/>
              </a:rPr>
              <a:t>bacteriile</a:t>
            </a:r>
            <a:r>
              <a:rPr lang="en-GB" sz="3200" b="1" dirty="0">
                <a:effectLst/>
                <a:latin typeface="Helvetica" pitchFamily="2" charset="0"/>
              </a:rPr>
              <a:t> </a:t>
            </a:r>
            <a:r>
              <a:rPr lang="en-GB" sz="3200" b="1" dirty="0" err="1">
                <a:effectLst/>
                <a:latin typeface="Helvetica" pitchFamily="2" charset="0"/>
              </a:rPr>
              <a:t>orale</a:t>
            </a:r>
            <a:r>
              <a:rPr lang="en-GB" sz="3200" b="1" dirty="0">
                <a:effectLst/>
                <a:latin typeface="Helvetica" pitchFamily="2" charset="0"/>
              </a:rPr>
              <a:t> </a:t>
            </a:r>
            <a:r>
              <a:rPr lang="en-GB" sz="3200" dirty="0" err="1">
                <a:effectLst/>
                <a:latin typeface="Helvetica" pitchFamily="2" charset="0"/>
              </a:rPr>
              <a:t>datorită</a:t>
            </a:r>
            <a:r>
              <a:rPr lang="en-GB" sz="3200" dirty="0">
                <a:effectLst/>
                <a:latin typeface="Helvetica" pitchFamily="2" charset="0"/>
              </a:rPr>
              <a:t> </a:t>
            </a:r>
            <a:r>
              <a:rPr lang="en-GB" sz="3200" dirty="0" err="1">
                <a:effectLst/>
                <a:latin typeface="Helvetica" pitchFamily="2" charset="0"/>
              </a:rPr>
              <a:t>adezinelor</a:t>
            </a:r>
            <a:r>
              <a:rPr lang="en-GB" sz="3200" dirty="0">
                <a:effectLst/>
                <a:latin typeface="Helvetica" pitchFamily="2" charset="0"/>
              </a:rPr>
              <a:t> </a:t>
            </a:r>
            <a:r>
              <a:rPr lang="en-GB" sz="3200" dirty="0" err="1">
                <a:effectLst/>
                <a:latin typeface="Helvetica" pitchFamily="2" charset="0"/>
              </a:rPr>
              <a:t>specifice</a:t>
            </a:r>
            <a:r>
              <a:rPr lang="en-GB" sz="3200" dirty="0">
                <a:effectLst/>
                <a:latin typeface="Helvetica" pitchFamily="2" charset="0"/>
              </a:rPr>
              <a:t> de pe </a:t>
            </a:r>
            <a:r>
              <a:rPr lang="en-GB" sz="3200" dirty="0" err="1">
                <a:effectLst/>
                <a:latin typeface="Helvetica" pitchFamily="2" charset="0"/>
              </a:rPr>
              <a:t>suprafața</a:t>
            </a:r>
            <a:r>
              <a:rPr lang="en-GB" sz="3200" dirty="0">
                <a:effectLst/>
                <a:latin typeface="Helvetica" pitchFamily="2" charset="0"/>
              </a:rPr>
              <a:t> lor care se </a:t>
            </a:r>
            <a:r>
              <a:rPr lang="en-GB" sz="3200" dirty="0" err="1">
                <a:effectLst/>
                <a:latin typeface="Helvetica" pitchFamily="2" charset="0"/>
              </a:rPr>
              <a:t>leagă</a:t>
            </a:r>
            <a:r>
              <a:rPr lang="en-GB" sz="3200" dirty="0">
                <a:effectLst/>
                <a:latin typeface="Helvetica" pitchFamily="2" charset="0"/>
              </a:rPr>
              <a:t> de </a:t>
            </a:r>
            <a:r>
              <a:rPr lang="en-GB" sz="3200" dirty="0" err="1">
                <a:effectLst/>
                <a:latin typeface="Helvetica" pitchFamily="2" charset="0"/>
              </a:rPr>
              <a:t>receptorii</a:t>
            </a:r>
            <a:r>
              <a:rPr lang="en-GB" sz="3200" dirty="0">
                <a:effectLst/>
                <a:latin typeface="Helvetica" pitchFamily="2" charset="0"/>
              </a:rPr>
              <a:t> </a:t>
            </a:r>
            <a:r>
              <a:rPr lang="en-GB" sz="3200" dirty="0" err="1">
                <a:effectLst/>
                <a:latin typeface="Helvetica" pitchFamily="2" charset="0"/>
              </a:rPr>
              <a:t>complementari</a:t>
            </a:r>
            <a:r>
              <a:rPr lang="en-GB" sz="3200" dirty="0">
                <a:effectLst/>
                <a:latin typeface="Helvetica" pitchFamily="2" charset="0"/>
              </a:rPr>
              <a:t> de pe </a:t>
            </a:r>
            <a:r>
              <a:rPr lang="en-GB" sz="3200" dirty="0" err="1">
                <a:effectLst/>
                <a:latin typeface="Helvetica" pitchFamily="2" charset="0"/>
              </a:rPr>
              <a:t>suprafața</a:t>
            </a:r>
            <a:r>
              <a:rPr lang="en-GB" sz="3200" dirty="0">
                <a:effectLst/>
                <a:latin typeface="Helvetica" pitchFamily="2" charset="0"/>
              </a:rPr>
              <a:t> </a:t>
            </a:r>
            <a:r>
              <a:rPr lang="en-GB" sz="3200" dirty="0" err="1">
                <a:effectLst/>
                <a:latin typeface="Helvetica" pitchFamily="2" charset="0"/>
              </a:rPr>
              <a:t>orală</a:t>
            </a:r>
            <a:r>
              <a:rPr lang="en-GB" sz="3200" dirty="0">
                <a:effectLst/>
                <a:latin typeface="Helvetica" pitchFamily="2" charset="0"/>
              </a:rPr>
              <a:t>, </a:t>
            </a:r>
          </a:p>
          <a:p>
            <a:pPr lvl="1" algn="just"/>
            <a:r>
              <a:rPr lang="en-GB" sz="3200" dirty="0" err="1">
                <a:effectLst/>
                <a:latin typeface="Helvetica" pitchFamily="2" charset="0"/>
              </a:rPr>
              <a:t>și</a:t>
            </a:r>
            <a:r>
              <a:rPr lang="en-GB" sz="3200" dirty="0">
                <a:effectLst/>
                <a:latin typeface="Helvetica" pitchFamily="2" charset="0"/>
              </a:rPr>
              <a:t> </a:t>
            </a:r>
            <a:r>
              <a:rPr lang="en-GB" sz="3200" dirty="0" err="1">
                <a:effectLst/>
                <a:latin typeface="Helvetica" pitchFamily="2" charset="0"/>
              </a:rPr>
              <a:t>datorită</a:t>
            </a:r>
            <a:r>
              <a:rPr lang="en-GB" sz="3200" dirty="0">
                <a:effectLst/>
                <a:latin typeface="Helvetica" pitchFamily="2" charset="0"/>
              </a:rPr>
              <a:t> </a:t>
            </a:r>
            <a:r>
              <a:rPr lang="en-GB" sz="3200" b="1" dirty="0" err="1">
                <a:effectLst/>
                <a:latin typeface="Helvetica" pitchFamily="2" charset="0"/>
              </a:rPr>
              <a:t>plăcii</a:t>
            </a:r>
            <a:r>
              <a:rPr lang="en-GB" sz="3200" b="1" dirty="0">
                <a:effectLst/>
                <a:latin typeface="Helvetica" pitchFamily="2" charset="0"/>
              </a:rPr>
              <a:t> </a:t>
            </a:r>
            <a:r>
              <a:rPr lang="en-GB" sz="3200" b="1" dirty="0" err="1">
                <a:effectLst/>
                <a:latin typeface="Helvetica" pitchFamily="2" charset="0"/>
              </a:rPr>
              <a:t>bacteriene</a:t>
            </a:r>
            <a:r>
              <a:rPr lang="en-GB" sz="3200" b="1" dirty="0">
                <a:effectLst/>
                <a:latin typeface="Helvetica" pitchFamily="2" charset="0"/>
              </a:rPr>
              <a:t> </a:t>
            </a:r>
            <a:r>
              <a:rPr lang="en-GB" sz="3200" dirty="0" err="1">
                <a:effectLst/>
                <a:latin typeface="Helvetica" pitchFamily="2" charset="0"/>
              </a:rPr>
              <a:t>ce</a:t>
            </a:r>
            <a:r>
              <a:rPr lang="en-GB" sz="3200" dirty="0">
                <a:effectLst/>
                <a:latin typeface="Helvetica" pitchFamily="2" charset="0"/>
              </a:rPr>
              <a:t> se </a:t>
            </a:r>
            <a:r>
              <a:rPr lang="en-GB" sz="3200" dirty="0" err="1">
                <a:effectLst/>
                <a:latin typeface="Helvetica" pitchFamily="2" charset="0"/>
              </a:rPr>
              <a:t>formează</a:t>
            </a:r>
            <a:r>
              <a:rPr lang="en-GB" sz="3200" dirty="0">
                <a:effectLst/>
                <a:latin typeface="Helvetica" pitchFamily="2" charset="0"/>
              </a:rPr>
              <a:t> la </a:t>
            </a:r>
            <a:r>
              <a:rPr lang="en-GB" sz="3200" dirty="0" err="1">
                <a:effectLst/>
                <a:latin typeface="Helvetica" pitchFamily="2" charset="0"/>
              </a:rPr>
              <a:t>nivelul</a:t>
            </a:r>
            <a:r>
              <a:rPr lang="en-GB" sz="3200" dirty="0">
                <a:effectLst/>
                <a:latin typeface="Helvetica" pitchFamily="2" charset="0"/>
              </a:rPr>
              <a:t> </a:t>
            </a:r>
            <a:r>
              <a:rPr lang="en-GB" sz="3200" dirty="0" err="1">
                <a:effectLst/>
                <a:latin typeface="Helvetica" pitchFamily="2" charset="0"/>
              </a:rPr>
              <a:t>dinților</a:t>
            </a:r>
            <a:r>
              <a:rPr lang="en-GB" sz="3200" dirty="0">
                <a:effectLst/>
                <a:latin typeface="Helvetica" pitchFamily="2" charset="0"/>
              </a:rPr>
              <a:t>, </a:t>
            </a:r>
            <a:r>
              <a:rPr lang="en-GB" sz="3200" dirty="0" err="1">
                <a:effectLst/>
                <a:latin typeface="Helvetica" pitchFamily="2" charset="0"/>
              </a:rPr>
              <a:t>favorizând</a:t>
            </a:r>
            <a:r>
              <a:rPr lang="en-GB" sz="3200" dirty="0">
                <a:effectLst/>
                <a:latin typeface="Helvetica" pitchFamily="2" charset="0"/>
              </a:rPr>
              <a:t> </a:t>
            </a:r>
            <a:r>
              <a:rPr lang="en-GB" sz="3200" dirty="0" err="1">
                <a:effectLst/>
                <a:latin typeface="Helvetica" pitchFamily="2" charset="0"/>
              </a:rPr>
              <a:t>formarea</a:t>
            </a:r>
            <a:r>
              <a:rPr lang="en-GB" sz="3200" dirty="0">
                <a:effectLst/>
                <a:latin typeface="Helvetica" pitchFamily="2" charset="0"/>
              </a:rPr>
              <a:t> de </a:t>
            </a:r>
            <a:r>
              <a:rPr lang="en-GB" sz="3200" dirty="0" err="1">
                <a:effectLst/>
                <a:latin typeface="Helvetica" pitchFamily="2" charset="0"/>
              </a:rPr>
              <a:t>tartru</a:t>
            </a:r>
            <a:r>
              <a:rPr lang="en-GB" sz="3200" dirty="0">
                <a:effectLst/>
                <a:latin typeface="Helvetica" pitchFamily="2" charset="0"/>
              </a:rPr>
              <a:t> </a:t>
            </a:r>
            <a:r>
              <a:rPr lang="en-GB" sz="3200" dirty="0" err="1">
                <a:effectLst/>
                <a:latin typeface="Helvetica" pitchFamily="2" charset="0"/>
              </a:rPr>
              <a:t>dentar</a:t>
            </a:r>
            <a:r>
              <a:rPr lang="en-GB" sz="3200" dirty="0">
                <a:effectLst/>
                <a:latin typeface="Helvetica" pitchFamily="2" charset="0"/>
              </a:rPr>
              <a:t> </a:t>
            </a:r>
            <a:r>
              <a:rPr lang="en-GB" sz="3200" dirty="0" err="1">
                <a:effectLst/>
                <a:latin typeface="Helvetica" pitchFamily="2" charset="0"/>
              </a:rPr>
              <a:t>și</a:t>
            </a:r>
            <a:r>
              <a:rPr lang="en-GB" sz="3200" dirty="0">
                <a:effectLst/>
                <a:latin typeface="Helvetica" pitchFamily="2" charset="0"/>
              </a:rPr>
              <a:t> </a:t>
            </a:r>
            <a:r>
              <a:rPr lang="en-GB" sz="3200" dirty="0" err="1">
                <a:effectLst/>
                <a:latin typeface="Helvetica" pitchFamily="2" charset="0"/>
              </a:rPr>
              <a:t>odată</a:t>
            </a:r>
            <a:r>
              <a:rPr lang="en-GB" sz="3200" dirty="0">
                <a:effectLst/>
                <a:latin typeface="Helvetica" pitchFamily="2" charset="0"/>
              </a:rPr>
              <a:t> cu </a:t>
            </a:r>
            <a:r>
              <a:rPr lang="en-GB" sz="3200" dirty="0" err="1">
                <a:effectLst/>
                <a:latin typeface="Helvetica" pitchFamily="2" charset="0"/>
              </a:rPr>
              <a:t>acesta</a:t>
            </a:r>
            <a:r>
              <a:rPr lang="en-GB" sz="3200" dirty="0">
                <a:effectLst/>
                <a:latin typeface="Helvetica" pitchFamily="2" charset="0"/>
              </a:rPr>
              <a:t>, </a:t>
            </a:r>
            <a:r>
              <a:rPr lang="en-GB" sz="3200" dirty="0" err="1">
                <a:effectLst/>
                <a:latin typeface="Helvetica" pitchFamily="2" charset="0"/>
              </a:rPr>
              <a:t>formarea</a:t>
            </a:r>
            <a:r>
              <a:rPr lang="en-GB" sz="3200" dirty="0">
                <a:effectLst/>
                <a:latin typeface="Helvetica" pitchFamily="2" charset="0"/>
              </a:rPr>
              <a:t> de </a:t>
            </a:r>
            <a:r>
              <a:rPr lang="en-GB" sz="3200" dirty="0" err="1">
                <a:effectLst/>
                <a:latin typeface="Helvetica" pitchFamily="2" charset="0"/>
              </a:rPr>
              <a:t>noi</a:t>
            </a:r>
            <a:r>
              <a:rPr lang="en-GB" sz="3200" dirty="0">
                <a:effectLst/>
                <a:latin typeface="Helvetica" pitchFamily="2" charset="0"/>
              </a:rPr>
              <a:t> </a:t>
            </a:r>
            <a:r>
              <a:rPr lang="en-GB" sz="3200" dirty="0" err="1">
                <a:effectLst/>
                <a:latin typeface="Helvetica" pitchFamily="2" charset="0"/>
              </a:rPr>
              <a:t>nișe</a:t>
            </a:r>
            <a:r>
              <a:rPr lang="en-GB" sz="3200" dirty="0">
                <a:latin typeface="Helvetica" pitchFamily="2" charset="0"/>
              </a:rPr>
              <a:t> </a:t>
            </a:r>
            <a:r>
              <a:rPr lang="en-GB" sz="3200" dirty="0" err="1">
                <a:latin typeface="Helvetica" pitchFamily="2" charset="0"/>
              </a:rPr>
              <a:t>ecologice</a:t>
            </a:r>
            <a:r>
              <a:rPr lang="en-GB" sz="3200" dirty="0">
                <a:effectLst/>
                <a:latin typeface="Helvetica" pitchFamily="2" charset="0"/>
              </a:rPr>
              <a:t>.</a:t>
            </a:r>
          </a:p>
        </p:txBody>
      </p:sp>
      <p:sp>
        <p:nvSpPr>
          <p:cNvPr id="4" name="TextBox 3">
            <a:extLst>
              <a:ext uri="{FF2B5EF4-FFF2-40B4-BE49-F238E27FC236}">
                <a16:creationId xmlns:a16="http://schemas.microsoft.com/office/drawing/2014/main" id="{82419531-21BF-96FC-B9C2-B0B0E638E56E}"/>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392639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121023" y="416859"/>
            <a:ext cx="11806517" cy="6333564"/>
          </a:xfrm>
        </p:spPr>
        <p:txBody>
          <a:bodyPr>
            <a:normAutofit/>
          </a:bodyPr>
          <a:lstStyle/>
          <a:p>
            <a:pPr algn="just"/>
            <a:r>
              <a:rPr lang="en-GB" u="sng" dirty="0" err="1">
                <a:effectLst/>
                <a:latin typeface="Helvetica" pitchFamily="2" charset="0"/>
              </a:rPr>
              <a:t>Microbiomul</a:t>
            </a:r>
            <a:r>
              <a:rPr lang="en-GB" u="sng" dirty="0">
                <a:effectLst/>
                <a:latin typeface="Helvetica" pitchFamily="2" charset="0"/>
              </a:rPr>
              <a:t> normal</a:t>
            </a:r>
            <a:r>
              <a:rPr lang="en-GB" dirty="0">
                <a:effectLst/>
                <a:latin typeface="Helvetica" pitchFamily="2" charset="0"/>
              </a:rPr>
              <a:t> al </a:t>
            </a:r>
            <a:r>
              <a:rPr lang="en-GB" dirty="0" err="1">
                <a:effectLst/>
                <a:latin typeface="Helvetica" pitchFamily="2" charset="0"/>
              </a:rPr>
              <a:t>cavității</a:t>
            </a:r>
            <a:r>
              <a:rPr lang="en-GB" dirty="0">
                <a:effectLst/>
                <a:latin typeface="Helvetica" pitchFamily="2" charset="0"/>
              </a:rPr>
              <a:t> </a:t>
            </a:r>
            <a:r>
              <a:rPr lang="en-GB" dirty="0" err="1">
                <a:effectLst/>
                <a:latin typeface="Helvetica" pitchFamily="2" charset="0"/>
              </a:rPr>
              <a:t>orale</a:t>
            </a:r>
            <a:r>
              <a:rPr lang="en-GB" dirty="0">
                <a:effectLst/>
                <a:latin typeface="Helvetica" pitchFamily="2" charset="0"/>
              </a:rPr>
              <a:t> </a:t>
            </a:r>
            <a:r>
              <a:rPr lang="en-GB" dirty="0" err="1">
                <a:effectLst/>
                <a:latin typeface="Helvetica" pitchFamily="2" charset="0"/>
              </a:rPr>
              <a:t>este</a:t>
            </a:r>
            <a:r>
              <a:rPr lang="en-GB" dirty="0">
                <a:effectLst/>
                <a:latin typeface="Helvetica" pitchFamily="2" charset="0"/>
              </a:rPr>
              <a:t> format din: </a:t>
            </a:r>
          </a:p>
          <a:p>
            <a:pPr algn="just">
              <a:buFontTx/>
              <a:buChar char="-"/>
            </a:pPr>
            <a:r>
              <a:rPr lang="en-GB" b="1" i="1" dirty="0" err="1">
                <a:effectLst/>
                <a:latin typeface="Helvetica" pitchFamily="2" charset="0"/>
              </a:rPr>
              <a:t>bacterii</a:t>
            </a:r>
            <a:r>
              <a:rPr lang="en-GB" b="1" i="1" dirty="0">
                <a:effectLst/>
                <a:latin typeface="Helvetica" pitchFamily="2" charset="0"/>
              </a:rPr>
              <a:t>, </a:t>
            </a:r>
          </a:p>
          <a:p>
            <a:pPr algn="just">
              <a:buFontTx/>
              <a:buChar char="-"/>
            </a:pPr>
            <a:r>
              <a:rPr lang="en-GB" b="1" i="1" dirty="0" err="1">
                <a:effectLst/>
                <a:latin typeface="Helvetica" pitchFamily="2" charset="0"/>
              </a:rPr>
              <a:t>ciuperci</a:t>
            </a:r>
            <a:r>
              <a:rPr lang="en-GB" b="1" i="1" dirty="0">
                <a:effectLst/>
                <a:latin typeface="Helvetica" pitchFamily="2" charset="0"/>
              </a:rPr>
              <a:t>, </a:t>
            </a:r>
          </a:p>
          <a:p>
            <a:pPr algn="just">
              <a:buFontTx/>
              <a:buChar char="-"/>
            </a:pPr>
            <a:r>
              <a:rPr lang="en-GB" b="1" i="1" dirty="0" err="1">
                <a:effectLst/>
                <a:latin typeface="Helvetica" pitchFamily="2" charset="0"/>
              </a:rPr>
              <a:t>viruși</a:t>
            </a:r>
            <a:r>
              <a:rPr lang="en-GB" b="1" i="1" dirty="0">
                <a:effectLst/>
                <a:latin typeface="Helvetica" pitchFamily="2" charset="0"/>
              </a:rPr>
              <a:t>, </a:t>
            </a:r>
          </a:p>
          <a:p>
            <a:pPr algn="just">
              <a:buFontTx/>
              <a:buChar char="-"/>
            </a:pPr>
            <a:r>
              <a:rPr lang="en-GB" b="1" i="1" dirty="0" err="1">
                <a:effectLst/>
                <a:latin typeface="Helvetica" pitchFamily="2" charset="0"/>
              </a:rPr>
              <a:t>protozoare</a:t>
            </a:r>
            <a:r>
              <a:rPr lang="en-GB" dirty="0">
                <a:effectLst/>
                <a:latin typeface="Helvetica" pitchFamily="2" charset="0"/>
              </a:rPr>
              <a:t>. </a:t>
            </a:r>
          </a:p>
          <a:p>
            <a:pPr algn="just">
              <a:buFontTx/>
              <a:buChar char="-"/>
            </a:pPr>
            <a:endParaRPr lang="en-GB" dirty="0">
              <a:effectLst/>
              <a:latin typeface="Helvetica" pitchFamily="2" charset="0"/>
            </a:endParaRPr>
          </a:p>
          <a:p>
            <a:pPr algn="just"/>
            <a:r>
              <a:rPr lang="en-GB" dirty="0">
                <a:effectLst/>
                <a:latin typeface="Helvetica" pitchFamily="2" charset="0"/>
              </a:rPr>
              <a:t>Cu </a:t>
            </a:r>
            <a:r>
              <a:rPr lang="en-GB" dirty="0" err="1">
                <a:effectLst/>
                <a:latin typeface="Helvetica" pitchFamily="2" charset="0"/>
              </a:rPr>
              <a:t>toate</a:t>
            </a:r>
            <a:r>
              <a:rPr lang="en-GB" dirty="0">
                <a:effectLst/>
                <a:latin typeface="Helvetica" pitchFamily="2" charset="0"/>
              </a:rPr>
              <a:t> </a:t>
            </a:r>
            <a:r>
              <a:rPr lang="en-GB" dirty="0" err="1">
                <a:effectLst/>
                <a:latin typeface="Helvetica" pitchFamily="2" charset="0"/>
              </a:rPr>
              <a:t>acestea</a:t>
            </a:r>
            <a:r>
              <a:rPr lang="en-GB" dirty="0">
                <a:effectLst/>
                <a:latin typeface="Helvetica" pitchFamily="2" charset="0"/>
              </a:rPr>
              <a:t>, </a:t>
            </a:r>
            <a:r>
              <a:rPr lang="en-GB" dirty="0" err="1">
                <a:effectLst/>
                <a:latin typeface="Helvetica" pitchFamily="2" charset="0"/>
              </a:rPr>
              <a:t>rapoartele</a:t>
            </a:r>
            <a:r>
              <a:rPr lang="en-GB" dirty="0">
                <a:effectLst/>
                <a:latin typeface="Helvetica" pitchFamily="2" charset="0"/>
              </a:rPr>
              <a:t> </a:t>
            </a:r>
            <a:r>
              <a:rPr lang="en-GB" dirty="0" err="1">
                <a:effectLst/>
                <a:latin typeface="Helvetica" pitchFamily="2" charset="0"/>
              </a:rPr>
              <a:t>despre</a:t>
            </a:r>
            <a:r>
              <a:rPr lang="en-GB" dirty="0">
                <a:effectLst/>
                <a:latin typeface="Helvetica" pitchFamily="2" charset="0"/>
              </a:rPr>
              <a:t> un </a:t>
            </a:r>
            <a:r>
              <a:rPr lang="en-GB" dirty="0" err="1">
                <a:effectLst/>
                <a:latin typeface="Helvetica" pitchFamily="2" charset="0"/>
              </a:rPr>
              <a:t>microbiom</a:t>
            </a:r>
            <a:r>
              <a:rPr lang="en-GB" dirty="0">
                <a:effectLst/>
                <a:latin typeface="Helvetica" pitchFamily="2" charset="0"/>
              </a:rPr>
              <a:t> normal sunt </a:t>
            </a:r>
            <a:r>
              <a:rPr lang="en-GB" dirty="0" err="1">
                <a:effectLst/>
                <a:latin typeface="Helvetica" pitchFamily="2" charset="0"/>
              </a:rPr>
              <a:t>limitate</a:t>
            </a:r>
            <a:r>
              <a:rPr lang="en-GB" dirty="0">
                <a:effectLst/>
                <a:latin typeface="Helvetica" pitchFamily="2" charset="0"/>
              </a:rPr>
              <a:t> la </a:t>
            </a:r>
            <a:r>
              <a:rPr lang="en-GB" b="1" dirty="0" err="1">
                <a:effectLst/>
                <a:latin typeface="Helvetica" pitchFamily="2" charset="0"/>
              </a:rPr>
              <a:t>bacteriom</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există</a:t>
            </a:r>
            <a:r>
              <a:rPr lang="en-GB" dirty="0">
                <a:effectLst/>
                <a:latin typeface="Helvetica" pitchFamily="2" charset="0"/>
              </a:rPr>
              <a:t> </a:t>
            </a:r>
            <a:r>
              <a:rPr lang="en-GB" dirty="0" err="1">
                <a:effectLst/>
                <a:latin typeface="Helvetica" pitchFamily="2" charset="0"/>
              </a:rPr>
              <a:t>foarte</a:t>
            </a:r>
            <a:r>
              <a:rPr lang="en-GB" dirty="0">
                <a:effectLst/>
                <a:latin typeface="Helvetica" pitchFamily="2" charset="0"/>
              </a:rPr>
              <a:t> </a:t>
            </a:r>
            <a:r>
              <a:rPr lang="en-GB" b="1" dirty="0" err="1">
                <a:effectLst/>
                <a:latin typeface="Helvetica" pitchFamily="2" charset="0"/>
              </a:rPr>
              <a:t>puține</a:t>
            </a:r>
            <a:r>
              <a:rPr lang="en-GB" b="1" dirty="0">
                <a:effectLst/>
                <a:latin typeface="Helvetica" pitchFamily="2" charset="0"/>
              </a:rPr>
              <a:t> </a:t>
            </a:r>
            <a:r>
              <a:rPr lang="en-GB" b="1" dirty="0" err="1">
                <a:effectLst/>
                <a:latin typeface="Helvetica" pitchFamily="2" charset="0"/>
              </a:rPr>
              <a:t>rapoarte</a:t>
            </a:r>
            <a:r>
              <a:rPr lang="en-GB" b="1" dirty="0">
                <a:effectLst/>
                <a:latin typeface="Helvetica" pitchFamily="2" charset="0"/>
              </a:rPr>
              <a:t> </a:t>
            </a:r>
            <a:r>
              <a:rPr lang="en-GB" b="1" dirty="0" err="1">
                <a:effectLst/>
                <a:latin typeface="Helvetica" pitchFamily="2" charset="0"/>
              </a:rPr>
              <a:t>despre</a:t>
            </a:r>
            <a:r>
              <a:rPr lang="en-GB" b="1" dirty="0">
                <a:effectLst/>
                <a:latin typeface="Helvetica" pitchFamily="2" charset="0"/>
              </a:rPr>
              <a:t> </a:t>
            </a:r>
            <a:r>
              <a:rPr lang="en-GB" b="1" dirty="0" err="1">
                <a:effectLst/>
                <a:latin typeface="Helvetica" pitchFamily="2" charset="0"/>
              </a:rPr>
              <a:t>microbiomul</a:t>
            </a:r>
            <a:r>
              <a:rPr lang="en-GB" b="1" dirty="0">
                <a:effectLst/>
                <a:latin typeface="Helvetica" pitchFamily="2" charset="0"/>
              </a:rPr>
              <a:t> </a:t>
            </a:r>
            <a:r>
              <a:rPr lang="en-GB" b="1" dirty="0" err="1">
                <a:effectLst/>
                <a:latin typeface="Helvetica" pitchFamily="2" charset="0"/>
              </a:rPr>
              <a:t>fungic</a:t>
            </a:r>
            <a:r>
              <a:rPr lang="en-GB" dirty="0">
                <a:latin typeface="Helvetica" pitchFamily="2" charset="0"/>
              </a:rPr>
              <a:t>.</a:t>
            </a:r>
            <a:endParaRPr lang="en-GB" dirty="0">
              <a:effectLst/>
              <a:latin typeface="Helvetica" pitchFamily="2" charset="0"/>
            </a:endParaRPr>
          </a:p>
          <a:p>
            <a:pPr algn="just"/>
            <a:r>
              <a:rPr lang="en-GB" dirty="0" err="1">
                <a:effectLst/>
                <a:latin typeface="Helvetica" pitchFamily="2" charset="0"/>
              </a:rPr>
              <a:t>Cavitatea</a:t>
            </a:r>
            <a:r>
              <a:rPr lang="en-GB" dirty="0">
                <a:effectLst/>
                <a:latin typeface="Helvetica" pitchFamily="2" charset="0"/>
              </a:rPr>
              <a:t> </a:t>
            </a:r>
            <a:r>
              <a:rPr lang="en-GB" dirty="0" err="1">
                <a:effectLst/>
                <a:latin typeface="Helvetica" pitchFamily="2" charset="0"/>
              </a:rPr>
              <a:t>bucală</a:t>
            </a:r>
            <a:r>
              <a:rPr lang="en-GB" dirty="0">
                <a:effectLst/>
                <a:latin typeface="Helvetica" pitchFamily="2" charset="0"/>
              </a:rPr>
              <a:t> </a:t>
            </a:r>
            <a:r>
              <a:rPr lang="en-GB" dirty="0" err="1">
                <a:effectLst/>
                <a:latin typeface="Helvetica" pitchFamily="2" charset="0"/>
              </a:rPr>
              <a:t>este</a:t>
            </a:r>
            <a:r>
              <a:rPr lang="en-GB" dirty="0">
                <a:effectLst/>
                <a:latin typeface="Helvetica" pitchFamily="2" charset="0"/>
              </a:rPr>
              <a:t> </a:t>
            </a:r>
            <a:r>
              <a:rPr lang="en-GB" dirty="0" err="1">
                <a:effectLst/>
                <a:latin typeface="Helvetica" pitchFamily="2" charset="0"/>
              </a:rPr>
              <a:t>unul</a:t>
            </a:r>
            <a:r>
              <a:rPr lang="en-GB" dirty="0">
                <a:effectLst/>
                <a:latin typeface="Helvetica" pitchFamily="2" charset="0"/>
              </a:rPr>
              <a:t> </a:t>
            </a:r>
            <a:r>
              <a:rPr lang="en-GB" dirty="0" err="1">
                <a:effectLst/>
                <a:latin typeface="Helvetica" pitchFamily="2" charset="0"/>
              </a:rPr>
              <a:t>dintre</a:t>
            </a:r>
            <a:r>
              <a:rPr lang="en-GB" dirty="0">
                <a:effectLst/>
                <a:latin typeface="Helvetica" pitchFamily="2" charset="0"/>
              </a:rPr>
              <a:t> </a:t>
            </a:r>
            <a:r>
              <a:rPr lang="en-GB" dirty="0" err="1">
                <a:effectLst/>
                <a:latin typeface="Helvetica" pitchFamily="2" charset="0"/>
              </a:rPr>
              <a:t>microbioamele</a:t>
            </a:r>
            <a:r>
              <a:rPr lang="en-GB" dirty="0">
                <a:effectLst/>
                <a:latin typeface="Helvetica" pitchFamily="2" charset="0"/>
              </a:rPr>
              <a:t> </a:t>
            </a:r>
            <a:r>
              <a:rPr lang="en-GB" dirty="0" err="1">
                <a:effectLst/>
                <a:latin typeface="Helvetica" pitchFamily="2" charset="0"/>
              </a:rPr>
              <a:t>cele</a:t>
            </a:r>
            <a:r>
              <a:rPr lang="en-GB" dirty="0">
                <a:effectLst/>
                <a:latin typeface="Helvetica" pitchFamily="2" charset="0"/>
              </a:rPr>
              <a:t> </a:t>
            </a:r>
            <a:r>
              <a:rPr lang="en-GB" dirty="0" err="1">
                <a:effectLst/>
                <a:latin typeface="Helvetica" pitchFamily="2" charset="0"/>
              </a:rPr>
              <a:t>mai</a:t>
            </a:r>
            <a:r>
              <a:rPr lang="en-GB" dirty="0">
                <a:effectLst/>
                <a:latin typeface="Helvetica" pitchFamily="2" charset="0"/>
              </a:rPr>
              <a:t> bine </a:t>
            </a:r>
            <a:r>
              <a:rPr lang="en-GB" dirty="0" err="1">
                <a:effectLst/>
                <a:latin typeface="Helvetica" pitchFamily="2" charset="0"/>
              </a:rPr>
              <a:t>studiate</a:t>
            </a:r>
            <a:r>
              <a:rPr lang="en-GB" dirty="0">
                <a:effectLst/>
                <a:latin typeface="Helvetica" pitchFamily="2" charset="0"/>
              </a:rPr>
              <a:t> </a:t>
            </a:r>
            <a:r>
              <a:rPr lang="en-GB" dirty="0" err="1">
                <a:effectLst/>
                <a:latin typeface="Helvetica" pitchFamily="2" charset="0"/>
              </a:rPr>
              <a:t>până</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prezent</a:t>
            </a:r>
            <a:r>
              <a:rPr lang="en-GB" dirty="0">
                <a:effectLst/>
                <a:latin typeface="Helvetica" pitchFamily="2" charset="0"/>
              </a:rPr>
              <a:t>, cu un total de </a:t>
            </a:r>
            <a:r>
              <a:rPr lang="en-GB" b="1" dirty="0">
                <a:effectLst/>
                <a:latin typeface="Helvetica" pitchFamily="2" charset="0"/>
              </a:rPr>
              <a:t>392 de </a:t>
            </a:r>
            <a:r>
              <a:rPr lang="en-GB" b="1" dirty="0" err="1">
                <a:effectLst/>
                <a:latin typeface="Helvetica" pitchFamily="2" charset="0"/>
              </a:rPr>
              <a:t>ordinuri</a:t>
            </a:r>
            <a:r>
              <a:rPr lang="en-GB" b="1" dirty="0">
                <a:effectLst/>
                <a:latin typeface="Helvetica" pitchFamily="2" charset="0"/>
              </a:rPr>
              <a:t> </a:t>
            </a:r>
            <a:r>
              <a:rPr lang="en-GB" dirty="0">
                <a:effectLst/>
                <a:latin typeface="Helvetica" pitchFamily="2" charset="0"/>
              </a:rPr>
              <a:t>care au </a:t>
            </a:r>
            <a:r>
              <a:rPr lang="en-GB" dirty="0" err="1">
                <a:effectLst/>
                <a:latin typeface="Helvetica" pitchFamily="2" charset="0"/>
              </a:rPr>
              <a:t>cel</a:t>
            </a:r>
            <a:r>
              <a:rPr lang="en-GB" dirty="0">
                <a:effectLst/>
                <a:latin typeface="Helvetica" pitchFamily="2" charset="0"/>
              </a:rPr>
              <a:t> </a:t>
            </a:r>
            <a:r>
              <a:rPr lang="en-GB" dirty="0" err="1">
                <a:effectLst/>
                <a:latin typeface="Helvetica" pitchFamily="2" charset="0"/>
              </a:rPr>
              <a:t>puțin</a:t>
            </a:r>
            <a:r>
              <a:rPr lang="en-GB" dirty="0">
                <a:effectLst/>
                <a:latin typeface="Helvetica" pitchFamily="2" charset="0"/>
              </a:rPr>
              <a:t> un </a:t>
            </a:r>
            <a:r>
              <a:rPr lang="en-GB" dirty="0" err="1">
                <a:effectLst/>
                <a:latin typeface="Helvetica" pitchFamily="2" charset="0"/>
              </a:rPr>
              <a:t>genom</a:t>
            </a:r>
            <a:r>
              <a:rPr lang="en-GB" dirty="0">
                <a:effectLst/>
                <a:latin typeface="Helvetica" pitchFamily="2" charset="0"/>
              </a:rPr>
              <a:t> de </a:t>
            </a:r>
            <a:r>
              <a:rPr lang="en-GB" dirty="0" err="1">
                <a:effectLst/>
                <a:latin typeface="Helvetica" pitchFamily="2" charset="0"/>
              </a:rPr>
              <a:t>referință</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b="1" dirty="0" err="1">
                <a:effectLst/>
                <a:latin typeface="Helvetica" pitchFamily="2" charset="0"/>
              </a:rPr>
              <a:t>genomurile</a:t>
            </a:r>
            <a:r>
              <a:rPr lang="en-GB" b="1" dirty="0">
                <a:effectLst/>
                <a:latin typeface="Helvetica" pitchFamily="2" charset="0"/>
              </a:rPr>
              <a:t> </a:t>
            </a:r>
            <a:r>
              <a:rPr lang="en-GB" b="1" dirty="0" err="1">
                <a:effectLst/>
                <a:latin typeface="Helvetica" pitchFamily="2" charset="0"/>
              </a:rPr>
              <a:t>totale</a:t>
            </a:r>
            <a:r>
              <a:rPr lang="en-GB" b="1" dirty="0">
                <a:effectLst/>
                <a:latin typeface="Helvetica" pitchFamily="2" charset="0"/>
              </a:rPr>
              <a:t> </a:t>
            </a:r>
            <a:r>
              <a:rPr lang="en-GB" dirty="0">
                <a:effectLst/>
                <a:latin typeface="Helvetica" pitchFamily="2" charset="0"/>
              </a:rPr>
              <a:t>din </a:t>
            </a:r>
            <a:r>
              <a:rPr lang="en-GB" dirty="0" err="1">
                <a:effectLst/>
                <a:latin typeface="Helvetica" pitchFamily="2" charset="0"/>
              </a:rPr>
              <a:t>cavitatea</a:t>
            </a:r>
            <a:r>
              <a:rPr lang="en-GB" dirty="0">
                <a:effectLst/>
                <a:latin typeface="Helvetica" pitchFamily="2" charset="0"/>
              </a:rPr>
              <a:t> </a:t>
            </a:r>
            <a:r>
              <a:rPr lang="en-GB" dirty="0" err="1">
                <a:effectLst/>
                <a:latin typeface="Helvetica" pitchFamily="2" charset="0"/>
              </a:rPr>
              <a:t>bucală</a:t>
            </a:r>
            <a:r>
              <a:rPr lang="en-GB" dirty="0">
                <a:effectLst/>
                <a:latin typeface="Helvetica" pitchFamily="2" charset="0"/>
              </a:rPr>
              <a:t> se </a:t>
            </a:r>
            <a:r>
              <a:rPr lang="en-GB" dirty="0" err="1">
                <a:effectLst/>
                <a:latin typeface="Helvetica" pitchFamily="2" charset="0"/>
              </a:rPr>
              <a:t>apropie</a:t>
            </a:r>
            <a:r>
              <a:rPr lang="en-GB" dirty="0">
                <a:effectLst/>
                <a:latin typeface="Helvetica" pitchFamily="2" charset="0"/>
              </a:rPr>
              <a:t> de </a:t>
            </a:r>
            <a:r>
              <a:rPr lang="en-GB" b="1" dirty="0">
                <a:effectLst/>
                <a:latin typeface="Helvetica" pitchFamily="2" charset="0"/>
              </a:rPr>
              <a:t>1500</a:t>
            </a:r>
            <a:r>
              <a:rPr lang="en-GB" dirty="0">
                <a:effectLst/>
                <a:latin typeface="Helvetica" pitchFamily="2" charset="0"/>
              </a:rPr>
              <a:t>.</a:t>
            </a:r>
          </a:p>
        </p:txBody>
      </p:sp>
      <p:sp>
        <p:nvSpPr>
          <p:cNvPr id="4" name="TextBox 3">
            <a:extLst>
              <a:ext uri="{FF2B5EF4-FFF2-40B4-BE49-F238E27FC236}">
                <a16:creationId xmlns:a16="http://schemas.microsoft.com/office/drawing/2014/main" id="{82419531-21BF-96FC-B9C2-B0B0E638E56E}"/>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1475807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251012" y="833719"/>
            <a:ext cx="11689976" cy="6024280"/>
          </a:xfrm>
        </p:spPr>
        <p:txBody>
          <a:bodyPr>
            <a:normAutofit/>
          </a:bodyPr>
          <a:lstStyle/>
          <a:p>
            <a:pPr algn="just"/>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microbiom</a:t>
            </a:r>
            <a:r>
              <a:rPr lang="en-GB" dirty="0">
                <a:effectLst/>
                <a:latin typeface="Helvetica" pitchFamily="2" charset="0"/>
              </a:rPr>
              <a:t> au </a:t>
            </a:r>
            <a:r>
              <a:rPr lang="en-GB" dirty="0" err="1">
                <a:effectLst/>
                <a:latin typeface="Helvetica" pitchFamily="2" charset="0"/>
              </a:rPr>
              <a:t>fost</a:t>
            </a:r>
            <a:r>
              <a:rPr lang="en-GB" dirty="0">
                <a:effectLst/>
                <a:latin typeface="Helvetica" pitchFamily="2" charset="0"/>
              </a:rPr>
              <a:t> </a:t>
            </a:r>
            <a:r>
              <a:rPr lang="en-GB" dirty="0" err="1">
                <a:effectLst/>
                <a:latin typeface="Helvetica" pitchFamily="2" charset="0"/>
              </a:rPr>
              <a:t>identificate</a:t>
            </a:r>
            <a:r>
              <a:rPr lang="en-GB" dirty="0">
                <a:effectLst/>
                <a:latin typeface="Helvetica" pitchFamily="2" charset="0"/>
              </a:rPr>
              <a:t> </a:t>
            </a:r>
            <a:r>
              <a:rPr lang="en-GB" dirty="0" err="1">
                <a:effectLst/>
                <a:latin typeface="Helvetica" pitchFamily="2" charset="0"/>
              </a:rPr>
              <a:t>aproximativ</a:t>
            </a:r>
            <a:r>
              <a:rPr lang="en-GB" dirty="0">
                <a:effectLst/>
                <a:latin typeface="Helvetica" pitchFamily="2" charset="0"/>
              </a:rPr>
              <a:t> </a:t>
            </a:r>
            <a:r>
              <a:rPr lang="en-GB" b="1" dirty="0">
                <a:effectLst/>
                <a:latin typeface="Helvetica" pitchFamily="2" charset="0"/>
              </a:rPr>
              <a:t>700 de </a:t>
            </a:r>
            <a:r>
              <a:rPr lang="en-GB" b="1" dirty="0" err="1">
                <a:effectLst/>
                <a:latin typeface="Helvetica" pitchFamily="2" charset="0"/>
              </a:rPr>
              <a:t>specii</a:t>
            </a:r>
            <a:r>
              <a:rPr lang="en-GB" b="1" dirty="0">
                <a:effectLst/>
                <a:latin typeface="Helvetica" pitchFamily="2" charset="0"/>
              </a:rPr>
              <a:t> de </a:t>
            </a:r>
            <a:r>
              <a:rPr lang="en-GB" b="1" dirty="0" err="1">
                <a:effectLst/>
                <a:latin typeface="Helvetica" pitchFamily="2" charset="0"/>
              </a:rPr>
              <a:t>procariote</a:t>
            </a:r>
            <a:r>
              <a:rPr lang="en-GB" dirty="0">
                <a:effectLst/>
                <a:latin typeface="Helvetica" pitchFamily="2" charset="0"/>
              </a:rPr>
              <a:t>. </a:t>
            </a:r>
          </a:p>
          <a:p>
            <a:pPr algn="just"/>
            <a:endParaRPr lang="en-GB" dirty="0">
              <a:effectLst/>
              <a:latin typeface="Helvetica" pitchFamily="2" charset="0"/>
            </a:endParaRPr>
          </a:p>
          <a:p>
            <a:pPr algn="just"/>
            <a:r>
              <a:rPr lang="en-GB" dirty="0" err="1">
                <a:effectLst/>
                <a:latin typeface="Helvetica" pitchFamily="2" charset="0"/>
              </a:rPr>
              <a:t>Aceste</a:t>
            </a:r>
            <a:r>
              <a:rPr lang="en-GB" dirty="0">
                <a:effectLst/>
                <a:latin typeface="Helvetica" pitchFamily="2" charset="0"/>
              </a:rPr>
              <a:t> </a:t>
            </a:r>
            <a:r>
              <a:rPr lang="en-GB" dirty="0" err="1">
                <a:effectLst/>
                <a:latin typeface="Helvetica" pitchFamily="2" charset="0"/>
              </a:rPr>
              <a:t>specii</a:t>
            </a:r>
            <a:r>
              <a:rPr lang="en-GB" dirty="0">
                <a:effectLst/>
                <a:latin typeface="Helvetica" pitchFamily="2" charset="0"/>
              </a:rPr>
              <a:t> </a:t>
            </a:r>
            <a:r>
              <a:rPr lang="en-GB" dirty="0" err="1">
                <a:effectLst/>
                <a:latin typeface="Helvetica" pitchFamily="2" charset="0"/>
              </a:rPr>
              <a:t>aparțin</a:t>
            </a:r>
            <a:r>
              <a:rPr lang="en-GB" dirty="0">
                <a:effectLst/>
                <a:latin typeface="Helvetica" pitchFamily="2" charset="0"/>
              </a:rPr>
              <a:t> a 185 de </a:t>
            </a:r>
            <a:r>
              <a:rPr lang="en-GB" dirty="0" err="1">
                <a:effectLst/>
                <a:latin typeface="Helvetica" pitchFamily="2" charset="0"/>
              </a:rPr>
              <a:t>genuri</a:t>
            </a:r>
            <a:r>
              <a:rPr lang="en-GB" dirty="0">
                <a:effectLst/>
                <a:latin typeface="Helvetica" pitchFamily="2" charset="0"/>
              </a:rPr>
              <a:t>, </a:t>
            </a:r>
            <a:r>
              <a:rPr lang="en-GB" dirty="0" err="1">
                <a:effectLst/>
                <a:latin typeface="Helvetica" pitchFamily="2" charset="0"/>
              </a:rPr>
              <a:t>dintre</a:t>
            </a:r>
            <a:r>
              <a:rPr lang="en-GB" dirty="0">
                <a:effectLst/>
                <a:latin typeface="Helvetica" pitchFamily="2" charset="0"/>
              </a:rPr>
              <a:t> care </a:t>
            </a:r>
            <a:r>
              <a:rPr lang="en-GB" b="1" dirty="0" err="1">
                <a:effectLst/>
                <a:latin typeface="Helvetica" pitchFamily="2" charset="0"/>
              </a:rPr>
              <a:t>aproximativ</a:t>
            </a:r>
            <a:r>
              <a:rPr lang="en-GB" b="1" dirty="0">
                <a:effectLst/>
                <a:latin typeface="Helvetica" pitchFamily="2" charset="0"/>
              </a:rPr>
              <a:t> 54% sunt </a:t>
            </a:r>
            <a:r>
              <a:rPr lang="en-GB" b="1" dirty="0" err="1">
                <a:effectLst/>
                <a:latin typeface="Helvetica" pitchFamily="2" charset="0"/>
              </a:rPr>
              <a:t>denumite</a:t>
            </a:r>
            <a:r>
              <a:rPr lang="en-GB" dirty="0">
                <a:effectLst/>
                <a:latin typeface="Helvetica" pitchFamily="2" charset="0"/>
              </a:rPr>
              <a:t> </a:t>
            </a:r>
            <a:r>
              <a:rPr lang="en-GB" dirty="0" err="1">
                <a:effectLst/>
                <a:latin typeface="Helvetica" pitchFamily="2" charset="0"/>
              </a:rPr>
              <a:t>oficial</a:t>
            </a:r>
            <a:r>
              <a:rPr lang="en-GB" dirty="0">
                <a:effectLst/>
                <a:latin typeface="Helvetica" pitchFamily="2" charset="0"/>
              </a:rPr>
              <a:t>, </a:t>
            </a:r>
            <a:r>
              <a:rPr lang="en-GB" b="1" dirty="0">
                <a:effectLst/>
                <a:latin typeface="Helvetica" pitchFamily="2" charset="0"/>
              </a:rPr>
              <a:t>14% sunt </a:t>
            </a:r>
            <a:r>
              <a:rPr lang="en-GB" b="1" dirty="0" err="1">
                <a:effectLst/>
                <a:latin typeface="Helvetica" pitchFamily="2" charset="0"/>
              </a:rPr>
              <a:t>nenumite</a:t>
            </a:r>
            <a:r>
              <a:rPr lang="en-GB" b="1" dirty="0">
                <a:effectLst/>
                <a:latin typeface="Helvetica" pitchFamily="2" charset="0"/>
              </a:rPr>
              <a:t> </a:t>
            </a:r>
            <a:r>
              <a:rPr lang="en-GB" dirty="0">
                <a:effectLst/>
                <a:latin typeface="Helvetica" pitchFamily="2" charset="0"/>
              </a:rPr>
              <a:t>(</a:t>
            </a:r>
            <a:r>
              <a:rPr lang="en-GB" dirty="0" err="1">
                <a:effectLst/>
                <a:latin typeface="Helvetica" pitchFamily="2" charset="0"/>
              </a:rPr>
              <a:t>dar</a:t>
            </a:r>
            <a:r>
              <a:rPr lang="en-GB" dirty="0">
                <a:effectLst/>
                <a:latin typeface="Helvetica" pitchFamily="2" charset="0"/>
              </a:rPr>
              <a:t> cultivate) </a:t>
            </a:r>
            <a:r>
              <a:rPr lang="en-GB" dirty="0" err="1">
                <a:effectLst/>
                <a:latin typeface="Helvetica" pitchFamily="2" charset="0"/>
              </a:rPr>
              <a:t>și</a:t>
            </a:r>
            <a:r>
              <a:rPr lang="en-GB" dirty="0">
                <a:effectLst/>
                <a:latin typeface="Helvetica" pitchFamily="2" charset="0"/>
              </a:rPr>
              <a:t> </a:t>
            </a:r>
            <a:r>
              <a:rPr lang="en-GB" b="1" dirty="0">
                <a:effectLst/>
                <a:latin typeface="Helvetica" pitchFamily="2" charset="0"/>
              </a:rPr>
              <a:t>32%</a:t>
            </a:r>
            <a:r>
              <a:rPr lang="en-GB" dirty="0">
                <a:effectLst/>
                <a:latin typeface="Helvetica" pitchFamily="2" charset="0"/>
              </a:rPr>
              <a:t> sunt </a:t>
            </a:r>
            <a:r>
              <a:rPr lang="en-GB" dirty="0" err="1">
                <a:effectLst/>
                <a:latin typeface="Helvetica" pitchFamily="2" charset="0"/>
              </a:rPr>
              <a:t>cunoscute</a:t>
            </a:r>
            <a:r>
              <a:rPr lang="en-GB" dirty="0">
                <a:effectLst/>
                <a:latin typeface="Helvetica" pitchFamily="2" charset="0"/>
              </a:rPr>
              <a:t> </a:t>
            </a:r>
            <a:r>
              <a:rPr lang="en-GB" dirty="0" err="1">
                <a:effectLst/>
                <a:latin typeface="Helvetica" pitchFamily="2" charset="0"/>
              </a:rPr>
              <a:t>doar</a:t>
            </a:r>
            <a:r>
              <a:rPr lang="en-GB" dirty="0">
                <a:effectLst/>
                <a:latin typeface="Helvetica" pitchFamily="2" charset="0"/>
              </a:rPr>
              <a:t> ca </a:t>
            </a:r>
            <a:r>
              <a:rPr lang="en-GB" b="1" dirty="0" err="1">
                <a:effectLst/>
                <a:latin typeface="Helvetica" pitchFamily="2" charset="0"/>
              </a:rPr>
              <a:t>filotipuri</a:t>
            </a:r>
            <a:r>
              <a:rPr lang="en-GB" b="1" dirty="0">
                <a:effectLst/>
                <a:latin typeface="Helvetica" pitchFamily="2" charset="0"/>
              </a:rPr>
              <a:t> </a:t>
            </a:r>
            <a:r>
              <a:rPr lang="en-GB" b="1" dirty="0" err="1">
                <a:effectLst/>
                <a:latin typeface="Helvetica" pitchFamily="2" charset="0"/>
              </a:rPr>
              <a:t>necultivate</a:t>
            </a:r>
            <a:r>
              <a:rPr lang="en-GB" dirty="0">
                <a:effectLst/>
                <a:latin typeface="Helvetica" pitchFamily="2" charset="0"/>
              </a:rPr>
              <a:t>. </a:t>
            </a:r>
          </a:p>
          <a:p>
            <a:pPr algn="just"/>
            <a:endParaRPr lang="en-GB" dirty="0">
              <a:effectLst/>
              <a:latin typeface="Helvetica" pitchFamily="2" charset="0"/>
            </a:endParaRPr>
          </a:p>
          <a:p>
            <a:pPr algn="just"/>
            <a:r>
              <a:rPr lang="en-GB" dirty="0">
                <a:effectLst/>
                <a:latin typeface="Helvetica" pitchFamily="2" charset="0"/>
              </a:rPr>
              <a:t>Cele 12 </a:t>
            </a:r>
            <a:r>
              <a:rPr lang="en-GB" dirty="0" err="1">
                <a:effectLst/>
                <a:latin typeface="Helvetica" pitchFamily="2" charset="0"/>
              </a:rPr>
              <a:t>increngaturi</a:t>
            </a:r>
            <a:r>
              <a:rPr lang="en-GB" dirty="0">
                <a:effectLst/>
                <a:latin typeface="Helvetica" pitchFamily="2" charset="0"/>
              </a:rPr>
              <a:t> sunt </a:t>
            </a:r>
            <a:r>
              <a:rPr lang="en-GB" i="1" u="sng" dirty="0">
                <a:effectLst/>
                <a:latin typeface="Helvetica" pitchFamily="2" charset="0"/>
              </a:rPr>
              <a:t>Firmicutes, Fusobacteria, Proteobacteria, Actinobacteria, Bacteroidetes, </a:t>
            </a:r>
            <a:r>
              <a:rPr lang="en-GB" i="1" u="sng" dirty="0" err="1">
                <a:effectLst/>
                <a:latin typeface="Helvetica" pitchFamily="2" charset="0"/>
              </a:rPr>
              <a:t>Chlamydiae</a:t>
            </a:r>
            <a:r>
              <a:rPr lang="en-GB" i="1" u="sng" dirty="0">
                <a:effectLst/>
                <a:latin typeface="Helvetica" pitchFamily="2" charset="0"/>
              </a:rPr>
              <a:t>, </a:t>
            </a:r>
            <a:r>
              <a:rPr lang="en-GB" i="1" u="sng" dirty="0" err="1">
                <a:effectLst/>
                <a:latin typeface="Helvetica" pitchFamily="2" charset="0"/>
              </a:rPr>
              <a:t>Chloroflexi</a:t>
            </a:r>
            <a:r>
              <a:rPr lang="en-GB" i="1" u="sng" dirty="0">
                <a:effectLst/>
                <a:latin typeface="Helvetica" pitchFamily="2" charset="0"/>
              </a:rPr>
              <a:t>, Spirochaetes, SR1, </a:t>
            </a:r>
            <a:r>
              <a:rPr lang="en-GB" i="1" u="sng" dirty="0" err="1">
                <a:effectLst/>
                <a:latin typeface="Helvetica" pitchFamily="2" charset="0"/>
              </a:rPr>
              <a:t>Synergistetes</a:t>
            </a:r>
            <a:r>
              <a:rPr lang="en-GB" i="1" u="sng" dirty="0">
                <a:effectLst/>
                <a:latin typeface="Helvetica" pitchFamily="2" charset="0"/>
              </a:rPr>
              <a:t>, </a:t>
            </a:r>
            <a:r>
              <a:rPr lang="en-GB" i="1" u="sng" dirty="0" err="1">
                <a:effectLst/>
                <a:latin typeface="Helvetica" pitchFamily="2" charset="0"/>
              </a:rPr>
              <a:t>Saccharibacteria</a:t>
            </a:r>
            <a:r>
              <a:rPr lang="en-GB" i="1" u="sng" dirty="0">
                <a:effectLst/>
                <a:latin typeface="Helvetica" pitchFamily="2" charset="0"/>
              </a:rPr>
              <a:t> </a:t>
            </a:r>
            <a:r>
              <a:rPr lang="en-GB" u="sng" dirty="0">
                <a:effectLst/>
                <a:latin typeface="Helvetica" pitchFamily="2" charset="0"/>
              </a:rPr>
              <a:t>(TM7) </a:t>
            </a:r>
            <a:r>
              <a:rPr lang="en-GB" u="sng" dirty="0" err="1">
                <a:effectLst/>
                <a:latin typeface="Helvetica" pitchFamily="2" charset="0"/>
              </a:rPr>
              <a:t>și</a:t>
            </a:r>
            <a:r>
              <a:rPr lang="en-GB" u="sng" dirty="0">
                <a:effectLst/>
                <a:latin typeface="Helvetica" pitchFamily="2" charset="0"/>
              </a:rPr>
              <a:t> </a:t>
            </a:r>
            <a:r>
              <a:rPr lang="en-GB" i="1" u="sng" dirty="0" err="1">
                <a:effectLst/>
                <a:latin typeface="Helvetica" pitchFamily="2" charset="0"/>
              </a:rPr>
              <a:t>Gracilibacteria</a:t>
            </a:r>
            <a:r>
              <a:rPr lang="en-GB" u="sng" dirty="0">
                <a:effectLst/>
                <a:latin typeface="Helvetica" pitchFamily="2" charset="0"/>
              </a:rPr>
              <a:t> (GN02).</a:t>
            </a:r>
          </a:p>
        </p:txBody>
      </p:sp>
      <p:sp>
        <p:nvSpPr>
          <p:cNvPr id="4" name="TextBox 3">
            <a:extLst>
              <a:ext uri="{FF2B5EF4-FFF2-40B4-BE49-F238E27FC236}">
                <a16:creationId xmlns:a16="http://schemas.microsoft.com/office/drawing/2014/main" id="{ECF04E3F-4801-E409-0451-32DD300E4190}"/>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142470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B30B-166E-9F7D-A467-784CD11131B8}"/>
              </a:ext>
            </a:extLst>
          </p:cNvPr>
          <p:cNvSpPr>
            <a:spLocks noGrp="1"/>
          </p:cNvSpPr>
          <p:nvPr>
            <p:ph type="title"/>
          </p:nvPr>
        </p:nvSpPr>
        <p:spPr/>
        <p:txBody>
          <a:bodyPr/>
          <a:lstStyle/>
          <a:p>
            <a:pPr algn="ctr"/>
            <a:r>
              <a:rPr lang="en-RO" b="1" dirty="0"/>
              <a:t>1.Practica stomatologică și infecțiile asociate îngrijirilor medicale</a:t>
            </a:r>
          </a:p>
        </p:txBody>
      </p:sp>
      <p:sp>
        <p:nvSpPr>
          <p:cNvPr id="3" name="Content Placeholder 2">
            <a:extLst>
              <a:ext uri="{FF2B5EF4-FFF2-40B4-BE49-F238E27FC236}">
                <a16:creationId xmlns:a16="http://schemas.microsoft.com/office/drawing/2014/main" id="{EDC874B2-5C77-A23B-2DEC-A94CCAD680BF}"/>
              </a:ext>
            </a:extLst>
          </p:cNvPr>
          <p:cNvSpPr>
            <a:spLocks noGrp="1"/>
          </p:cNvSpPr>
          <p:nvPr>
            <p:ph idx="1"/>
          </p:nvPr>
        </p:nvSpPr>
        <p:spPr>
          <a:xfrm>
            <a:off x="838200" y="3206839"/>
            <a:ext cx="10515600" cy="2970124"/>
          </a:xfrm>
        </p:spPr>
        <p:txBody>
          <a:bodyPr/>
          <a:lstStyle/>
          <a:p>
            <a:r>
              <a:rPr lang="en-RO" dirty="0"/>
              <a:t>Definiție</a:t>
            </a:r>
          </a:p>
          <a:p>
            <a:r>
              <a:rPr lang="en-GB" dirty="0"/>
              <a:t>R</a:t>
            </a:r>
            <a:r>
              <a:rPr lang="en-RO" dirty="0"/>
              <a:t>isc </a:t>
            </a:r>
          </a:p>
          <a:p>
            <a:r>
              <a:rPr lang="en-RO" dirty="0"/>
              <a:t>Importanță epidemiologică</a:t>
            </a:r>
          </a:p>
        </p:txBody>
      </p:sp>
      <p:pic>
        <p:nvPicPr>
          <p:cNvPr id="1026" name="Picture 2" descr="people, medicine, stomatology and health care concept - male den -">
            <a:extLst>
              <a:ext uri="{FF2B5EF4-FFF2-40B4-BE49-F238E27FC236}">
                <a16:creationId xmlns:a16="http://schemas.microsoft.com/office/drawing/2014/main" id="{7392A785-E26B-3C8B-8925-CB6A3F8AD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941" y="1690688"/>
            <a:ext cx="63500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866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251012" y="653143"/>
            <a:ext cx="11689976" cy="5470487"/>
          </a:xfrm>
        </p:spPr>
        <p:txBody>
          <a:bodyPr>
            <a:normAutofit/>
          </a:bodyPr>
          <a:lstStyle/>
          <a:p>
            <a:pPr algn="just"/>
            <a:r>
              <a:rPr lang="en-GB" dirty="0">
                <a:effectLst/>
                <a:latin typeface="Helvetica" pitchFamily="2" charset="0"/>
              </a:rPr>
              <a:t>La </a:t>
            </a:r>
            <a:r>
              <a:rPr lang="en-GB" dirty="0" err="1">
                <a:effectLst/>
                <a:latin typeface="Helvetica" pitchFamily="2" charset="0"/>
              </a:rPr>
              <a:t>nivel</a:t>
            </a:r>
            <a:r>
              <a:rPr lang="en-GB" dirty="0">
                <a:effectLst/>
                <a:latin typeface="Helvetica" pitchFamily="2" charset="0"/>
              </a:rPr>
              <a:t> de gen, </a:t>
            </a:r>
            <a:r>
              <a:rPr lang="en-GB" dirty="0" err="1">
                <a:effectLst/>
                <a:latin typeface="Helvetica" pitchFamily="2" charset="0"/>
              </a:rPr>
              <a:t>există</a:t>
            </a:r>
            <a:r>
              <a:rPr lang="en-GB" dirty="0">
                <a:effectLst/>
                <a:latin typeface="Helvetica" pitchFamily="2" charset="0"/>
              </a:rPr>
              <a:t> o </a:t>
            </a:r>
            <a:r>
              <a:rPr lang="en-GB" dirty="0" err="1">
                <a:effectLst/>
                <a:latin typeface="Helvetica" pitchFamily="2" charset="0"/>
              </a:rPr>
              <a:t>comunitate</a:t>
            </a:r>
            <a:r>
              <a:rPr lang="en-GB" dirty="0">
                <a:effectLst/>
                <a:latin typeface="Helvetica" pitchFamily="2" charset="0"/>
              </a:rPr>
              <a:t> </a:t>
            </a:r>
            <a:r>
              <a:rPr lang="en-GB" dirty="0" err="1">
                <a:effectLst/>
                <a:latin typeface="Helvetica" pitchFamily="2" charset="0"/>
              </a:rPr>
              <a:t>microbiană</a:t>
            </a:r>
            <a:r>
              <a:rPr lang="en-GB" dirty="0">
                <a:effectLst/>
                <a:latin typeface="Helvetica" pitchFamily="2" charset="0"/>
              </a:rPr>
              <a:t> </a:t>
            </a:r>
            <a:r>
              <a:rPr lang="en-GB" dirty="0" err="1">
                <a:effectLst/>
                <a:latin typeface="Helvetica" pitchFamily="2" charset="0"/>
              </a:rPr>
              <a:t>orală</a:t>
            </a:r>
            <a:r>
              <a:rPr lang="en-GB" dirty="0">
                <a:effectLst/>
                <a:latin typeface="Helvetica" pitchFamily="2" charset="0"/>
              </a:rPr>
              <a:t> </a:t>
            </a:r>
            <a:r>
              <a:rPr lang="en-GB" dirty="0" err="1">
                <a:effectLst/>
                <a:latin typeface="Helvetica" pitchFamily="2" charset="0"/>
              </a:rPr>
              <a:t>conservată</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gurile</a:t>
            </a:r>
            <a:r>
              <a:rPr lang="en-GB" dirty="0">
                <a:effectLst/>
                <a:latin typeface="Helvetica" pitchFamily="2" charset="0"/>
              </a:rPr>
              <a:t> </a:t>
            </a:r>
            <a:r>
              <a:rPr lang="en-GB" dirty="0" err="1">
                <a:effectLst/>
                <a:latin typeface="Helvetica" pitchFamily="2" charset="0"/>
              </a:rPr>
              <a:t>sănătoase</a:t>
            </a:r>
            <a:r>
              <a:rPr lang="en-GB" dirty="0">
                <a:effectLst/>
                <a:latin typeface="Helvetica" pitchFamily="2" charset="0"/>
              </a:rPr>
              <a:t>. </a:t>
            </a:r>
          </a:p>
          <a:p>
            <a:pPr algn="just"/>
            <a:endParaRPr lang="en-GB" dirty="0">
              <a:effectLst/>
              <a:latin typeface="Helvetica" pitchFamily="2" charset="0"/>
            </a:endParaRPr>
          </a:p>
          <a:p>
            <a:pPr algn="just"/>
            <a:r>
              <a:rPr lang="en-GB" dirty="0" err="1">
                <a:effectLst/>
                <a:latin typeface="Helvetica" pitchFamily="2" charset="0"/>
              </a:rPr>
              <a:t>Diversitatea</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microbiom</a:t>
            </a:r>
            <a:r>
              <a:rPr lang="en-GB" dirty="0">
                <a:effectLst/>
                <a:latin typeface="Helvetica" pitchFamily="2" charset="0"/>
              </a:rPr>
              <a:t> </a:t>
            </a:r>
            <a:r>
              <a:rPr lang="en-GB" dirty="0" err="1">
                <a:effectLst/>
                <a:latin typeface="Helvetica" pitchFamily="2" charset="0"/>
              </a:rPr>
              <a:t>este</a:t>
            </a:r>
            <a:r>
              <a:rPr lang="en-GB" dirty="0">
                <a:effectLst/>
                <a:latin typeface="Helvetica" pitchFamily="2" charset="0"/>
              </a:rPr>
              <a:t> </a:t>
            </a:r>
            <a:r>
              <a:rPr lang="en-GB" dirty="0" err="1">
                <a:effectLst/>
                <a:latin typeface="Helvetica" pitchFamily="2" charset="0"/>
              </a:rPr>
              <a:t>specifică</a:t>
            </a:r>
            <a:r>
              <a:rPr lang="en-GB" dirty="0">
                <a:effectLst/>
                <a:latin typeface="Helvetica" pitchFamily="2" charset="0"/>
              </a:rPr>
              <a:t> </a:t>
            </a:r>
            <a:r>
              <a:rPr lang="en-GB" dirty="0" err="1">
                <a:effectLst/>
                <a:latin typeface="Helvetica" pitchFamily="2" charset="0"/>
              </a:rPr>
              <a:t>individuală</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specifică</a:t>
            </a:r>
            <a:r>
              <a:rPr lang="en-GB" dirty="0">
                <a:effectLst/>
                <a:latin typeface="Helvetica" pitchFamily="2" charset="0"/>
              </a:rPr>
              <a:t> </a:t>
            </a:r>
            <a:r>
              <a:rPr lang="en-GB" dirty="0" err="1">
                <a:effectLst/>
                <a:latin typeface="Helvetica" pitchFamily="2" charset="0"/>
              </a:rPr>
              <a:t>locului</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ciuda</a:t>
            </a:r>
            <a:r>
              <a:rPr lang="en-GB" dirty="0">
                <a:effectLst/>
                <a:latin typeface="Helvetica" pitchFamily="2" charset="0"/>
              </a:rPr>
              <a:t> </a:t>
            </a:r>
            <a:r>
              <a:rPr lang="en-GB" dirty="0" err="1">
                <a:effectLst/>
                <a:latin typeface="Helvetica" pitchFamily="2" charset="0"/>
              </a:rPr>
              <a:t>asemănărilor</a:t>
            </a:r>
            <a:r>
              <a:rPr lang="en-GB" dirty="0">
                <a:effectLst/>
                <a:latin typeface="Helvetica" pitchFamily="2" charset="0"/>
              </a:rPr>
              <a:t>. </a:t>
            </a:r>
          </a:p>
          <a:p>
            <a:pPr algn="just"/>
            <a:endParaRPr lang="en-GB" dirty="0">
              <a:effectLst/>
              <a:latin typeface="Helvetica" pitchFamily="2" charset="0"/>
            </a:endParaRPr>
          </a:p>
          <a:p>
            <a:pPr algn="just"/>
            <a:r>
              <a:rPr lang="en-GB" b="1" dirty="0" err="1">
                <a:effectLst/>
                <a:latin typeface="Helvetica" pitchFamily="2" charset="0"/>
              </a:rPr>
              <a:t>Limba</a:t>
            </a:r>
            <a:r>
              <a:rPr lang="en-GB" dirty="0">
                <a:effectLst/>
                <a:latin typeface="Helvetica" pitchFamily="2" charset="0"/>
              </a:rPr>
              <a:t> are </a:t>
            </a:r>
            <a:r>
              <a:rPr lang="en-GB" dirty="0" err="1">
                <a:effectLst/>
                <a:latin typeface="Helvetica" pitchFamily="2" charset="0"/>
              </a:rPr>
              <a:t>numeroase</a:t>
            </a:r>
            <a:r>
              <a:rPr lang="en-GB" dirty="0">
                <a:effectLst/>
                <a:latin typeface="Helvetica" pitchFamily="2" charset="0"/>
              </a:rPr>
              <a:t> </a:t>
            </a:r>
            <a:r>
              <a:rPr lang="en-GB" dirty="0" err="1">
                <a:effectLst/>
                <a:latin typeface="Helvetica" pitchFamily="2" charset="0"/>
              </a:rPr>
              <a:t>papile</a:t>
            </a:r>
            <a:r>
              <a:rPr lang="en-GB" dirty="0">
                <a:effectLst/>
                <a:latin typeface="Helvetica" pitchFamily="2" charset="0"/>
              </a:rPr>
              <a:t> cu </a:t>
            </a:r>
            <a:r>
              <a:rPr lang="en-GB" dirty="0" err="1">
                <a:effectLst/>
                <a:latin typeface="Helvetica" pitchFamily="2" charset="0"/>
              </a:rPr>
              <a:t>puține</a:t>
            </a:r>
            <a:r>
              <a:rPr lang="en-GB" dirty="0">
                <a:effectLst/>
                <a:latin typeface="Helvetica" pitchFamily="2" charset="0"/>
              </a:rPr>
              <a:t> </a:t>
            </a:r>
            <a:r>
              <a:rPr lang="en-GB" dirty="0" err="1">
                <a:effectLst/>
                <a:latin typeface="Helvetica" pitchFamily="2" charset="0"/>
              </a:rPr>
              <a:t>locuri</a:t>
            </a:r>
            <a:r>
              <a:rPr lang="en-GB" dirty="0">
                <a:effectLst/>
                <a:latin typeface="Helvetica" pitchFamily="2" charset="0"/>
              </a:rPr>
              <a:t> anaerobe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prin</a:t>
            </a:r>
            <a:r>
              <a:rPr lang="en-GB" dirty="0">
                <a:effectLst/>
                <a:latin typeface="Helvetica" pitchFamily="2" charset="0"/>
              </a:rPr>
              <a:t> </a:t>
            </a:r>
            <a:r>
              <a:rPr lang="en-GB" dirty="0" err="1">
                <a:effectLst/>
                <a:latin typeface="Helvetica" pitchFamily="2" charset="0"/>
              </a:rPr>
              <a:t>urmare</a:t>
            </a:r>
            <a:r>
              <a:rPr lang="en-GB" dirty="0">
                <a:effectLst/>
                <a:latin typeface="Helvetica" pitchFamily="2" charset="0"/>
              </a:rPr>
              <a:t>, </a:t>
            </a:r>
            <a:r>
              <a:rPr lang="en-GB" dirty="0" err="1">
                <a:effectLst/>
                <a:latin typeface="Helvetica" pitchFamily="2" charset="0"/>
              </a:rPr>
              <a:t>găzduiește</a:t>
            </a:r>
            <a:r>
              <a:rPr lang="en-GB" dirty="0">
                <a:effectLst/>
                <a:latin typeface="Helvetica" pitchFamily="2" charset="0"/>
              </a:rPr>
              <a:t> o </a:t>
            </a:r>
            <a:r>
              <a:rPr lang="en-GB" dirty="0" err="1">
                <a:effectLst/>
                <a:latin typeface="Helvetica" pitchFamily="2" charset="0"/>
              </a:rPr>
              <a:t>microfloră</a:t>
            </a:r>
            <a:r>
              <a:rPr lang="en-GB" dirty="0">
                <a:effectLst/>
                <a:latin typeface="Helvetica" pitchFamily="2" charset="0"/>
              </a:rPr>
              <a:t> </a:t>
            </a:r>
            <a:r>
              <a:rPr lang="en-GB" dirty="0" err="1">
                <a:effectLst/>
                <a:latin typeface="Helvetica" pitchFamily="2" charset="0"/>
              </a:rPr>
              <a:t>diversă</a:t>
            </a:r>
            <a:r>
              <a:rPr lang="en-GB" dirty="0">
                <a:effectLst/>
                <a:latin typeface="Helvetica" pitchFamily="2" charset="0"/>
              </a:rPr>
              <a:t> care include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anaerobi</a:t>
            </a:r>
            <a:r>
              <a:rPr lang="en-GB" dirty="0">
                <a:effectLst/>
                <a:latin typeface="Helvetica" pitchFamily="2" charset="0"/>
              </a:rPr>
              <a:t>. </a:t>
            </a:r>
          </a:p>
          <a:p>
            <a:pPr algn="just"/>
            <a:endParaRPr lang="en-GB" dirty="0">
              <a:effectLst/>
              <a:latin typeface="Helvetica" pitchFamily="2" charset="0"/>
            </a:endParaRPr>
          </a:p>
          <a:p>
            <a:pPr algn="just"/>
            <a:r>
              <a:rPr lang="en-GB" dirty="0" err="1">
                <a:effectLst/>
                <a:latin typeface="Helvetica" pitchFamily="2" charset="0"/>
              </a:rPr>
              <a:t>Zonele</a:t>
            </a:r>
            <a:r>
              <a:rPr lang="en-GB" dirty="0">
                <a:effectLst/>
                <a:latin typeface="Helvetica" pitchFamily="2" charset="0"/>
              </a:rPr>
              <a:t> cu </a:t>
            </a:r>
            <a:r>
              <a:rPr lang="en-GB" dirty="0" err="1">
                <a:effectLst/>
                <a:latin typeface="Helvetica" pitchFamily="2" charset="0"/>
              </a:rPr>
              <a:t>diversitate</a:t>
            </a:r>
            <a:r>
              <a:rPr lang="en-GB" dirty="0">
                <a:effectLst/>
                <a:latin typeface="Helvetica" pitchFamily="2" charset="0"/>
              </a:rPr>
              <a:t> </a:t>
            </a:r>
            <a:r>
              <a:rPr lang="en-GB" dirty="0" err="1">
                <a:effectLst/>
                <a:latin typeface="Helvetica" pitchFamily="2" charset="0"/>
              </a:rPr>
              <a:t>microbiană</a:t>
            </a:r>
            <a:r>
              <a:rPr lang="en-GB" dirty="0">
                <a:effectLst/>
                <a:latin typeface="Helvetica" pitchFamily="2" charset="0"/>
              </a:rPr>
              <a:t> </a:t>
            </a:r>
            <a:r>
              <a:rPr lang="en-GB" dirty="0" err="1">
                <a:effectLst/>
                <a:latin typeface="Helvetica" pitchFamily="2" charset="0"/>
              </a:rPr>
              <a:t>scăzută</a:t>
            </a:r>
            <a:r>
              <a:rPr lang="en-GB" dirty="0">
                <a:effectLst/>
                <a:latin typeface="Helvetica" pitchFamily="2" charset="0"/>
              </a:rPr>
              <a:t> sunt </a:t>
            </a:r>
            <a:r>
              <a:rPr lang="en-GB" b="1" dirty="0" err="1">
                <a:effectLst/>
                <a:latin typeface="Helvetica" pitchFamily="2" charset="0"/>
              </a:rPr>
              <a:t>mucoasele</a:t>
            </a:r>
            <a:r>
              <a:rPr lang="en-GB" b="1" dirty="0">
                <a:effectLst/>
                <a:latin typeface="Helvetica" pitchFamily="2" charset="0"/>
              </a:rPr>
              <a:t> </a:t>
            </a:r>
            <a:r>
              <a:rPr lang="en-GB" b="1" dirty="0" err="1">
                <a:effectLst/>
                <a:latin typeface="Helvetica" pitchFamily="2" charset="0"/>
              </a:rPr>
              <a:t>bucale</a:t>
            </a:r>
            <a:r>
              <a:rPr lang="en-GB" b="1" dirty="0">
                <a:effectLst/>
                <a:latin typeface="Helvetica" pitchFamily="2" charset="0"/>
              </a:rPr>
              <a:t> </a:t>
            </a:r>
            <a:r>
              <a:rPr lang="en-GB" b="1" dirty="0" err="1">
                <a:effectLst/>
                <a:latin typeface="Helvetica" pitchFamily="2" charset="0"/>
              </a:rPr>
              <a:t>și</a:t>
            </a:r>
            <a:r>
              <a:rPr lang="en-GB" b="1" dirty="0">
                <a:effectLst/>
                <a:latin typeface="Helvetica" pitchFamily="2" charset="0"/>
              </a:rPr>
              <a:t> palatine.</a:t>
            </a:r>
          </a:p>
        </p:txBody>
      </p:sp>
      <p:sp>
        <p:nvSpPr>
          <p:cNvPr id="4" name="TextBox 3">
            <a:extLst>
              <a:ext uri="{FF2B5EF4-FFF2-40B4-BE49-F238E27FC236}">
                <a16:creationId xmlns:a16="http://schemas.microsoft.com/office/drawing/2014/main" id="{ECF04E3F-4801-E409-0451-32DD300E4190}"/>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4254884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251011" y="363071"/>
            <a:ext cx="11797553" cy="6427693"/>
          </a:xfrm>
        </p:spPr>
        <p:txBody>
          <a:bodyPr>
            <a:normAutofit/>
          </a:bodyPr>
          <a:lstStyle/>
          <a:p>
            <a:pPr marL="0" indent="0">
              <a:buNone/>
            </a:pPr>
            <a:r>
              <a:rPr lang="en-GB" dirty="0" err="1">
                <a:effectLst/>
                <a:latin typeface="Helvetica" pitchFamily="2" charset="0"/>
              </a:rPr>
              <a:t>Principalele</a:t>
            </a:r>
            <a:r>
              <a:rPr lang="en-GB" dirty="0">
                <a:effectLst/>
                <a:latin typeface="Helvetica" pitchFamily="2" charset="0"/>
              </a:rPr>
              <a:t> </a:t>
            </a:r>
            <a:r>
              <a:rPr lang="en-GB" b="1" dirty="0" err="1">
                <a:effectLst/>
                <a:latin typeface="Helvetica" pitchFamily="2" charset="0"/>
              </a:rPr>
              <a:t>genuri</a:t>
            </a:r>
            <a:r>
              <a:rPr lang="en-GB" b="1" dirty="0">
                <a:effectLst/>
                <a:latin typeface="Helvetica" pitchFamily="2" charset="0"/>
              </a:rPr>
              <a:t> </a:t>
            </a:r>
            <a:r>
              <a:rPr lang="en-GB" b="1" dirty="0" err="1">
                <a:effectLst/>
                <a:latin typeface="Helvetica" pitchFamily="2" charset="0"/>
              </a:rPr>
              <a:t>bacteriene</a:t>
            </a:r>
            <a:r>
              <a:rPr lang="en-GB" b="1" dirty="0">
                <a:effectLst/>
                <a:latin typeface="Helvetica" pitchFamily="2" charset="0"/>
              </a:rPr>
              <a:t> </a:t>
            </a:r>
            <a:r>
              <a:rPr lang="en-GB" dirty="0" err="1">
                <a:effectLst/>
                <a:latin typeface="Helvetica" pitchFamily="2" charset="0"/>
              </a:rPr>
              <a:t>găsite</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b="1" dirty="0" err="1">
                <a:effectLst/>
                <a:latin typeface="Helvetica" pitchFamily="2" charset="0"/>
              </a:rPr>
              <a:t>cavitatea</a:t>
            </a:r>
            <a:r>
              <a:rPr lang="en-GB" b="1" dirty="0">
                <a:effectLst/>
                <a:latin typeface="Helvetica" pitchFamily="2" charset="0"/>
              </a:rPr>
              <a:t> </a:t>
            </a:r>
            <a:r>
              <a:rPr lang="en-GB" b="1" dirty="0" err="1">
                <a:effectLst/>
                <a:latin typeface="Helvetica" pitchFamily="2" charset="0"/>
              </a:rPr>
              <a:t>bucală</a:t>
            </a:r>
            <a:r>
              <a:rPr lang="en-GB" b="1" dirty="0">
                <a:effectLst/>
                <a:latin typeface="Helvetica" pitchFamily="2" charset="0"/>
              </a:rPr>
              <a:t> </a:t>
            </a:r>
            <a:r>
              <a:rPr lang="en-GB" b="1" dirty="0" err="1">
                <a:effectLst/>
                <a:latin typeface="Helvetica" pitchFamily="2" charset="0"/>
              </a:rPr>
              <a:t>sănătoasă</a:t>
            </a:r>
            <a:r>
              <a:rPr lang="en-GB" dirty="0">
                <a:effectLst/>
                <a:latin typeface="Helvetica" pitchFamily="2" charset="0"/>
              </a:rPr>
              <a:t> sunt:</a:t>
            </a:r>
          </a:p>
          <a:p>
            <a:pPr marL="0" indent="0">
              <a:buNone/>
            </a:pPr>
            <a:r>
              <a:rPr lang="en-GB" b="1" dirty="0">
                <a:effectLst/>
                <a:latin typeface="Helvetica" pitchFamily="2" charset="0"/>
              </a:rPr>
              <a:t>Gram </a:t>
            </a:r>
            <a:r>
              <a:rPr lang="en-GB" b="1" dirty="0" err="1">
                <a:effectLst/>
                <a:latin typeface="Helvetica" pitchFamily="2" charset="0"/>
              </a:rPr>
              <a:t>pozitiv</a:t>
            </a:r>
            <a:r>
              <a:rPr lang="en-GB" b="1" dirty="0">
                <a:effectLst/>
                <a:latin typeface="Helvetica" pitchFamily="2" charset="0"/>
              </a:rPr>
              <a:t>:</a:t>
            </a:r>
          </a:p>
          <a:p>
            <a:r>
              <a:rPr lang="en-GB" b="1" dirty="0" err="1">
                <a:effectLst/>
                <a:latin typeface="Helvetica" pitchFamily="2" charset="0"/>
              </a:rPr>
              <a:t>Coci</a:t>
            </a:r>
            <a:r>
              <a:rPr lang="en-GB" dirty="0">
                <a:effectLst/>
                <a:latin typeface="Helvetica" pitchFamily="2" charset="0"/>
              </a:rPr>
              <a:t> – </a:t>
            </a:r>
            <a:r>
              <a:rPr lang="en-GB" i="1" dirty="0" err="1">
                <a:effectLst/>
                <a:latin typeface="Helvetica" pitchFamily="2" charset="0"/>
              </a:rPr>
              <a:t>Abiotrofie</a:t>
            </a:r>
            <a:r>
              <a:rPr lang="en-GB" i="1" dirty="0">
                <a:effectLst/>
                <a:latin typeface="Helvetica" pitchFamily="2" charset="0"/>
              </a:rPr>
              <a:t>, </a:t>
            </a:r>
            <a:r>
              <a:rPr lang="en-GB" i="1" dirty="0" err="1">
                <a:effectLst/>
                <a:latin typeface="Helvetica" pitchFamily="2" charset="0"/>
              </a:rPr>
              <a:t>Peptostreptococcus</a:t>
            </a:r>
            <a:r>
              <a:rPr lang="en-GB" i="1" dirty="0">
                <a:effectLst/>
                <a:latin typeface="Helvetica" pitchFamily="2" charset="0"/>
              </a:rPr>
              <a:t>, Streptococcus, </a:t>
            </a:r>
            <a:r>
              <a:rPr lang="en-GB" i="1" dirty="0" err="1">
                <a:effectLst/>
                <a:latin typeface="Helvetica" pitchFamily="2" charset="0"/>
              </a:rPr>
              <a:t>Stomatococcus</a:t>
            </a:r>
            <a:r>
              <a:rPr lang="en-GB" dirty="0">
                <a:effectLst/>
                <a:latin typeface="Helvetica" pitchFamily="2" charset="0"/>
              </a:rPr>
              <a:t>;</a:t>
            </a:r>
          </a:p>
          <a:p>
            <a:r>
              <a:rPr lang="en-GB" b="1" dirty="0" err="1">
                <a:effectLst/>
                <a:latin typeface="Helvetica" pitchFamily="2" charset="0"/>
              </a:rPr>
              <a:t>Bacili</a:t>
            </a:r>
            <a:r>
              <a:rPr lang="en-GB" dirty="0">
                <a:effectLst/>
                <a:latin typeface="Helvetica" pitchFamily="2" charset="0"/>
              </a:rPr>
              <a:t> – </a:t>
            </a:r>
            <a:r>
              <a:rPr lang="en-GB" i="1" dirty="0">
                <a:effectLst/>
                <a:latin typeface="Helvetica" pitchFamily="2" charset="0"/>
              </a:rPr>
              <a:t>Actinomyces, Bifidobacterium, Corynebacterium, Eubacterium, Lactobacillus, Propionibacterium, </a:t>
            </a:r>
            <a:r>
              <a:rPr lang="en-GB" i="1" dirty="0" err="1">
                <a:effectLst/>
                <a:latin typeface="Helvetica" pitchFamily="2" charset="0"/>
              </a:rPr>
              <a:t>Pseudoramibacter</a:t>
            </a:r>
            <a:r>
              <a:rPr lang="en-GB" i="1" dirty="0">
                <a:effectLst/>
                <a:latin typeface="Helvetica" pitchFamily="2" charset="0"/>
              </a:rPr>
              <a:t>, </a:t>
            </a:r>
            <a:r>
              <a:rPr lang="en-GB" i="1" dirty="0" err="1">
                <a:effectLst/>
                <a:latin typeface="Helvetica" pitchFamily="2" charset="0"/>
              </a:rPr>
              <a:t>Rothia</a:t>
            </a:r>
            <a:r>
              <a:rPr lang="en-GB" i="1" dirty="0">
                <a:effectLst/>
                <a:latin typeface="Helvetica" pitchFamily="2" charset="0"/>
              </a:rPr>
              <a:t>.</a:t>
            </a:r>
          </a:p>
          <a:p>
            <a:endParaRPr lang="en-GB" i="1" dirty="0">
              <a:effectLst/>
              <a:latin typeface="Helvetica" pitchFamily="2" charset="0"/>
            </a:endParaRPr>
          </a:p>
          <a:p>
            <a:pPr marL="0" indent="0">
              <a:buNone/>
            </a:pPr>
            <a:r>
              <a:rPr lang="en-GB" b="1" dirty="0">
                <a:effectLst/>
                <a:latin typeface="Helvetica" pitchFamily="2" charset="0"/>
              </a:rPr>
              <a:t>Gram </a:t>
            </a:r>
            <a:r>
              <a:rPr lang="en-GB" b="1" dirty="0" err="1">
                <a:effectLst/>
                <a:latin typeface="Helvetica" pitchFamily="2" charset="0"/>
              </a:rPr>
              <a:t>negativ</a:t>
            </a:r>
            <a:r>
              <a:rPr lang="en-GB" b="1" dirty="0">
                <a:effectLst/>
                <a:latin typeface="Helvetica" pitchFamily="2" charset="0"/>
              </a:rPr>
              <a:t>:</a:t>
            </a:r>
          </a:p>
          <a:p>
            <a:r>
              <a:rPr lang="en-GB" b="1" dirty="0" err="1">
                <a:effectLst/>
                <a:latin typeface="Helvetica" pitchFamily="2" charset="0"/>
              </a:rPr>
              <a:t>Coci</a:t>
            </a:r>
            <a:r>
              <a:rPr lang="en-GB" dirty="0">
                <a:effectLst/>
                <a:latin typeface="Helvetica" pitchFamily="2" charset="0"/>
              </a:rPr>
              <a:t> – </a:t>
            </a:r>
            <a:r>
              <a:rPr lang="en-GB" i="1" dirty="0">
                <a:effectLst/>
                <a:latin typeface="Helvetica" pitchFamily="2" charset="0"/>
              </a:rPr>
              <a:t>Moraxella, Neisseria, </a:t>
            </a:r>
            <a:r>
              <a:rPr lang="en-GB" i="1" dirty="0" err="1">
                <a:effectLst/>
                <a:latin typeface="Helvetica" pitchFamily="2" charset="0"/>
              </a:rPr>
              <a:t>Veillonella</a:t>
            </a:r>
            <a:r>
              <a:rPr lang="en-GB" dirty="0">
                <a:effectLst/>
                <a:latin typeface="Helvetica" pitchFamily="2" charset="0"/>
              </a:rPr>
              <a:t>;</a:t>
            </a:r>
          </a:p>
          <a:p>
            <a:r>
              <a:rPr lang="en-GB" b="1" dirty="0" err="1">
                <a:effectLst/>
                <a:latin typeface="Helvetica" pitchFamily="2" charset="0"/>
              </a:rPr>
              <a:t>Bacili</a:t>
            </a:r>
            <a:r>
              <a:rPr lang="en-GB" dirty="0">
                <a:effectLst/>
                <a:latin typeface="Helvetica" pitchFamily="2" charset="0"/>
              </a:rPr>
              <a:t> – </a:t>
            </a:r>
            <a:r>
              <a:rPr lang="en-GB" i="1" dirty="0">
                <a:effectLst/>
                <a:latin typeface="Helvetica" pitchFamily="2" charset="0"/>
              </a:rPr>
              <a:t>Campylobacter, </a:t>
            </a:r>
            <a:r>
              <a:rPr lang="en-GB" i="1" dirty="0" err="1">
                <a:effectLst/>
                <a:latin typeface="Helvetica" pitchFamily="2" charset="0"/>
              </a:rPr>
              <a:t>Capnocytophaga</a:t>
            </a:r>
            <a:r>
              <a:rPr lang="en-GB" i="1" dirty="0">
                <a:effectLst/>
                <a:latin typeface="Helvetica" pitchFamily="2" charset="0"/>
              </a:rPr>
              <a:t>, </a:t>
            </a:r>
            <a:r>
              <a:rPr lang="en-GB" i="1" dirty="0" err="1">
                <a:effectLst/>
                <a:latin typeface="Helvetica" pitchFamily="2" charset="0"/>
              </a:rPr>
              <a:t>Desulfobacter</a:t>
            </a:r>
            <a:r>
              <a:rPr lang="en-GB" i="1" dirty="0">
                <a:effectLst/>
                <a:latin typeface="Helvetica" pitchFamily="2" charset="0"/>
              </a:rPr>
              <a:t>, </a:t>
            </a:r>
            <a:r>
              <a:rPr lang="en-GB" i="1" dirty="0" err="1">
                <a:effectLst/>
                <a:latin typeface="Helvetica" pitchFamily="2" charset="0"/>
              </a:rPr>
              <a:t>Desulfovibrio</a:t>
            </a:r>
            <a:r>
              <a:rPr lang="en-GB" i="1" dirty="0">
                <a:effectLst/>
                <a:latin typeface="Helvetica" pitchFamily="2" charset="0"/>
              </a:rPr>
              <a:t>, </a:t>
            </a:r>
            <a:r>
              <a:rPr lang="en-GB" i="1" dirty="0" err="1">
                <a:effectLst/>
                <a:latin typeface="Helvetica" pitchFamily="2" charset="0"/>
              </a:rPr>
              <a:t>Eikenella</a:t>
            </a:r>
            <a:r>
              <a:rPr lang="en-GB" i="1" dirty="0">
                <a:effectLst/>
                <a:latin typeface="Helvetica" pitchFamily="2" charset="0"/>
              </a:rPr>
              <a:t>, Fusobacterium, Hemophilus, </a:t>
            </a:r>
            <a:r>
              <a:rPr lang="en-GB" i="1" dirty="0" err="1">
                <a:effectLst/>
                <a:latin typeface="Helvetica" pitchFamily="2" charset="0"/>
              </a:rPr>
              <a:t>Leptotrichia</a:t>
            </a:r>
            <a:r>
              <a:rPr lang="en-GB" i="1" dirty="0">
                <a:effectLst/>
                <a:latin typeface="Helvetica" pitchFamily="2" charset="0"/>
              </a:rPr>
              <a:t>, </a:t>
            </a:r>
            <a:r>
              <a:rPr lang="en-GB" i="1" dirty="0" err="1">
                <a:effectLst/>
                <a:latin typeface="Helvetica" pitchFamily="2" charset="0"/>
              </a:rPr>
              <a:t>Prevotella</a:t>
            </a:r>
            <a:r>
              <a:rPr lang="en-GB" i="1" dirty="0">
                <a:effectLst/>
                <a:latin typeface="Helvetica" pitchFamily="2" charset="0"/>
              </a:rPr>
              <a:t>, </a:t>
            </a:r>
            <a:r>
              <a:rPr lang="en-GB" i="1" dirty="0" err="1">
                <a:effectLst/>
                <a:latin typeface="Helvetica" pitchFamily="2" charset="0"/>
              </a:rPr>
              <a:t>Selemonas</a:t>
            </a:r>
            <a:r>
              <a:rPr lang="en-GB" i="1" dirty="0">
                <a:effectLst/>
                <a:latin typeface="Helvetica" pitchFamily="2" charset="0"/>
              </a:rPr>
              <a:t>, </a:t>
            </a:r>
            <a:r>
              <a:rPr lang="en-GB" i="1" dirty="0" err="1">
                <a:effectLst/>
                <a:latin typeface="Helvetica" pitchFamily="2" charset="0"/>
              </a:rPr>
              <a:t>Simonsiella</a:t>
            </a:r>
            <a:r>
              <a:rPr lang="en-GB" i="1" dirty="0">
                <a:effectLst/>
                <a:latin typeface="Helvetica" pitchFamily="2" charset="0"/>
              </a:rPr>
              <a:t>, Treponema, </a:t>
            </a:r>
            <a:r>
              <a:rPr lang="en-GB" i="1" dirty="0" err="1">
                <a:effectLst/>
                <a:latin typeface="Helvetica" pitchFamily="2" charset="0"/>
              </a:rPr>
              <a:t>Wolinella</a:t>
            </a:r>
            <a:r>
              <a:rPr lang="en-GB" i="1" dirty="0">
                <a:effectLst/>
                <a:latin typeface="Helvetica" pitchFamily="2" charset="0"/>
              </a:rPr>
              <a:t>.</a:t>
            </a:r>
          </a:p>
          <a:p>
            <a:endParaRPr lang="en-GB" i="1" dirty="0">
              <a:effectLst/>
              <a:latin typeface="Helvetica" pitchFamily="2" charset="0"/>
            </a:endParaRPr>
          </a:p>
        </p:txBody>
      </p:sp>
      <p:sp>
        <p:nvSpPr>
          <p:cNvPr id="5" name="TextBox 4">
            <a:extLst>
              <a:ext uri="{FF2B5EF4-FFF2-40B4-BE49-F238E27FC236}">
                <a16:creationId xmlns:a16="http://schemas.microsoft.com/office/drawing/2014/main" id="{26F7432F-D553-BE72-20F4-B140AEA2F198}"/>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1585173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251011" y="1436914"/>
            <a:ext cx="11797553" cy="5367298"/>
          </a:xfrm>
        </p:spPr>
        <p:txBody>
          <a:bodyPr>
            <a:normAutofit/>
          </a:bodyPr>
          <a:lstStyle/>
          <a:p>
            <a:pPr algn="just"/>
            <a:r>
              <a:rPr lang="en-RO" sz="3600" dirty="0">
                <a:latin typeface="Helvetica" pitchFamily="2" charset="0"/>
              </a:rPr>
              <a:t>Cavitatea bucală conține diverse forme de microorganisme, cum ar fi </a:t>
            </a:r>
            <a:r>
              <a:rPr lang="en-RO" sz="3600" b="1" dirty="0">
                <a:latin typeface="Helvetica" pitchFamily="2" charset="0"/>
              </a:rPr>
              <a:t>protozoare, fungi și virusuri</a:t>
            </a:r>
            <a:r>
              <a:rPr lang="en-RO" sz="3600" dirty="0">
                <a:latin typeface="Helvetica" pitchFamily="2" charset="0"/>
              </a:rPr>
              <a:t>. </a:t>
            </a:r>
          </a:p>
          <a:p>
            <a:pPr algn="just"/>
            <a:endParaRPr lang="en-RO" sz="3600" dirty="0">
              <a:latin typeface="Helvetica" pitchFamily="2" charset="0"/>
            </a:endParaRPr>
          </a:p>
          <a:p>
            <a:pPr algn="just"/>
            <a:r>
              <a:rPr lang="en-RO" sz="3600" i="1" dirty="0">
                <a:latin typeface="Helvetica" pitchFamily="2" charset="0"/>
              </a:rPr>
              <a:t>Entamoeba gingivalis </a:t>
            </a:r>
            <a:r>
              <a:rPr lang="en-RO" sz="3600" dirty="0">
                <a:latin typeface="Helvetica" pitchFamily="2" charset="0"/>
              </a:rPr>
              <a:t>și </a:t>
            </a:r>
            <a:r>
              <a:rPr lang="en-RO" sz="3600" i="1" dirty="0">
                <a:latin typeface="Helvetica" pitchFamily="2" charset="0"/>
              </a:rPr>
              <a:t>Trichomonas tenax </a:t>
            </a:r>
            <a:r>
              <a:rPr lang="en-RO" sz="3600" dirty="0">
                <a:latin typeface="Helvetica" pitchFamily="2" charset="0"/>
              </a:rPr>
              <a:t>sunt </a:t>
            </a:r>
            <a:r>
              <a:rPr lang="en-RO" sz="3600" b="1" dirty="0">
                <a:latin typeface="Helvetica" pitchFamily="2" charset="0"/>
              </a:rPr>
              <a:t>protozoarele</a:t>
            </a:r>
            <a:r>
              <a:rPr lang="en-RO" sz="3600" dirty="0">
                <a:latin typeface="Helvetica" pitchFamily="2" charset="0"/>
              </a:rPr>
              <a:t> cel mai frecvent întâlnite și sunt în principal </a:t>
            </a:r>
            <a:r>
              <a:rPr lang="en-RO" sz="3600" b="1" dirty="0">
                <a:latin typeface="Helvetica" pitchFamily="2" charset="0"/>
              </a:rPr>
              <a:t>saprofite</a:t>
            </a:r>
            <a:r>
              <a:rPr lang="en-RO" sz="3600" dirty="0">
                <a:latin typeface="Helvetica" pitchFamily="2" charset="0"/>
              </a:rPr>
              <a:t>. </a:t>
            </a:r>
          </a:p>
          <a:p>
            <a:pPr algn="just"/>
            <a:endParaRPr lang="en-RO" dirty="0">
              <a:latin typeface="Helvetica" pitchFamily="2" charset="0"/>
            </a:endParaRPr>
          </a:p>
        </p:txBody>
      </p:sp>
      <p:sp>
        <p:nvSpPr>
          <p:cNvPr id="5" name="TextBox 4">
            <a:extLst>
              <a:ext uri="{FF2B5EF4-FFF2-40B4-BE49-F238E27FC236}">
                <a16:creationId xmlns:a16="http://schemas.microsoft.com/office/drawing/2014/main" id="{26F7432F-D553-BE72-20F4-B140AEA2F198}"/>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504270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251011" y="770709"/>
            <a:ext cx="11797553" cy="6033503"/>
          </a:xfrm>
        </p:spPr>
        <p:txBody>
          <a:bodyPr>
            <a:normAutofit/>
          </a:bodyPr>
          <a:lstStyle/>
          <a:p>
            <a:pPr algn="just"/>
            <a:r>
              <a:rPr lang="en-RO" sz="3200" dirty="0">
                <a:latin typeface="Helvetica" pitchFamily="2" charset="0"/>
              </a:rPr>
              <a:t>Specia </a:t>
            </a:r>
            <a:r>
              <a:rPr lang="en-RO" sz="3200" i="1" dirty="0">
                <a:latin typeface="Helvetica" pitchFamily="2" charset="0"/>
              </a:rPr>
              <a:t>Candida</a:t>
            </a:r>
            <a:r>
              <a:rPr lang="en-RO" sz="3200" dirty="0">
                <a:latin typeface="Helvetica" pitchFamily="2" charset="0"/>
              </a:rPr>
              <a:t> este cea mai răspândită specie fungică întâlnită, asociată cu cavitatea bucală. </a:t>
            </a:r>
          </a:p>
          <a:p>
            <a:pPr algn="just"/>
            <a:endParaRPr lang="en-RO" sz="3200" dirty="0">
              <a:latin typeface="Helvetica" pitchFamily="2" charset="0"/>
            </a:endParaRPr>
          </a:p>
          <a:p>
            <a:pPr algn="just"/>
            <a:r>
              <a:rPr lang="en-RO" sz="3200" dirty="0">
                <a:latin typeface="Helvetica" pitchFamily="2" charset="0"/>
              </a:rPr>
              <a:t>Principalele </a:t>
            </a:r>
            <a:r>
              <a:rPr lang="en-RO" sz="3200" b="1" dirty="0">
                <a:latin typeface="Helvetica" pitchFamily="2" charset="0"/>
              </a:rPr>
              <a:t>specii fungice </a:t>
            </a:r>
            <a:r>
              <a:rPr lang="en-RO" sz="3200" dirty="0">
                <a:latin typeface="Helvetica" pitchFamily="2" charset="0"/>
              </a:rPr>
              <a:t>observate la nivelul cavitatii bucale au fost: </a:t>
            </a:r>
          </a:p>
          <a:p>
            <a:pPr lvl="1" algn="just">
              <a:buFontTx/>
              <a:buChar char="-"/>
            </a:pPr>
            <a:r>
              <a:rPr lang="en-RO" sz="2800" i="1" dirty="0">
                <a:latin typeface="Helvetica" pitchFamily="2" charset="0"/>
              </a:rPr>
              <a:t>Candida, </a:t>
            </a:r>
          </a:p>
          <a:p>
            <a:pPr lvl="1" algn="just">
              <a:buFontTx/>
              <a:buChar char="-"/>
            </a:pPr>
            <a:r>
              <a:rPr lang="en-RO" sz="2800" i="1" dirty="0">
                <a:latin typeface="Helvetica" pitchFamily="2" charset="0"/>
              </a:rPr>
              <a:t>Cladosporium, </a:t>
            </a:r>
          </a:p>
          <a:p>
            <a:pPr lvl="1" algn="just">
              <a:buFontTx/>
              <a:buChar char="-"/>
            </a:pPr>
            <a:r>
              <a:rPr lang="en-RO" sz="2800" i="1" dirty="0">
                <a:latin typeface="Helvetica" pitchFamily="2" charset="0"/>
              </a:rPr>
              <a:t>Aureobasidium, </a:t>
            </a:r>
          </a:p>
          <a:p>
            <a:pPr lvl="1" algn="just">
              <a:buFontTx/>
              <a:buChar char="-"/>
            </a:pPr>
            <a:r>
              <a:rPr lang="en-RO" sz="2800" i="1" dirty="0">
                <a:latin typeface="Helvetica" pitchFamily="2" charset="0"/>
              </a:rPr>
              <a:t>Saccharomycetales, </a:t>
            </a:r>
          </a:p>
          <a:p>
            <a:pPr lvl="1">
              <a:buFontTx/>
              <a:buChar char="-"/>
            </a:pPr>
            <a:r>
              <a:rPr lang="en-RO" sz="2800" i="1" dirty="0">
                <a:latin typeface="Helvetica" pitchFamily="2" charset="0"/>
              </a:rPr>
              <a:t>Aspergillus, </a:t>
            </a:r>
          </a:p>
          <a:p>
            <a:pPr lvl="1">
              <a:buFontTx/>
              <a:buChar char="-"/>
            </a:pPr>
            <a:r>
              <a:rPr lang="en-RO" sz="2800" i="1" dirty="0">
                <a:latin typeface="Helvetica" pitchFamily="2" charset="0"/>
              </a:rPr>
              <a:t>Fusarium,</a:t>
            </a:r>
          </a:p>
          <a:p>
            <a:pPr lvl="1">
              <a:buFontTx/>
              <a:buChar char="-"/>
            </a:pPr>
            <a:r>
              <a:rPr lang="en-RO" sz="2800" i="1" dirty="0">
                <a:latin typeface="Helvetica" pitchFamily="2" charset="0"/>
              </a:rPr>
              <a:t>Cryptococcus</a:t>
            </a:r>
            <a:r>
              <a:rPr lang="en-RO" sz="2800" dirty="0">
                <a:latin typeface="Helvetica" pitchFamily="2" charset="0"/>
              </a:rPr>
              <a:t>.</a:t>
            </a:r>
          </a:p>
        </p:txBody>
      </p:sp>
      <p:sp>
        <p:nvSpPr>
          <p:cNvPr id="5" name="TextBox 4">
            <a:extLst>
              <a:ext uri="{FF2B5EF4-FFF2-40B4-BE49-F238E27FC236}">
                <a16:creationId xmlns:a16="http://schemas.microsoft.com/office/drawing/2014/main" id="{26F7432F-D553-BE72-20F4-B140AEA2F198}"/>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2691375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2AF7E23-7922-1237-6007-0B6316C2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8" y="1062317"/>
            <a:ext cx="11832130" cy="52443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C00E84-F08C-80CA-F284-CC71C01A16C2}"/>
              </a:ext>
            </a:extLst>
          </p:cNvPr>
          <p:cNvSpPr txBox="1"/>
          <p:nvPr/>
        </p:nvSpPr>
        <p:spPr>
          <a:xfrm>
            <a:off x="521073" y="245640"/>
            <a:ext cx="6098240" cy="400110"/>
          </a:xfrm>
          <a:prstGeom prst="rect">
            <a:avLst/>
          </a:prstGeom>
          <a:noFill/>
        </p:spPr>
        <p:txBody>
          <a:bodyPr wrap="square">
            <a:spAutoFit/>
          </a:bodyPr>
          <a:lstStyle/>
          <a:p>
            <a:r>
              <a:rPr lang="en-GB" sz="2000" b="1" dirty="0" err="1">
                <a:effectLst/>
                <a:latin typeface="Helvetica" pitchFamily="2" charset="0"/>
              </a:rPr>
              <a:t>Microorganisme</a:t>
            </a:r>
            <a:r>
              <a:rPr lang="en-GB" sz="2000" b="1" dirty="0">
                <a:effectLst/>
                <a:latin typeface="Helvetica" pitchFamily="2" charset="0"/>
              </a:rPr>
              <a:t> din </a:t>
            </a:r>
            <a:r>
              <a:rPr lang="en-GB" sz="2000" b="1" dirty="0" err="1">
                <a:effectLst/>
                <a:latin typeface="Helvetica" pitchFamily="2" charset="0"/>
              </a:rPr>
              <a:t>cavitatea</a:t>
            </a:r>
            <a:r>
              <a:rPr lang="en-GB" sz="2000" b="1" dirty="0">
                <a:effectLst/>
                <a:latin typeface="Helvetica" pitchFamily="2" charset="0"/>
              </a:rPr>
              <a:t> </a:t>
            </a:r>
            <a:r>
              <a:rPr lang="en-GB" sz="2000" b="1" dirty="0" err="1">
                <a:effectLst/>
                <a:latin typeface="Helvetica" pitchFamily="2" charset="0"/>
              </a:rPr>
              <a:t>orală</a:t>
            </a:r>
            <a:endParaRPr lang="en-RO" sz="2000" b="1" dirty="0"/>
          </a:p>
        </p:txBody>
      </p:sp>
    </p:spTree>
    <p:extLst>
      <p:ext uri="{BB962C8B-B14F-4D97-AF65-F5344CB8AC3E}">
        <p14:creationId xmlns:p14="http://schemas.microsoft.com/office/powerpoint/2010/main" val="910124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61BFF28-8383-93AC-984B-070737FF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06" y="0"/>
            <a:ext cx="11201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017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313765" y="323482"/>
            <a:ext cx="11564470" cy="5502551"/>
          </a:xfrm>
        </p:spPr>
        <p:txBody>
          <a:bodyPr>
            <a:normAutofit/>
          </a:bodyPr>
          <a:lstStyle/>
          <a:p>
            <a:pPr algn="just"/>
            <a:endParaRPr lang="en-GB" sz="3200" b="1" dirty="0">
              <a:effectLst/>
              <a:latin typeface="Helvetica" pitchFamily="2" charset="0"/>
            </a:endParaRPr>
          </a:p>
          <a:p>
            <a:pPr algn="just"/>
            <a:endParaRPr lang="en-GB" sz="3200" b="1" dirty="0">
              <a:latin typeface="Helvetica" pitchFamily="2" charset="0"/>
            </a:endParaRPr>
          </a:p>
          <a:p>
            <a:pPr algn="just"/>
            <a:r>
              <a:rPr lang="en-GB" sz="3200" b="1" dirty="0" err="1">
                <a:effectLst/>
                <a:latin typeface="Helvetica" pitchFamily="2" charset="0"/>
              </a:rPr>
              <a:t>Fiziologia</a:t>
            </a:r>
            <a:r>
              <a:rPr lang="en-GB" sz="3200" b="1" dirty="0">
                <a:effectLst/>
                <a:latin typeface="Helvetica" pitchFamily="2" charset="0"/>
              </a:rPr>
              <a:t> </a:t>
            </a:r>
            <a:r>
              <a:rPr lang="en-GB" sz="3200" b="1" dirty="0" err="1">
                <a:effectLst/>
                <a:latin typeface="Helvetica" pitchFamily="2" charset="0"/>
              </a:rPr>
              <a:t>și</a:t>
            </a:r>
            <a:r>
              <a:rPr lang="en-GB" sz="3200" b="1" dirty="0">
                <a:effectLst/>
                <a:latin typeface="Helvetica" pitchFamily="2" charset="0"/>
              </a:rPr>
              <a:t> </a:t>
            </a:r>
            <a:r>
              <a:rPr lang="en-GB" sz="3200" b="1" dirty="0" err="1">
                <a:effectLst/>
                <a:latin typeface="Helvetica" pitchFamily="2" charset="0"/>
              </a:rPr>
              <a:t>ecologia</a:t>
            </a:r>
            <a:r>
              <a:rPr lang="en-GB" sz="3200" b="1" dirty="0">
                <a:effectLst/>
                <a:latin typeface="Helvetica" pitchFamily="2" charset="0"/>
              </a:rPr>
              <a:t> </a:t>
            </a:r>
            <a:r>
              <a:rPr lang="en-GB" sz="3200" b="1" dirty="0" err="1">
                <a:effectLst/>
                <a:latin typeface="Helvetica" pitchFamily="2" charset="0"/>
              </a:rPr>
              <a:t>microbiotei</a:t>
            </a:r>
            <a:r>
              <a:rPr lang="en-GB" sz="3200" b="1" dirty="0">
                <a:effectLst/>
                <a:latin typeface="Helvetica" pitchFamily="2" charset="0"/>
              </a:rPr>
              <a:t> </a:t>
            </a:r>
            <a:r>
              <a:rPr lang="en-GB" sz="3200" b="1" dirty="0" err="1">
                <a:latin typeface="Helvetica" pitchFamily="2" charset="0"/>
              </a:rPr>
              <a:t>orale</a:t>
            </a:r>
            <a:r>
              <a:rPr lang="en-GB" sz="3200" b="1" dirty="0">
                <a:latin typeface="Helvetica" pitchFamily="2" charset="0"/>
              </a:rPr>
              <a:t> </a:t>
            </a:r>
            <a:r>
              <a:rPr lang="en-GB" sz="3200" dirty="0">
                <a:latin typeface="Helvetica" pitchFamily="2" charset="0"/>
              </a:rPr>
              <a:t>sunt </a:t>
            </a:r>
            <a:r>
              <a:rPr lang="en-GB" sz="3200" dirty="0" err="1">
                <a:effectLst/>
                <a:latin typeface="Helvetica" pitchFamily="2" charset="0"/>
              </a:rPr>
              <a:t>strâns</a:t>
            </a:r>
            <a:r>
              <a:rPr lang="en-GB" sz="3200" dirty="0">
                <a:effectLst/>
                <a:latin typeface="Helvetica" pitchFamily="2" charset="0"/>
              </a:rPr>
              <a:t> legate de </a:t>
            </a:r>
            <a:r>
              <a:rPr lang="en-GB" sz="3200" dirty="0" err="1">
                <a:effectLst/>
                <a:latin typeface="Helvetica" pitchFamily="2" charset="0"/>
              </a:rPr>
              <a:t>cele</a:t>
            </a:r>
            <a:r>
              <a:rPr lang="en-GB" sz="3200" dirty="0">
                <a:effectLst/>
                <a:latin typeface="Helvetica" pitchFamily="2" charset="0"/>
              </a:rPr>
              <a:t> ale </a:t>
            </a:r>
            <a:r>
              <a:rPr lang="en-GB" sz="3200" dirty="0" err="1">
                <a:effectLst/>
                <a:latin typeface="Helvetica" pitchFamily="2" charset="0"/>
              </a:rPr>
              <a:t>gazdei</a:t>
            </a:r>
            <a:r>
              <a:rPr lang="en-GB" sz="3200" dirty="0">
                <a:latin typeface="Helvetica" pitchFamily="2" charset="0"/>
              </a:rPr>
              <a:t>. </a:t>
            </a:r>
            <a:r>
              <a:rPr lang="en-GB" sz="3200" dirty="0" err="1">
                <a:effectLst/>
                <a:latin typeface="Helvetica" pitchFamily="2" charset="0"/>
              </a:rPr>
              <a:t>Promovarea</a:t>
            </a:r>
            <a:r>
              <a:rPr lang="en-GB" sz="3200" dirty="0">
                <a:effectLst/>
                <a:latin typeface="Helvetica" pitchFamily="2" charset="0"/>
              </a:rPr>
              <a:t> </a:t>
            </a:r>
            <a:r>
              <a:rPr lang="en-GB" sz="3200" dirty="0" err="1">
                <a:effectLst/>
                <a:latin typeface="Helvetica" pitchFamily="2" charset="0"/>
              </a:rPr>
              <a:t>sănătății</a:t>
            </a:r>
            <a:r>
              <a:rPr lang="en-GB" sz="3200" dirty="0">
                <a:effectLst/>
                <a:latin typeface="Helvetica" pitchFamily="2" charset="0"/>
              </a:rPr>
              <a:t> </a:t>
            </a:r>
            <a:r>
              <a:rPr lang="en-GB" sz="3200" dirty="0" err="1">
                <a:effectLst/>
                <a:latin typeface="Helvetica" pitchFamily="2" charset="0"/>
              </a:rPr>
              <a:t>sau</a:t>
            </a:r>
            <a:r>
              <a:rPr lang="en-GB" sz="3200" dirty="0">
                <a:effectLst/>
                <a:latin typeface="Helvetica" pitchFamily="2" charset="0"/>
              </a:rPr>
              <a:t> </a:t>
            </a:r>
            <a:r>
              <a:rPr lang="en-GB" sz="3200" dirty="0" err="1">
                <a:effectLst/>
                <a:latin typeface="Helvetica" pitchFamily="2" charset="0"/>
              </a:rPr>
              <a:t>progresia</a:t>
            </a:r>
            <a:r>
              <a:rPr lang="en-GB" sz="3200" dirty="0">
                <a:effectLst/>
                <a:latin typeface="Helvetica" pitchFamily="2" charset="0"/>
              </a:rPr>
              <a:t> </a:t>
            </a:r>
            <a:r>
              <a:rPr lang="en-GB" sz="3200" dirty="0" err="1">
                <a:effectLst/>
                <a:latin typeface="Helvetica" pitchFamily="2" charset="0"/>
              </a:rPr>
              <a:t>către</a:t>
            </a:r>
            <a:r>
              <a:rPr lang="en-GB" sz="3200" dirty="0">
                <a:effectLst/>
                <a:latin typeface="Helvetica" pitchFamily="2" charset="0"/>
              </a:rPr>
              <a:t> </a:t>
            </a:r>
            <a:r>
              <a:rPr lang="en-GB" sz="3200" dirty="0" err="1">
                <a:effectLst/>
                <a:latin typeface="Helvetica" pitchFamily="2" charset="0"/>
              </a:rPr>
              <a:t>boală</a:t>
            </a:r>
            <a:r>
              <a:rPr lang="en-GB" sz="3200" dirty="0">
                <a:effectLst/>
                <a:latin typeface="Helvetica" pitchFamily="2" charset="0"/>
              </a:rPr>
              <a:t> </a:t>
            </a:r>
            <a:r>
              <a:rPr lang="en-GB" sz="3200" dirty="0" err="1">
                <a:effectLst/>
                <a:latin typeface="Helvetica" pitchFamily="2" charset="0"/>
              </a:rPr>
              <a:t>este</a:t>
            </a:r>
            <a:r>
              <a:rPr lang="en-GB" sz="3200" dirty="0">
                <a:effectLst/>
                <a:latin typeface="Helvetica" pitchFamily="2" charset="0"/>
              </a:rPr>
              <a:t> </a:t>
            </a:r>
            <a:r>
              <a:rPr lang="en-GB" sz="3200" dirty="0" err="1">
                <a:effectLst/>
                <a:latin typeface="Helvetica" pitchFamily="2" charset="0"/>
              </a:rPr>
              <a:t>influențată</a:t>
            </a:r>
            <a:r>
              <a:rPr lang="en-GB" sz="3200" dirty="0">
                <a:effectLst/>
                <a:latin typeface="Helvetica" pitchFamily="2" charset="0"/>
              </a:rPr>
              <a:t> critic de </a:t>
            </a:r>
            <a:r>
              <a:rPr lang="en-GB" sz="3200" dirty="0" err="1">
                <a:effectLst/>
                <a:latin typeface="Helvetica" pitchFamily="2" charset="0"/>
              </a:rPr>
              <a:t>microbiotă</a:t>
            </a:r>
            <a:r>
              <a:rPr lang="en-GB" sz="3200" dirty="0">
                <a:effectLst/>
                <a:latin typeface="Helvetica" pitchFamily="2" charset="0"/>
              </a:rPr>
              <a:t>. </a:t>
            </a:r>
          </a:p>
          <a:p>
            <a:pPr algn="just"/>
            <a:endParaRPr lang="en-GB" sz="3200" dirty="0">
              <a:effectLst/>
              <a:latin typeface="Helvetica" pitchFamily="2" charset="0"/>
            </a:endParaRPr>
          </a:p>
          <a:p>
            <a:pPr algn="just"/>
            <a:r>
              <a:rPr lang="en-GB" sz="3200" b="1" dirty="0" err="1">
                <a:effectLst/>
                <a:latin typeface="Helvetica" pitchFamily="2" charset="0"/>
              </a:rPr>
              <a:t>Microbiomul</a:t>
            </a:r>
            <a:r>
              <a:rPr lang="en-GB" sz="3200" b="1" dirty="0">
                <a:effectLst/>
                <a:latin typeface="Helvetica" pitchFamily="2" charset="0"/>
              </a:rPr>
              <a:t> oral </a:t>
            </a:r>
            <a:r>
              <a:rPr lang="en-GB" sz="3200" dirty="0" err="1">
                <a:effectLst/>
                <a:latin typeface="Helvetica" pitchFamily="2" charset="0"/>
              </a:rPr>
              <a:t>există</a:t>
            </a:r>
            <a:r>
              <a:rPr lang="en-GB" sz="3200" dirty="0">
                <a:effectLst/>
                <a:latin typeface="Helvetica" pitchFamily="2" charset="0"/>
              </a:rPr>
              <a:t> de </a:t>
            </a:r>
            <a:r>
              <a:rPr lang="en-GB" sz="3200" dirty="0" err="1">
                <a:effectLst/>
                <a:latin typeface="Helvetica" pitchFamily="2" charset="0"/>
              </a:rPr>
              <a:t>obicei</a:t>
            </a:r>
            <a:r>
              <a:rPr lang="en-GB" sz="3200" dirty="0">
                <a:effectLst/>
                <a:latin typeface="Helvetica" pitchFamily="2" charset="0"/>
              </a:rPr>
              <a:t> sub forma </a:t>
            </a:r>
            <a:r>
              <a:rPr lang="en-GB" sz="3200" dirty="0" err="1">
                <a:effectLst/>
                <a:latin typeface="Helvetica" pitchFamily="2" charset="0"/>
              </a:rPr>
              <a:t>unui</a:t>
            </a:r>
            <a:r>
              <a:rPr lang="en-GB" sz="3200" dirty="0">
                <a:effectLst/>
                <a:latin typeface="Helvetica" pitchFamily="2" charset="0"/>
              </a:rPr>
              <a:t> </a:t>
            </a:r>
            <a:r>
              <a:rPr lang="en-GB" sz="3200" b="1" dirty="0">
                <a:effectLst/>
                <a:latin typeface="Helvetica" pitchFamily="2" charset="0"/>
              </a:rPr>
              <a:t>biofilm</a:t>
            </a:r>
            <a:r>
              <a:rPr lang="en-GB" sz="3200" dirty="0">
                <a:effectLst/>
                <a:latin typeface="Helvetica" pitchFamily="2" charset="0"/>
              </a:rPr>
              <a:t>. </a:t>
            </a:r>
            <a:r>
              <a:rPr lang="en-GB" sz="3200" dirty="0" err="1">
                <a:effectLst/>
                <a:latin typeface="Helvetica" pitchFamily="2" charset="0"/>
              </a:rPr>
              <a:t>Joacă</a:t>
            </a:r>
            <a:r>
              <a:rPr lang="en-GB" sz="3200" dirty="0">
                <a:effectLst/>
                <a:latin typeface="Helvetica" pitchFamily="2" charset="0"/>
              </a:rPr>
              <a:t> un </a:t>
            </a:r>
            <a:r>
              <a:rPr lang="en-GB" sz="3200" dirty="0" err="1">
                <a:effectLst/>
                <a:latin typeface="Helvetica" pitchFamily="2" charset="0"/>
              </a:rPr>
              <a:t>rol</a:t>
            </a:r>
            <a:r>
              <a:rPr lang="en-GB" sz="3200" dirty="0">
                <a:effectLst/>
                <a:latin typeface="Helvetica" pitchFamily="2" charset="0"/>
              </a:rPr>
              <a:t> crucial </a:t>
            </a:r>
            <a:r>
              <a:rPr lang="en-GB" sz="3200" dirty="0" err="1">
                <a:effectLst/>
                <a:latin typeface="Helvetica" pitchFamily="2" charset="0"/>
              </a:rPr>
              <a:t>în</a:t>
            </a:r>
            <a:r>
              <a:rPr lang="en-GB" sz="3200" dirty="0">
                <a:effectLst/>
                <a:latin typeface="Helvetica" pitchFamily="2" charset="0"/>
              </a:rPr>
              <a:t> </a:t>
            </a:r>
            <a:r>
              <a:rPr lang="en-GB" sz="3200" dirty="0" err="1">
                <a:effectLst/>
                <a:latin typeface="Helvetica" pitchFamily="2" charset="0"/>
              </a:rPr>
              <a:t>menținerea</a:t>
            </a:r>
            <a:r>
              <a:rPr lang="en-GB" sz="3200" dirty="0">
                <a:effectLst/>
                <a:latin typeface="Helvetica" pitchFamily="2" charset="0"/>
              </a:rPr>
              <a:t> </a:t>
            </a:r>
            <a:r>
              <a:rPr lang="en-GB" sz="3200" dirty="0" err="1">
                <a:effectLst/>
                <a:latin typeface="Helvetica" pitchFamily="2" charset="0"/>
              </a:rPr>
              <a:t>homeostaziei</a:t>
            </a:r>
            <a:r>
              <a:rPr lang="en-GB" sz="3200" dirty="0">
                <a:effectLst/>
                <a:latin typeface="Helvetica" pitchFamily="2" charset="0"/>
              </a:rPr>
              <a:t> </a:t>
            </a:r>
            <a:r>
              <a:rPr lang="en-GB" sz="3200" dirty="0" err="1">
                <a:effectLst/>
                <a:latin typeface="Helvetica" pitchFamily="2" charset="0"/>
              </a:rPr>
              <a:t>bucale</a:t>
            </a:r>
            <a:r>
              <a:rPr lang="en-GB" sz="3200" dirty="0">
                <a:effectLst/>
                <a:latin typeface="Helvetica" pitchFamily="2" charset="0"/>
              </a:rPr>
              <a:t>, </a:t>
            </a:r>
            <a:r>
              <a:rPr lang="en-GB" sz="3200" dirty="0" err="1">
                <a:effectLst/>
                <a:latin typeface="Helvetica" pitchFamily="2" charset="0"/>
              </a:rPr>
              <a:t>în</a:t>
            </a:r>
            <a:r>
              <a:rPr lang="en-GB" sz="3200" dirty="0">
                <a:effectLst/>
                <a:latin typeface="Helvetica" pitchFamily="2" charset="0"/>
              </a:rPr>
              <a:t> </a:t>
            </a:r>
            <a:r>
              <a:rPr lang="en-GB" sz="3200" dirty="0" err="1">
                <a:effectLst/>
                <a:latin typeface="Helvetica" pitchFamily="2" charset="0"/>
              </a:rPr>
              <a:t>protejarea</a:t>
            </a:r>
            <a:r>
              <a:rPr lang="en-GB" sz="3200" dirty="0">
                <a:effectLst/>
                <a:latin typeface="Helvetica" pitchFamily="2" charset="0"/>
              </a:rPr>
              <a:t> </a:t>
            </a:r>
            <a:r>
              <a:rPr lang="en-GB" sz="3200" dirty="0" err="1">
                <a:effectLst/>
                <a:latin typeface="Helvetica" pitchFamily="2" charset="0"/>
              </a:rPr>
              <a:t>cavității</a:t>
            </a:r>
            <a:r>
              <a:rPr lang="en-GB" sz="3200" dirty="0">
                <a:effectLst/>
                <a:latin typeface="Helvetica" pitchFamily="2" charset="0"/>
              </a:rPr>
              <a:t> </a:t>
            </a:r>
            <a:r>
              <a:rPr lang="en-GB" sz="3200" dirty="0" err="1">
                <a:effectLst/>
                <a:latin typeface="Helvetica" pitchFamily="2" charset="0"/>
              </a:rPr>
              <a:t>bucale</a:t>
            </a:r>
            <a:r>
              <a:rPr lang="en-GB" sz="3200" dirty="0">
                <a:effectLst/>
                <a:latin typeface="Helvetica" pitchFamily="2" charset="0"/>
              </a:rPr>
              <a:t> </a:t>
            </a:r>
            <a:r>
              <a:rPr lang="en-GB" sz="3200" dirty="0" err="1">
                <a:effectLst/>
                <a:latin typeface="Helvetica" pitchFamily="2" charset="0"/>
              </a:rPr>
              <a:t>și</a:t>
            </a:r>
            <a:r>
              <a:rPr lang="en-GB" sz="3200" dirty="0">
                <a:effectLst/>
                <a:latin typeface="Helvetica" pitchFamily="2" charset="0"/>
              </a:rPr>
              <a:t> </a:t>
            </a:r>
            <a:r>
              <a:rPr lang="en-GB" sz="3200" dirty="0" err="1">
                <a:effectLst/>
                <a:latin typeface="Helvetica" pitchFamily="2" charset="0"/>
              </a:rPr>
              <a:t>în</a:t>
            </a:r>
            <a:r>
              <a:rPr lang="en-GB" sz="3200" dirty="0">
                <a:effectLst/>
                <a:latin typeface="Helvetica" pitchFamily="2" charset="0"/>
              </a:rPr>
              <a:t> </a:t>
            </a:r>
            <a:r>
              <a:rPr lang="en-GB" sz="3200" dirty="0" err="1">
                <a:effectLst/>
                <a:latin typeface="Helvetica" pitchFamily="2" charset="0"/>
              </a:rPr>
              <a:t>prevenirea</a:t>
            </a:r>
            <a:r>
              <a:rPr lang="en-GB" sz="3200" dirty="0">
                <a:effectLst/>
                <a:latin typeface="Helvetica" pitchFamily="2" charset="0"/>
              </a:rPr>
              <a:t> </a:t>
            </a:r>
            <a:r>
              <a:rPr lang="en-GB" sz="3200" dirty="0" err="1">
                <a:effectLst/>
                <a:latin typeface="Helvetica" pitchFamily="2" charset="0"/>
              </a:rPr>
              <a:t>dezvoltării</a:t>
            </a:r>
            <a:r>
              <a:rPr lang="en-GB" sz="3200" dirty="0">
                <a:effectLst/>
                <a:latin typeface="Helvetica" pitchFamily="2" charset="0"/>
              </a:rPr>
              <a:t> </a:t>
            </a:r>
            <a:r>
              <a:rPr lang="en-GB" sz="3200" dirty="0" err="1">
                <a:effectLst/>
                <a:latin typeface="Helvetica" pitchFamily="2" charset="0"/>
              </a:rPr>
              <a:t>bolii</a:t>
            </a:r>
            <a:r>
              <a:rPr lang="en-GB" sz="3200" dirty="0">
                <a:effectLst/>
                <a:latin typeface="Helvetica" pitchFamily="2" charset="0"/>
              </a:rPr>
              <a:t>. </a:t>
            </a:r>
          </a:p>
        </p:txBody>
      </p:sp>
      <p:sp>
        <p:nvSpPr>
          <p:cNvPr id="4" name="TextBox 3">
            <a:extLst>
              <a:ext uri="{FF2B5EF4-FFF2-40B4-BE49-F238E27FC236}">
                <a16:creationId xmlns:a16="http://schemas.microsoft.com/office/drawing/2014/main" id="{5A41A34A-6F97-9FC8-A9F2-FD8B2A4A6C13}"/>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3026842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3B1DB-4003-8804-BDCB-319BED6F47A1}"/>
              </a:ext>
            </a:extLst>
          </p:cNvPr>
          <p:cNvSpPr>
            <a:spLocks noGrp="1"/>
          </p:cNvSpPr>
          <p:nvPr>
            <p:ph idx="1"/>
          </p:nvPr>
        </p:nvSpPr>
        <p:spPr>
          <a:xfrm>
            <a:off x="313765" y="323483"/>
            <a:ext cx="11564470" cy="3415552"/>
          </a:xfrm>
        </p:spPr>
        <p:txBody>
          <a:bodyPr>
            <a:normAutofit/>
          </a:bodyPr>
          <a:lstStyle/>
          <a:p>
            <a:pPr algn="just"/>
            <a:r>
              <a:rPr lang="en-GB" sz="3200" b="1" dirty="0">
                <a:effectLst/>
                <a:latin typeface="Helvetica" pitchFamily="2" charset="0"/>
              </a:rPr>
              <a:t>Flora </a:t>
            </a:r>
            <a:r>
              <a:rPr lang="en-GB" sz="3200" b="1" dirty="0" err="1">
                <a:effectLst/>
                <a:latin typeface="Helvetica" pitchFamily="2" charset="0"/>
              </a:rPr>
              <a:t>comensala</a:t>
            </a:r>
            <a:r>
              <a:rPr lang="en-GB" sz="3200" b="1" dirty="0">
                <a:effectLst/>
                <a:latin typeface="Helvetica" pitchFamily="2" charset="0"/>
              </a:rPr>
              <a:t> </a:t>
            </a:r>
            <a:r>
              <a:rPr lang="en-GB" sz="3200" dirty="0" err="1">
                <a:effectLst/>
                <a:latin typeface="Helvetica" pitchFamily="2" charset="0"/>
              </a:rPr>
              <a:t>prezenta</a:t>
            </a:r>
            <a:r>
              <a:rPr lang="en-GB" sz="3200" dirty="0">
                <a:effectLst/>
                <a:latin typeface="Helvetica" pitchFamily="2" charset="0"/>
              </a:rPr>
              <a:t> </a:t>
            </a:r>
            <a:r>
              <a:rPr lang="en-GB" sz="3200" dirty="0" err="1">
                <a:effectLst/>
                <a:latin typeface="Helvetica" pitchFamily="2" charset="0"/>
              </a:rPr>
              <a:t>în</a:t>
            </a:r>
            <a:r>
              <a:rPr lang="en-GB" sz="3200" dirty="0">
                <a:effectLst/>
                <a:latin typeface="Helvetica" pitchFamily="2" charset="0"/>
              </a:rPr>
              <a:t> </a:t>
            </a:r>
            <a:r>
              <a:rPr lang="en-GB" sz="3200" dirty="0" err="1">
                <a:effectLst/>
                <a:latin typeface="Helvetica" pitchFamily="2" charset="0"/>
              </a:rPr>
              <a:t>corpul</a:t>
            </a:r>
            <a:r>
              <a:rPr lang="en-GB" sz="3200" dirty="0">
                <a:effectLst/>
                <a:latin typeface="Helvetica" pitchFamily="2" charset="0"/>
              </a:rPr>
              <a:t> </a:t>
            </a:r>
            <a:r>
              <a:rPr lang="en-GB" sz="3200" dirty="0" err="1">
                <a:effectLst/>
                <a:latin typeface="Helvetica" pitchFamily="2" charset="0"/>
              </a:rPr>
              <a:t>uman</a:t>
            </a:r>
            <a:r>
              <a:rPr lang="en-GB" sz="3200" dirty="0">
                <a:effectLst/>
                <a:latin typeface="Helvetica" pitchFamily="2" charset="0"/>
              </a:rPr>
              <a:t> </a:t>
            </a:r>
            <a:r>
              <a:rPr lang="en-GB" sz="3200" dirty="0" err="1">
                <a:effectLst/>
                <a:latin typeface="Helvetica" pitchFamily="2" charset="0"/>
              </a:rPr>
              <a:t>joacă</a:t>
            </a:r>
            <a:r>
              <a:rPr lang="en-GB" sz="3200" dirty="0">
                <a:effectLst/>
                <a:latin typeface="Helvetica" pitchFamily="2" charset="0"/>
              </a:rPr>
              <a:t> un </a:t>
            </a:r>
            <a:r>
              <a:rPr lang="en-GB" sz="3200" dirty="0" err="1">
                <a:effectLst/>
                <a:latin typeface="Helvetica" pitchFamily="2" charset="0"/>
              </a:rPr>
              <a:t>rol</a:t>
            </a:r>
            <a:r>
              <a:rPr lang="en-GB" sz="3200" dirty="0">
                <a:effectLst/>
                <a:latin typeface="Helvetica" pitchFamily="2" charset="0"/>
              </a:rPr>
              <a:t> </a:t>
            </a:r>
            <a:r>
              <a:rPr lang="en-GB" sz="3200" dirty="0">
                <a:latin typeface="Helvetica" pitchFamily="2" charset="0"/>
              </a:rPr>
              <a:t>important </a:t>
            </a:r>
            <a:r>
              <a:rPr lang="en-GB" sz="3200" dirty="0" err="1">
                <a:effectLst/>
                <a:latin typeface="Helvetica" pitchFamily="2" charset="0"/>
              </a:rPr>
              <a:t>în</a:t>
            </a:r>
            <a:r>
              <a:rPr lang="en-GB" sz="3200" dirty="0">
                <a:effectLst/>
                <a:latin typeface="Helvetica" pitchFamily="2" charset="0"/>
              </a:rPr>
              <a:t> </a:t>
            </a:r>
            <a:r>
              <a:rPr lang="en-GB" sz="3200" dirty="0" err="1">
                <a:effectLst/>
                <a:latin typeface="Helvetica" pitchFamily="2" charset="0"/>
              </a:rPr>
              <a:t>funcții</a:t>
            </a:r>
            <a:r>
              <a:rPr lang="en-GB" sz="3200" dirty="0">
                <a:effectLst/>
                <a:latin typeface="Helvetica" pitchFamily="2" charset="0"/>
              </a:rPr>
              <a:t> </a:t>
            </a:r>
            <a:r>
              <a:rPr lang="en-GB" sz="3200" dirty="0" err="1">
                <a:effectLst/>
                <a:latin typeface="Helvetica" pitchFamily="2" charset="0"/>
              </a:rPr>
              <a:t>critice</a:t>
            </a:r>
            <a:r>
              <a:rPr lang="en-GB" sz="3200" dirty="0">
                <a:latin typeface="Helvetica" pitchFamily="2" charset="0"/>
              </a:rPr>
              <a:t>:</a:t>
            </a:r>
            <a:r>
              <a:rPr lang="en-GB" sz="3200" dirty="0">
                <a:effectLst/>
                <a:latin typeface="Helvetica" pitchFamily="2" charset="0"/>
              </a:rPr>
              <a:t> </a:t>
            </a:r>
            <a:r>
              <a:rPr lang="en-GB" sz="3200" dirty="0" err="1">
                <a:effectLst/>
                <a:latin typeface="Helvetica" pitchFamily="2" charset="0"/>
              </a:rPr>
              <a:t>fiziologice</a:t>
            </a:r>
            <a:r>
              <a:rPr lang="en-GB" sz="3200" dirty="0">
                <a:effectLst/>
                <a:latin typeface="Helvetica" pitchFamily="2" charset="0"/>
              </a:rPr>
              <a:t>, </a:t>
            </a:r>
            <a:r>
              <a:rPr lang="en-GB" sz="3200" dirty="0" err="1">
                <a:effectLst/>
                <a:latin typeface="Helvetica" pitchFamily="2" charset="0"/>
              </a:rPr>
              <a:t>metabolice</a:t>
            </a:r>
            <a:r>
              <a:rPr lang="en-GB" sz="3200" dirty="0">
                <a:effectLst/>
                <a:latin typeface="Helvetica" pitchFamily="2" charset="0"/>
              </a:rPr>
              <a:t> </a:t>
            </a:r>
            <a:r>
              <a:rPr lang="en-GB" sz="3200" dirty="0" err="1">
                <a:effectLst/>
                <a:latin typeface="Helvetica" pitchFamily="2" charset="0"/>
              </a:rPr>
              <a:t>și</a:t>
            </a:r>
            <a:r>
              <a:rPr lang="en-GB" sz="3200" dirty="0">
                <a:effectLst/>
                <a:latin typeface="Helvetica" pitchFamily="2" charset="0"/>
              </a:rPr>
              <a:t> </a:t>
            </a:r>
            <a:r>
              <a:rPr lang="en-GB" sz="3200" dirty="0" err="1">
                <a:effectLst/>
                <a:latin typeface="Helvetica" pitchFamily="2" charset="0"/>
              </a:rPr>
              <a:t>imunologice</a:t>
            </a:r>
            <a:r>
              <a:rPr lang="en-GB" sz="3200" dirty="0">
                <a:effectLst/>
                <a:latin typeface="Helvetica" pitchFamily="2" charset="0"/>
              </a:rPr>
              <a:t> care </a:t>
            </a:r>
            <a:r>
              <a:rPr lang="en-GB" sz="3200" dirty="0" err="1">
                <a:effectLst/>
                <a:latin typeface="Helvetica" pitchFamily="2" charset="0"/>
              </a:rPr>
              <a:t>includ</a:t>
            </a:r>
            <a:r>
              <a:rPr lang="en-GB" sz="3200" dirty="0">
                <a:effectLst/>
                <a:latin typeface="Helvetica" pitchFamily="2" charset="0"/>
              </a:rPr>
              <a:t>:</a:t>
            </a:r>
          </a:p>
        </p:txBody>
      </p:sp>
      <p:sp>
        <p:nvSpPr>
          <p:cNvPr id="4" name="TextBox 3">
            <a:extLst>
              <a:ext uri="{FF2B5EF4-FFF2-40B4-BE49-F238E27FC236}">
                <a16:creationId xmlns:a16="http://schemas.microsoft.com/office/drawing/2014/main" id="{5A41A34A-6F97-9FC8-A9F2-FD8B2A4A6C13}"/>
              </a:ext>
            </a:extLst>
          </p:cNvPr>
          <p:cNvSpPr txBox="1"/>
          <p:nvPr/>
        </p:nvSpPr>
        <p:spPr>
          <a:xfrm>
            <a:off x="7809380" y="6496434"/>
            <a:ext cx="4131608" cy="307777"/>
          </a:xfrm>
          <a:prstGeom prst="rect">
            <a:avLst/>
          </a:prstGeom>
          <a:noFill/>
        </p:spPr>
        <p:txBody>
          <a:bodyPr wrap="square">
            <a:spAutoFit/>
          </a:bodyPr>
          <a:lstStyle/>
          <a:p>
            <a:pPr algn="l"/>
            <a:r>
              <a:rPr lang="en-GB" sz="700" b="0" i="0" dirty="0">
                <a:solidFill>
                  <a:srgbClr val="212121"/>
                </a:solidFill>
                <a:effectLst/>
                <a:latin typeface="Roboto" panose="020F0502020204030204" pitchFamily="34" charset="0"/>
              </a:rPr>
              <a:t>Deo PN, Deshmukh R. Oral microbiome: Unveiling the fundamentals. J Oral </a:t>
            </a:r>
            <a:r>
              <a:rPr lang="en-GB" sz="700" b="0" i="0" dirty="0" err="1">
                <a:solidFill>
                  <a:srgbClr val="212121"/>
                </a:solidFill>
                <a:effectLst/>
                <a:latin typeface="Roboto" panose="020F0502020204030204" pitchFamily="34" charset="0"/>
              </a:rPr>
              <a:t>Maxillofac</a:t>
            </a:r>
            <a:r>
              <a:rPr lang="en-GB" sz="700" b="0" i="0" dirty="0">
                <a:solidFill>
                  <a:srgbClr val="212121"/>
                </a:solidFill>
                <a:effectLst/>
                <a:latin typeface="Roboto" panose="020F0502020204030204" pitchFamily="34" charset="0"/>
              </a:rPr>
              <a:t> </a:t>
            </a:r>
            <a:r>
              <a:rPr lang="en-GB" sz="700" b="0" i="0" dirty="0" err="1">
                <a:solidFill>
                  <a:srgbClr val="212121"/>
                </a:solidFill>
                <a:effectLst/>
                <a:latin typeface="Roboto" panose="020F0502020204030204" pitchFamily="34" charset="0"/>
              </a:rPr>
              <a:t>Pathol</a:t>
            </a:r>
            <a:r>
              <a:rPr lang="en-GB" sz="700" b="0" i="0" dirty="0">
                <a:solidFill>
                  <a:srgbClr val="212121"/>
                </a:solidFill>
                <a:effectLst/>
                <a:latin typeface="Roboto" panose="020F0502020204030204" pitchFamily="34" charset="0"/>
              </a:rPr>
              <a:t>. 2019 Jan-Apr;23(1):122-128. </a:t>
            </a:r>
            <a:r>
              <a:rPr lang="en-GB" sz="700" b="0" i="0" dirty="0" err="1">
                <a:solidFill>
                  <a:srgbClr val="212121"/>
                </a:solidFill>
                <a:effectLst/>
                <a:latin typeface="Roboto" panose="020F0502020204030204" pitchFamily="34" charset="0"/>
              </a:rPr>
              <a:t>doi</a:t>
            </a:r>
            <a:r>
              <a:rPr lang="en-GB" sz="700" b="0" i="0" dirty="0">
                <a:solidFill>
                  <a:srgbClr val="212121"/>
                </a:solidFill>
                <a:effectLst/>
                <a:latin typeface="Roboto" panose="020F0502020204030204" pitchFamily="34" charset="0"/>
              </a:rPr>
              <a:t>: 10.4103/jomfp.JOMFP_304_18. PMID: 31110428; PMCID: PMC6503789.</a:t>
            </a:r>
            <a:endParaRPr lang="en-GB" sz="700" b="0" i="0" dirty="0">
              <a:solidFill>
                <a:srgbClr val="212121"/>
              </a:solidFill>
              <a:effectLst/>
              <a:latin typeface="Roboto" panose="02000000000000000000" pitchFamily="2" charset="0"/>
            </a:endParaRPr>
          </a:p>
        </p:txBody>
      </p:sp>
      <p:graphicFrame>
        <p:nvGraphicFramePr>
          <p:cNvPr id="5" name="Table 5">
            <a:extLst>
              <a:ext uri="{FF2B5EF4-FFF2-40B4-BE49-F238E27FC236}">
                <a16:creationId xmlns:a16="http://schemas.microsoft.com/office/drawing/2014/main" id="{1A746177-382D-0602-451A-FEC1105DE687}"/>
              </a:ext>
            </a:extLst>
          </p:cNvPr>
          <p:cNvGraphicFramePr>
            <a:graphicFrameLocks noGrp="1"/>
          </p:cNvGraphicFramePr>
          <p:nvPr>
            <p:extLst>
              <p:ext uri="{D42A27DB-BD31-4B8C-83A1-F6EECF244321}">
                <p14:modId xmlns:p14="http://schemas.microsoft.com/office/powerpoint/2010/main" val="2441246131"/>
              </p:ext>
            </p:extLst>
          </p:nvPr>
        </p:nvGraphicFramePr>
        <p:xfrm>
          <a:off x="376517" y="2286000"/>
          <a:ext cx="11564469" cy="4034467"/>
        </p:xfrm>
        <a:graphic>
          <a:graphicData uri="http://schemas.openxmlformats.org/drawingml/2006/table">
            <a:tbl>
              <a:tblPr firstRow="1" bandRow="1">
                <a:tableStyleId>{ED083AE6-46FA-4A59-8FB0-9F97EB10719F}</a:tableStyleId>
              </a:tblPr>
              <a:tblGrid>
                <a:gridCol w="3854823">
                  <a:extLst>
                    <a:ext uri="{9D8B030D-6E8A-4147-A177-3AD203B41FA5}">
                      <a16:colId xmlns:a16="http://schemas.microsoft.com/office/drawing/2014/main" val="770566750"/>
                    </a:ext>
                  </a:extLst>
                </a:gridCol>
                <a:gridCol w="3854823">
                  <a:extLst>
                    <a:ext uri="{9D8B030D-6E8A-4147-A177-3AD203B41FA5}">
                      <a16:colId xmlns:a16="http://schemas.microsoft.com/office/drawing/2014/main" val="4269265172"/>
                    </a:ext>
                  </a:extLst>
                </a:gridCol>
                <a:gridCol w="3854823">
                  <a:extLst>
                    <a:ext uri="{9D8B030D-6E8A-4147-A177-3AD203B41FA5}">
                      <a16:colId xmlns:a16="http://schemas.microsoft.com/office/drawing/2014/main" val="1005033226"/>
                    </a:ext>
                  </a:extLst>
                </a:gridCol>
              </a:tblGrid>
              <a:tr h="1171778">
                <a:tc>
                  <a:txBody>
                    <a:bodyPr/>
                    <a:lstStyle/>
                    <a:p>
                      <a:pPr algn="ctr"/>
                      <a:r>
                        <a:rPr lang="en-GB" sz="2400" b="0" dirty="0" err="1">
                          <a:effectLst/>
                          <a:latin typeface="Helvetica" pitchFamily="2" charset="0"/>
                        </a:rPr>
                        <a:t>digestia</a:t>
                      </a:r>
                      <a:r>
                        <a:rPr lang="en-GB" sz="2400" b="0" dirty="0">
                          <a:effectLst/>
                          <a:latin typeface="Helvetica" pitchFamily="2" charset="0"/>
                        </a:rPr>
                        <a:t> </a:t>
                      </a:r>
                      <a:r>
                        <a:rPr lang="en-GB" sz="2400" b="0" dirty="0" err="1">
                          <a:effectLst/>
                          <a:latin typeface="Helvetica" pitchFamily="2" charset="0"/>
                        </a:rPr>
                        <a:t>alimentelor</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t>
                      </a:r>
                      <a:r>
                        <a:rPr lang="en-GB" sz="2400" b="0" dirty="0" err="1">
                          <a:effectLst/>
                          <a:latin typeface="Helvetica" pitchFamily="2" charset="0"/>
                        </a:rPr>
                        <a:t>nutriția</a:t>
                      </a:r>
                      <a:endParaRPr lang="en-RO" sz="2400" b="0" dirty="0"/>
                    </a:p>
                  </a:txBody>
                  <a:tcPr/>
                </a:tc>
                <a:tc>
                  <a:txBody>
                    <a:bodyPr/>
                    <a:lstStyle/>
                    <a:p>
                      <a:pPr algn="ctr"/>
                      <a:r>
                        <a:rPr lang="en-GB" sz="2400" b="0" dirty="0" err="1">
                          <a:effectLst/>
                          <a:latin typeface="Helvetica" pitchFamily="2" charset="0"/>
                        </a:rPr>
                        <a:t>generarea</a:t>
                      </a:r>
                      <a:r>
                        <a:rPr lang="en-GB" sz="2400" b="0" dirty="0">
                          <a:effectLst/>
                          <a:latin typeface="Helvetica" pitchFamily="2" charset="0"/>
                        </a:rPr>
                        <a:t> de </a:t>
                      </a:r>
                      <a:r>
                        <a:rPr lang="en-GB" sz="2400" b="0" dirty="0" err="1">
                          <a:effectLst/>
                          <a:latin typeface="Helvetica" pitchFamily="2" charset="0"/>
                        </a:rPr>
                        <a:t>energie</a:t>
                      </a:r>
                      <a:endParaRPr lang="en-RO" sz="2400" b="0" dirty="0"/>
                    </a:p>
                  </a:txBody>
                  <a:tcPr/>
                </a:tc>
                <a:tc>
                  <a:txBody>
                    <a:bodyPr/>
                    <a:lstStyle/>
                    <a:p>
                      <a:pPr algn="ctr"/>
                      <a:r>
                        <a:rPr lang="en-GB" sz="2400" b="0" dirty="0" err="1">
                          <a:effectLst/>
                          <a:latin typeface="Helvetica" pitchFamily="2" charset="0"/>
                        </a:rPr>
                        <a:t>funcția</a:t>
                      </a:r>
                      <a:r>
                        <a:rPr lang="en-GB" sz="2400" b="0" dirty="0">
                          <a:effectLst/>
                          <a:latin typeface="Helvetica" pitchFamily="2" charset="0"/>
                        </a:rPr>
                        <a:t> de </a:t>
                      </a:r>
                      <a:r>
                        <a:rPr lang="en-GB" sz="2400" b="0" dirty="0" err="1">
                          <a:effectLst/>
                          <a:latin typeface="Helvetica" pitchFamily="2" charset="0"/>
                        </a:rPr>
                        <a:t>barieră</a:t>
                      </a:r>
                      <a:r>
                        <a:rPr lang="en-GB" sz="2400" b="0" dirty="0">
                          <a:effectLst/>
                          <a:latin typeface="Helvetica" pitchFamily="2" charset="0"/>
                        </a:rPr>
                        <a:t> a </a:t>
                      </a:r>
                      <a:r>
                        <a:rPr lang="en-GB" sz="2400" b="0" dirty="0" err="1">
                          <a:effectLst/>
                          <a:latin typeface="Helvetica" pitchFamily="2" charset="0"/>
                        </a:rPr>
                        <a:t>pielii</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t>
                      </a:r>
                      <a:r>
                        <a:rPr lang="en-GB" sz="2400" b="0" dirty="0" err="1">
                          <a:effectLst/>
                          <a:latin typeface="Helvetica" pitchFamily="2" charset="0"/>
                        </a:rPr>
                        <a:t>mucoasei</a:t>
                      </a:r>
                      <a:endParaRPr lang="en-RO" sz="2400" b="0" dirty="0"/>
                    </a:p>
                  </a:txBody>
                  <a:tcPr/>
                </a:tc>
                <a:extLst>
                  <a:ext uri="{0D108BD9-81ED-4DB2-BD59-A6C34878D82A}">
                    <a16:rowId xmlns:a16="http://schemas.microsoft.com/office/drawing/2014/main" val="1596084932"/>
                  </a:ext>
                </a:extLst>
              </a:tr>
              <a:tr h="1171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effectLst/>
                          <a:latin typeface="Helvetica" pitchFamily="2" charset="0"/>
                        </a:rPr>
                        <a:t>prelucrarea</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t>
                      </a:r>
                      <a:r>
                        <a:rPr lang="en-GB" sz="2400" b="0" dirty="0" err="1">
                          <a:effectLst/>
                          <a:latin typeface="Helvetica" pitchFamily="2" charset="0"/>
                        </a:rPr>
                        <a:t>detoxifierea</a:t>
                      </a:r>
                      <a:r>
                        <a:rPr lang="en-GB" sz="2400" b="0" dirty="0">
                          <a:effectLst/>
                          <a:latin typeface="Helvetica" pitchFamily="2" charset="0"/>
                        </a:rPr>
                        <a:t> </a:t>
                      </a:r>
                      <a:r>
                        <a:rPr lang="en-GB" sz="2400" b="0" dirty="0" err="1">
                          <a:effectLst/>
                          <a:latin typeface="Helvetica" pitchFamily="2" charset="0"/>
                        </a:rPr>
                        <a:t>substanțelor</a:t>
                      </a:r>
                      <a:r>
                        <a:rPr lang="en-GB" sz="2400" b="0" dirty="0">
                          <a:effectLst/>
                          <a:latin typeface="Helvetica" pitchFamily="2" charset="0"/>
                        </a:rPr>
                        <a:t> </a:t>
                      </a:r>
                      <a:r>
                        <a:rPr lang="en-GB" sz="2400" b="0" dirty="0" err="1">
                          <a:effectLst/>
                          <a:latin typeface="Helvetica" pitchFamily="2" charset="0"/>
                        </a:rPr>
                        <a:t>chimice</a:t>
                      </a:r>
                      <a:r>
                        <a:rPr lang="en-GB" sz="2400" b="0" dirty="0">
                          <a:effectLst/>
                          <a:latin typeface="Helvetica" pitchFamily="2" charset="0"/>
                        </a:rPr>
                        <a:t> de </a:t>
                      </a:r>
                      <a:r>
                        <a:rPr lang="en-GB" sz="2400" b="0" dirty="0" err="1">
                          <a:effectLst/>
                          <a:latin typeface="Helvetica" pitchFamily="2" charset="0"/>
                        </a:rPr>
                        <a:t>mediu</a:t>
                      </a:r>
                      <a:endParaRPr lang="en-RO"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effectLst/>
                          <a:latin typeface="Helvetica" pitchFamily="2" charset="0"/>
                        </a:rPr>
                        <a:t>controlul</a:t>
                      </a:r>
                      <a:r>
                        <a:rPr lang="en-GB" sz="2400" b="0" dirty="0">
                          <a:effectLst/>
                          <a:latin typeface="Helvetica" pitchFamily="2" charset="0"/>
                        </a:rPr>
                        <a:t> </a:t>
                      </a:r>
                      <a:r>
                        <a:rPr lang="en-GB" sz="2400" b="0" dirty="0" err="1">
                          <a:effectLst/>
                          <a:latin typeface="Helvetica" pitchFamily="2" charset="0"/>
                        </a:rPr>
                        <a:t>depozitării</a:t>
                      </a:r>
                      <a:r>
                        <a:rPr lang="en-GB" sz="2400" b="0" dirty="0">
                          <a:effectLst/>
                          <a:latin typeface="Helvetica" pitchFamily="2" charset="0"/>
                        </a:rPr>
                        <a:t> </a:t>
                      </a:r>
                      <a:r>
                        <a:rPr lang="en-GB" sz="2400" b="0" dirty="0" err="1">
                          <a:effectLst/>
                          <a:latin typeface="Helvetica" pitchFamily="2" charset="0"/>
                        </a:rPr>
                        <a:t>grăsimilor</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t>
                      </a:r>
                      <a:r>
                        <a:rPr lang="en-GB" sz="2400" b="0" dirty="0" err="1">
                          <a:effectLst/>
                          <a:latin typeface="Helvetica" pitchFamily="2" charset="0"/>
                        </a:rPr>
                        <a:t>reglării</a:t>
                      </a:r>
                      <a:r>
                        <a:rPr lang="en-GB" sz="2400" b="0" dirty="0">
                          <a:effectLst/>
                          <a:latin typeface="Helvetica" pitchFamily="2" charset="0"/>
                        </a:rPr>
                        <a:t> </a:t>
                      </a:r>
                      <a:r>
                        <a:rPr lang="en-GB" sz="2400" b="0" dirty="0" err="1">
                          <a:effectLst/>
                          <a:latin typeface="Helvetica" pitchFamily="2" charset="0"/>
                        </a:rPr>
                        <a:t>metabolice</a:t>
                      </a:r>
                      <a:endParaRPr lang="en-RO" sz="2400" b="0" dirty="0"/>
                    </a:p>
                  </a:txBody>
                  <a:tcPr/>
                </a:tc>
                <a:tc>
                  <a:txBody>
                    <a:bodyPr/>
                    <a:lstStyle/>
                    <a:p>
                      <a:pPr algn="ctr"/>
                      <a:r>
                        <a:rPr lang="en-GB" sz="2400" b="0" dirty="0" err="1">
                          <a:effectLst/>
                          <a:latin typeface="Helvetica" pitchFamily="2" charset="0"/>
                        </a:rPr>
                        <a:t>prevenirea</a:t>
                      </a:r>
                      <a:r>
                        <a:rPr lang="en-GB" sz="2400" b="0" dirty="0">
                          <a:effectLst/>
                          <a:latin typeface="Helvetica" pitchFamily="2" charset="0"/>
                        </a:rPr>
                        <a:t> </a:t>
                      </a:r>
                      <a:r>
                        <a:rPr lang="en-GB" sz="2400" b="0" dirty="0" err="1">
                          <a:effectLst/>
                          <a:latin typeface="Helvetica" pitchFamily="2" charset="0"/>
                        </a:rPr>
                        <a:t>invaziei</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 </a:t>
                      </a:r>
                      <a:r>
                        <a:rPr lang="en-GB" sz="2400" b="0" dirty="0" err="1">
                          <a:effectLst/>
                          <a:latin typeface="Helvetica" pitchFamily="2" charset="0"/>
                        </a:rPr>
                        <a:t>creșterii</a:t>
                      </a:r>
                      <a:r>
                        <a:rPr lang="en-GB" sz="2400" b="0" dirty="0">
                          <a:effectLst/>
                          <a:latin typeface="Helvetica" pitchFamily="2" charset="0"/>
                        </a:rPr>
                        <a:t> </a:t>
                      </a:r>
                      <a:r>
                        <a:rPr lang="en-GB" sz="2400" b="0" dirty="0" err="1">
                          <a:effectLst/>
                          <a:latin typeface="Helvetica" pitchFamily="2" charset="0"/>
                        </a:rPr>
                        <a:t>bolilor</a:t>
                      </a:r>
                      <a:endParaRPr lang="en-RO" sz="2400" b="0" dirty="0"/>
                    </a:p>
                  </a:txBody>
                  <a:tcPr/>
                </a:tc>
                <a:extLst>
                  <a:ext uri="{0D108BD9-81ED-4DB2-BD59-A6C34878D82A}">
                    <a16:rowId xmlns:a16="http://schemas.microsoft.com/office/drawing/2014/main" val="3489807961"/>
                  </a:ext>
                </a:extLst>
              </a:tr>
              <a:tr h="1673969">
                <a:tc>
                  <a:txBody>
                    <a:bodyPr/>
                    <a:lstStyle/>
                    <a:p>
                      <a:pPr algn="ctr"/>
                      <a:r>
                        <a:rPr lang="en-GB" sz="2400" b="0" dirty="0" err="1">
                          <a:effectLst/>
                          <a:latin typeface="Helvetica" pitchFamily="2" charset="0"/>
                        </a:rPr>
                        <a:t>diferențierea</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t>
                      </a:r>
                      <a:r>
                        <a:rPr lang="en-GB" sz="2400" b="0" dirty="0" err="1">
                          <a:effectLst/>
                          <a:latin typeface="Helvetica" pitchFamily="2" charset="0"/>
                        </a:rPr>
                        <a:t>maturarea</a:t>
                      </a:r>
                      <a:r>
                        <a:rPr lang="en-GB" sz="2400" b="0" dirty="0">
                          <a:effectLst/>
                          <a:latin typeface="Helvetica" pitchFamily="2" charset="0"/>
                        </a:rPr>
                        <a:t> </a:t>
                      </a:r>
                      <a:r>
                        <a:rPr lang="en-GB" sz="2400" b="0" dirty="0" err="1">
                          <a:effectLst/>
                          <a:latin typeface="Helvetica" pitchFamily="2" charset="0"/>
                        </a:rPr>
                        <a:t>mucoasei</a:t>
                      </a:r>
                      <a:r>
                        <a:rPr lang="en-GB" sz="2400" b="0" dirty="0">
                          <a:effectLst/>
                          <a:latin typeface="Helvetica" pitchFamily="2" charset="0"/>
                        </a:rPr>
                        <a:t> </a:t>
                      </a:r>
                      <a:r>
                        <a:rPr lang="en-GB" sz="2400" b="0" dirty="0" err="1">
                          <a:effectLst/>
                          <a:latin typeface="Helvetica" pitchFamily="2" charset="0"/>
                        </a:rPr>
                        <a:t>gazdei</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 </a:t>
                      </a:r>
                      <a:r>
                        <a:rPr lang="en-GB" sz="2400" b="0" dirty="0" err="1">
                          <a:effectLst/>
                          <a:latin typeface="Helvetica" pitchFamily="2" charset="0"/>
                        </a:rPr>
                        <a:t>sistemului</a:t>
                      </a:r>
                      <a:r>
                        <a:rPr lang="en-GB" sz="2400" b="0" dirty="0">
                          <a:effectLst/>
                          <a:latin typeface="Helvetica" pitchFamily="2" charset="0"/>
                        </a:rPr>
                        <a:t> </a:t>
                      </a:r>
                      <a:r>
                        <a:rPr lang="en-GB" sz="2400" b="0" dirty="0" err="1">
                          <a:effectLst/>
                          <a:latin typeface="Helvetica" pitchFamily="2" charset="0"/>
                        </a:rPr>
                        <a:t>său</a:t>
                      </a:r>
                      <a:r>
                        <a:rPr lang="en-GB" sz="2400" b="0" dirty="0">
                          <a:effectLst/>
                          <a:latin typeface="Helvetica" pitchFamily="2" charset="0"/>
                        </a:rPr>
                        <a:t> </a:t>
                      </a:r>
                      <a:r>
                        <a:rPr lang="en-GB" sz="2400" b="0" dirty="0" err="1">
                          <a:effectLst/>
                          <a:latin typeface="Helvetica" pitchFamily="2" charset="0"/>
                        </a:rPr>
                        <a:t>imunitar</a:t>
                      </a:r>
                      <a:endParaRPr lang="en-RO"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effectLst/>
                          <a:latin typeface="Helvetica" pitchFamily="2" charset="0"/>
                        </a:rPr>
                        <a:t>menținerea</a:t>
                      </a:r>
                      <a:r>
                        <a:rPr lang="en-GB" sz="2400" b="0" dirty="0">
                          <a:effectLst/>
                          <a:latin typeface="Helvetica" pitchFamily="2" charset="0"/>
                        </a:rPr>
                        <a:t> </a:t>
                      </a:r>
                      <a:r>
                        <a:rPr lang="en-GB" sz="2400" b="0" dirty="0" err="1">
                          <a:effectLst/>
                          <a:latin typeface="Helvetica" pitchFamily="2" charset="0"/>
                        </a:rPr>
                        <a:t>sistemului</a:t>
                      </a:r>
                      <a:r>
                        <a:rPr lang="en-GB" sz="2400" b="0" dirty="0">
                          <a:effectLst/>
                          <a:latin typeface="Helvetica" pitchFamily="2" charset="0"/>
                        </a:rPr>
                        <a:t> </a:t>
                      </a:r>
                      <a:r>
                        <a:rPr lang="en-GB" sz="2400" b="0" dirty="0" err="1">
                          <a:effectLst/>
                          <a:latin typeface="Helvetica" pitchFamily="2" charset="0"/>
                        </a:rPr>
                        <a:t>imunitar</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t>
                      </a:r>
                      <a:r>
                        <a:rPr lang="en-GB" sz="2400" b="0" dirty="0" err="1">
                          <a:effectLst/>
                          <a:latin typeface="Helvetica" pitchFamily="2" charset="0"/>
                        </a:rPr>
                        <a:t>echilibrul</a:t>
                      </a:r>
                      <a:r>
                        <a:rPr lang="en-GB" sz="2400" b="0" dirty="0">
                          <a:effectLst/>
                          <a:latin typeface="Helvetica" pitchFamily="2" charset="0"/>
                        </a:rPr>
                        <a:t> </a:t>
                      </a:r>
                      <a:r>
                        <a:rPr lang="en-GB" sz="2400" b="0" dirty="0" err="1">
                          <a:effectLst/>
                          <a:latin typeface="Helvetica" pitchFamily="2" charset="0"/>
                        </a:rPr>
                        <a:t>dintre</a:t>
                      </a:r>
                      <a:r>
                        <a:rPr lang="en-GB" sz="2400" b="0" dirty="0">
                          <a:effectLst/>
                          <a:latin typeface="Helvetica" pitchFamily="2" charset="0"/>
                        </a:rPr>
                        <a:t> </a:t>
                      </a:r>
                      <a:r>
                        <a:rPr lang="en-GB" sz="2400" b="0" dirty="0" err="1">
                          <a:effectLst/>
                          <a:latin typeface="Helvetica" pitchFamily="2" charset="0"/>
                        </a:rPr>
                        <a:t>procesele</a:t>
                      </a:r>
                      <a:r>
                        <a:rPr lang="en-GB" sz="2400" b="0" dirty="0">
                          <a:effectLst/>
                          <a:latin typeface="Helvetica" pitchFamily="2" charset="0"/>
                        </a:rPr>
                        <a:t> </a:t>
                      </a:r>
                      <a:r>
                        <a:rPr lang="en-GB" sz="2400" b="0" dirty="0" err="1">
                          <a:effectLst/>
                          <a:latin typeface="Helvetica" pitchFamily="2" charset="0"/>
                        </a:rPr>
                        <a:t>proinflamatorii</a:t>
                      </a:r>
                      <a:r>
                        <a:rPr lang="en-GB" sz="2400" b="0" dirty="0">
                          <a:effectLst/>
                          <a:latin typeface="Helvetica" pitchFamily="2" charset="0"/>
                        </a:rPr>
                        <a:t> </a:t>
                      </a:r>
                      <a:r>
                        <a:rPr lang="en-GB" sz="2400" b="0" dirty="0" err="1">
                          <a:effectLst/>
                          <a:latin typeface="Helvetica" pitchFamily="2" charset="0"/>
                        </a:rPr>
                        <a:t>și</a:t>
                      </a:r>
                      <a:r>
                        <a:rPr lang="en-GB" sz="2400" b="0" dirty="0">
                          <a:effectLst/>
                          <a:latin typeface="Helvetica" pitchFamily="2" charset="0"/>
                        </a:rPr>
                        <a:t> </a:t>
                      </a:r>
                      <a:r>
                        <a:rPr lang="en-GB" sz="2400" b="0" dirty="0" err="1">
                          <a:effectLst/>
                          <a:latin typeface="Helvetica" pitchFamily="2" charset="0"/>
                        </a:rPr>
                        <a:t>antiinflamatorii</a:t>
                      </a:r>
                      <a:endParaRPr lang="en-RO" sz="2400" b="0" dirty="0"/>
                    </a:p>
                  </a:txBody>
                  <a:tcPr/>
                </a:tc>
                <a:tc>
                  <a:txBody>
                    <a:bodyPr/>
                    <a:lstStyle/>
                    <a:p>
                      <a:pPr algn="ctr"/>
                      <a:r>
                        <a:rPr lang="en-GB" sz="2400" b="0" dirty="0" err="1">
                          <a:effectLst/>
                          <a:latin typeface="Helvetica" pitchFamily="2" charset="0"/>
                        </a:rPr>
                        <a:t>promovarea</a:t>
                      </a:r>
                      <a:r>
                        <a:rPr lang="en-GB" sz="2400" b="0" dirty="0">
                          <a:effectLst/>
                          <a:latin typeface="Helvetica" pitchFamily="2" charset="0"/>
                        </a:rPr>
                        <a:t> </a:t>
                      </a:r>
                      <a:r>
                        <a:rPr lang="en-GB" sz="2400" b="0" dirty="0" err="1">
                          <a:effectLst/>
                          <a:latin typeface="Helvetica" pitchFamily="2" charset="0"/>
                        </a:rPr>
                        <a:t>microorganismelor</a:t>
                      </a:r>
                      <a:r>
                        <a:rPr lang="en-GB" sz="2400" b="0" dirty="0">
                          <a:effectLst/>
                          <a:latin typeface="Helvetica" pitchFamily="2" charset="0"/>
                        </a:rPr>
                        <a:t> (</a:t>
                      </a:r>
                      <a:r>
                        <a:rPr lang="en-GB" sz="2400" b="0" dirty="0" err="1">
                          <a:effectLst/>
                          <a:latin typeface="Helvetica" pitchFamily="2" charset="0"/>
                        </a:rPr>
                        <a:t>rezistența</a:t>
                      </a:r>
                      <a:r>
                        <a:rPr lang="en-GB" sz="2400" b="0" dirty="0">
                          <a:effectLst/>
                          <a:latin typeface="Helvetica" pitchFamily="2" charset="0"/>
                        </a:rPr>
                        <a:t> la </a:t>
                      </a:r>
                      <a:r>
                        <a:rPr lang="en-GB" sz="2400" b="0" dirty="0" err="1">
                          <a:effectLst/>
                          <a:latin typeface="Helvetica" pitchFamily="2" charset="0"/>
                        </a:rPr>
                        <a:t>colonizare</a:t>
                      </a:r>
                      <a:r>
                        <a:rPr lang="en-GB" sz="2400" b="0" dirty="0">
                          <a:effectLst/>
                          <a:latin typeface="Helvetica" pitchFamily="2" charset="0"/>
                        </a:rPr>
                        <a:t>)</a:t>
                      </a:r>
                      <a:endParaRPr lang="en-RO" sz="2400" b="0" dirty="0"/>
                    </a:p>
                  </a:txBody>
                  <a:tcPr/>
                </a:tc>
                <a:extLst>
                  <a:ext uri="{0D108BD9-81ED-4DB2-BD59-A6C34878D82A}">
                    <a16:rowId xmlns:a16="http://schemas.microsoft.com/office/drawing/2014/main" val="4194476093"/>
                  </a:ext>
                </a:extLst>
              </a:tr>
            </a:tbl>
          </a:graphicData>
        </a:graphic>
      </p:graphicFrame>
    </p:spTree>
    <p:extLst>
      <p:ext uri="{BB962C8B-B14F-4D97-AF65-F5344CB8AC3E}">
        <p14:creationId xmlns:p14="http://schemas.microsoft.com/office/powerpoint/2010/main" val="1170694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8317-C284-EFB3-6796-60D57E6D96B4}"/>
              </a:ext>
            </a:extLst>
          </p:cNvPr>
          <p:cNvSpPr>
            <a:spLocks noGrp="1"/>
          </p:cNvSpPr>
          <p:nvPr>
            <p:ph type="title"/>
          </p:nvPr>
        </p:nvSpPr>
        <p:spPr/>
        <p:txBody>
          <a:bodyPr>
            <a:normAutofit fontScale="90000"/>
          </a:bodyPr>
          <a:lstStyle/>
          <a:p>
            <a:pPr algn="ctr"/>
            <a:r>
              <a:rPr lang="en-GB" dirty="0">
                <a:effectLst/>
                <a:latin typeface="Helvetica" pitchFamily="2" charset="0"/>
              </a:rPr>
              <a:t>3. </a:t>
            </a:r>
            <a:r>
              <a:rPr lang="en-GB" dirty="0" err="1">
                <a:effectLst/>
                <a:latin typeface="Helvetica" pitchFamily="2" charset="0"/>
              </a:rPr>
              <a:t>Factori</a:t>
            </a:r>
            <a:r>
              <a:rPr lang="en-GB" dirty="0">
                <a:effectLst/>
                <a:latin typeface="Helvetica" pitchFamily="2" charset="0"/>
              </a:rPr>
              <a:t> </a:t>
            </a:r>
            <a:r>
              <a:rPr lang="en-GB" dirty="0" err="1">
                <a:effectLst/>
                <a:latin typeface="Helvetica" pitchFamily="2" charset="0"/>
              </a:rPr>
              <a:t>favorizanți</a:t>
            </a:r>
            <a:r>
              <a:rPr lang="en-GB" dirty="0">
                <a:effectLst/>
                <a:latin typeface="Helvetica" pitchFamily="2" charset="0"/>
              </a:rPr>
              <a:t> ai </a:t>
            </a:r>
            <a:r>
              <a:rPr lang="en-GB" dirty="0" err="1">
                <a:effectLst/>
                <a:latin typeface="Helvetica" pitchFamily="2" charset="0"/>
              </a:rPr>
              <a:t>infecților</a:t>
            </a:r>
            <a:r>
              <a:rPr lang="en-GB" dirty="0">
                <a:effectLst/>
                <a:latin typeface="Helvetica" pitchFamily="2" charset="0"/>
              </a:rPr>
              <a:t> </a:t>
            </a:r>
            <a:r>
              <a:rPr lang="en-GB" dirty="0" err="1">
                <a:effectLst/>
                <a:latin typeface="Helvetica" pitchFamily="2" charset="0"/>
              </a:rPr>
              <a:t>asociate</a:t>
            </a:r>
            <a:r>
              <a:rPr lang="en-GB" dirty="0">
                <a:effectLst/>
                <a:latin typeface="Helvetica" pitchFamily="2" charset="0"/>
              </a:rPr>
              <a:t> </a:t>
            </a:r>
            <a:r>
              <a:rPr lang="en-GB" dirty="0" err="1">
                <a:latin typeface="Helvetica" pitchFamily="2" charset="0"/>
              </a:rPr>
              <a:t>î</a:t>
            </a:r>
            <a:r>
              <a:rPr lang="en-GB" dirty="0" err="1">
                <a:effectLst/>
                <a:latin typeface="Helvetica" pitchFamily="2" charset="0"/>
              </a:rPr>
              <a:t>ngrijirilor</a:t>
            </a:r>
            <a:r>
              <a:rPr lang="en-GB" dirty="0">
                <a:effectLst/>
                <a:latin typeface="Helvetica" pitchFamily="2" charset="0"/>
              </a:rPr>
              <a:t> </a:t>
            </a:r>
            <a:r>
              <a:rPr lang="en-GB" dirty="0" err="1">
                <a:effectLst/>
                <a:latin typeface="Helvetica" pitchFamily="2" charset="0"/>
              </a:rPr>
              <a:t>medicale</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practica</a:t>
            </a:r>
            <a:r>
              <a:rPr lang="en-GB" dirty="0">
                <a:effectLst/>
                <a:latin typeface="Helvetica" pitchFamily="2" charset="0"/>
              </a:rPr>
              <a:t> </a:t>
            </a:r>
            <a:r>
              <a:rPr lang="en-GB" dirty="0" err="1">
                <a:effectLst/>
                <a:latin typeface="Helvetica" pitchFamily="2" charset="0"/>
              </a:rPr>
              <a:t>stomatologică</a:t>
            </a:r>
            <a:endParaRPr lang="en-RO" dirty="0"/>
          </a:p>
        </p:txBody>
      </p:sp>
      <p:sp>
        <p:nvSpPr>
          <p:cNvPr id="3" name="Content Placeholder 2">
            <a:extLst>
              <a:ext uri="{FF2B5EF4-FFF2-40B4-BE49-F238E27FC236}">
                <a16:creationId xmlns:a16="http://schemas.microsoft.com/office/drawing/2014/main" id="{58E47E14-5FE2-DB7A-8775-EA8716EB7148}"/>
              </a:ext>
            </a:extLst>
          </p:cNvPr>
          <p:cNvSpPr>
            <a:spLocks noGrp="1"/>
          </p:cNvSpPr>
          <p:nvPr>
            <p:ph idx="1"/>
          </p:nvPr>
        </p:nvSpPr>
        <p:spPr>
          <a:xfrm>
            <a:off x="219636" y="2541494"/>
            <a:ext cx="4419599" cy="3595128"/>
          </a:xfrm>
        </p:spPr>
        <p:txBody>
          <a:bodyPr/>
          <a:lstStyle/>
          <a:p>
            <a:pPr algn="just"/>
            <a:r>
              <a:rPr lang="en-GB" dirty="0" err="1">
                <a:effectLst/>
                <a:latin typeface="Helvetica" pitchFamily="2" charset="0"/>
              </a:rPr>
              <a:t>proceduri</a:t>
            </a:r>
            <a:r>
              <a:rPr lang="en-GB" dirty="0">
                <a:effectLst/>
                <a:latin typeface="Helvetica" pitchFamily="2" charset="0"/>
              </a:rPr>
              <a:t> </a:t>
            </a:r>
            <a:r>
              <a:rPr lang="en-GB" dirty="0" err="1">
                <a:effectLst/>
                <a:latin typeface="Helvetica" pitchFamily="2" charset="0"/>
              </a:rPr>
              <a:t>invazive</a:t>
            </a:r>
            <a:r>
              <a:rPr lang="en-GB" dirty="0">
                <a:effectLst/>
                <a:latin typeface="Helvetica" pitchFamily="2" charset="0"/>
              </a:rPr>
              <a:t> de diagnostic </a:t>
            </a:r>
            <a:r>
              <a:rPr lang="en-GB" dirty="0" err="1">
                <a:effectLst/>
                <a:latin typeface="Helvetica" pitchFamily="2" charset="0"/>
              </a:rPr>
              <a:t>si</a:t>
            </a:r>
            <a:r>
              <a:rPr lang="en-GB" dirty="0">
                <a:effectLst/>
                <a:latin typeface="Helvetica" pitchFamily="2" charset="0"/>
              </a:rPr>
              <a:t> </a:t>
            </a:r>
            <a:r>
              <a:rPr lang="en-GB" dirty="0" err="1">
                <a:effectLst/>
                <a:latin typeface="Helvetica" pitchFamily="2" charset="0"/>
              </a:rPr>
              <a:t>tratament</a:t>
            </a:r>
            <a:r>
              <a:rPr lang="en-GB" dirty="0">
                <a:effectLst/>
                <a:latin typeface="Helvetica" pitchFamily="2" charset="0"/>
              </a:rPr>
              <a:t>, </a:t>
            </a:r>
          </a:p>
          <a:p>
            <a:pPr algn="just"/>
            <a:r>
              <a:rPr lang="en-GB" dirty="0" err="1">
                <a:effectLst/>
                <a:latin typeface="Helvetica" pitchFamily="2" charset="0"/>
              </a:rPr>
              <a:t>aplicarea</a:t>
            </a:r>
            <a:r>
              <a:rPr lang="en-GB" dirty="0">
                <a:effectLst/>
                <a:latin typeface="Helvetica" pitchFamily="2" charset="0"/>
              </a:rPr>
              <a:t> </a:t>
            </a:r>
            <a:r>
              <a:rPr lang="en-GB" dirty="0" err="1">
                <a:effectLst/>
                <a:latin typeface="Helvetica" pitchFamily="2" charset="0"/>
              </a:rPr>
              <a:t>antibioterapiei</a:t>
            </a:r>
            <a:r>
              <a:rPr lang="en-GB" dirty="0">
                <a:effectLst/>
                <a:latin typeface="Helvetica" pitchFamily="2" charset="0"/>
              </a:rPr>
              <a:t>, </a:t>
            </a:r>
          </a:p>
          <a:p>
            <a:pPr algn="just"/>
            <a:r>
              <a:rPr lang="en-GB" dirty="0" err="1">
                <a:effectLst/>
                <a:latin typeface="Helvetica" pitchFamily="2" charset="0"/>
              </a:rPr>
              <a:t>identificarea</a:t>
            </a:r>
            <a:r>
              <a:rPr lang="en-GB" dirty="0">
                <a:effectLst/>
                <a:latin typeface="Helvetica" pitchFamily="2" charset="0"/>
              </a:rPr>
              <a:t> </a:t>
            </a:r>
            <a:r>
              <a:rPr lang="en-GB" dirty="0" err="1">
                <a:effectLst/>
                <a:latin typeface="Helvetica" pitchFamily="2" charset="0"/>
              </a:rPr>
              <a:t>parametrilor</a:t>
            </a:r>
            <a:r>
              <a:rPr lang="en-GB" dirty="0">
                <a:effectLst/>
                <a:latin typeface="Helvetica" pitchFamily="2" charset="0"/>
              </a:rPr>
              <a:t> </a:t>
            </a:r>
            <a:r>
              <a:rPr lang="en-GB" dirty="0" err="1">
                <a:effectLst/>
                <a:latin typeface="Helvetica" pitchFamily="2" charset="0"/>
              </a:rPr>
              <a:t>epidemiologici</a:t>
            </a:r>
            <a:r>
              <a:rPr lang="en-GB" dirty="0">
                <a:effectLst/>
                <a:latin typeface="Helvetica" pitchFamily="2" charset="0"/>
              </a:rPr>
              <a:t> de </a:t>
            </a:r>
            <a:r>
              <a:rPr lang="en-GB" dirty="0" err="1">
                <a:effectLst/>
                <a:latin typeface="Helvetica" pitchFamily="2" charset="0"/>
              </a:rPr>
              <a:t>risc</a:t>
            </a:r>
            <a:r>
              <a:rPr lang="en-GB" dirty="0">
                <a:effectLst/>
                <a:latin typeface="Helvetica" pitchFamily="2" charset="0"/>
              </a:rPr>
              <a:t>.</a:t>
            </a:r>
          </a:p>
          <a:p>
            <a:endParaRPr lang="en-RO" dirty="0"/>
          </a:p>
        </p:txBody>
      </p:sp>
      <p:pic>
        <p:nvPicPr>
          <p:cNvPr id="16386" name="Picture 2">
            <a:extLst>
              <a:ext uri="{FF2B5EF4-FFF2-40B4-BE49-F238E27FC236}">
                <a16:creationId xmlns:a16="http://schemas.microsoft.com/office/drawing/2014/main" id="{22F2CE6B-D1F6-B7E9-EDB5-08C6807A5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909" y="1692275"/>
            <a:ext cx="7196455"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2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B30B-166E-9F7D-A467-784CD11131B8}"/>
              </a:ext>
            </a:extLst>
          </p:cNvPr>
          <p:cNvSpPr>
            <a:spLocks noGrp="1"/>
          </p:cNvSpPr>
          <p:nvPr>
            <p:ph type="title"/>
          </p:nvPr>
        </p:nvSpPr>
        <p:spPr>
          <a:xfrm>
            <a:off x="838200" y="195794"/>
            <a:ext cx="10515600" cy="1108572"/>
          </a:xfrm>
        </p:spPr>
        <p:txBody>
          <a:bodyPr>
            <a:noAutofit/>
          </a:bodyPr>
          <a:lstStyle/>
          <a:p>
            <a:pPr algn="ctr" fontAlgn="base"/>
            <a:r>
              <a:rPr lang="en-GB" sz="3200" dirty="0" err="1">
                <a:effectLst/>
                <a:latin typeface="Helvetica" pitchFamily="2" charset="0"/>
              </a:rPr>
              <a:t>Tipurile</a:t>
            </a:r>
            <a:r>
              <a:rPr lang="en-GB" sz="3200" dirty="0">
                <a:effectLst/>
                <a:latin typeface="Helvetica" pitchFamily="2" charset="0"/>
              </a:rPr>
              <a:t> de </a:t>
            </a:r>
            <a:r>
              <a:rPr lang="en-GB" sz="3200" dirty="0" err="1">
                <a:effectLst/>
                <a:latin typeface="Helvetica" pitchFamily="2" charset="0"/>
              </a:rPr>
              <a:t>intervenții</a:t>
            </a:r>
            <a:r>
              <a:rPr lang="en-GB" sz="3200" dirty="0">
                <a:effectLst/>
                <a:latin typeface="Helvetica" pitchFamily="2" charset="0"/>
              </a:rPr>
              <a:t> </a:t>
            </a:r>
            <a:r>
              <a:rPr lang="en-GB" sz="3200" dirty="0" err="1">
                <a:effectLst/>
                <a:latin typeface="Helvetica" pitchFamily="2" charset="0"/>
              </a:rPr>
              <a:t>chirurgicale</a:t>
            </a:r>
            <a:r>
              <a:rPr lang="en-GB" sz="3200" dirty="0">
                <a:effectLst/>
                <a:latin typeface="Helvetica" pitchFamily="2" charset="0"/>
              </a:rPr>
              <a:t> de </a:t>
            </a:r>
            <a:r>
              <a:rPr lang="en-GB" sz="3200" dirty="0" err="1">
                <a:effectLst/>
                <a:latin typeface="Helvetica" pitchFamily="2" charset="0"/>
              </a:rPr>
              <a:t>mică</a:t>
            </a:r>
            <a:r>
              <a:rPr lang="en-GB" sz="3200" dirty="0">
                <a:effectLst/>
                <a:latin typeface="Helvetica" pitchFamily="2" charset="0"/>
              </a:rPr>
              <a:t> </a:t>
            </a:r>
            <a:r>
              <a:rPr lang="en-GB" sz="3200" dirty="0" err="1">
                <a:effectLst/>
                <a:latin typeface="Helvetica" pitchFamily="2" charset="0"/>
              </a:rPr>
              <a:t>amploare</a:t>
            </a:r>
            <a:r>
              <a:rPr lang="en-GB" sz="3200" dirty="0">
                <a:effectLst/>
                <a:latin typeface="Helvetica" pitchFamily="2" charset="0"/>
              </a:rPr>
              <a:t> care se pot </a:t>
            </a:r>
            <a:r>
              <a:rPr lang="en-GB" sz="3200" dirty="0" err="1">
                <a:effectLst/>
                <a:latin typeface="Helvetica" pitchFamily="2" charset="0"/>
              </a:rPr>
              <a:t>efectua</a:t>
            </a:r>
            <a:r>
              <a:rPr lang="en-GB" sz="3200" dirty="0">
                <a:effectLst/>
                <a:latin typeface="Helvetica" pitchFamily="2" charset="0"/>
              </a:rPr>
              <a:t> </a:t>
            </a:r>
            <a:r>
              <a:rPr lang="en-GB" sz="3200" dirty="0" err="1">
                <a:effectLst/>
                <a:latin typeface="Helvetica" pitchFamily="2" charset="0"/>
              </a:rPr>
              <a:t>în</a:t>
            </a:r>
            <a:r>
              <a:rPr lang="en-GB" sz="3200" dirty="0">
                <a:effectLst/>
                <a:latin typeface="Helvetica" pitchFamily="2" charset="0"/>
              </a:rPr>
              <a:t> </a:t>
            </a:r>
            <a:r>
              <a:rPr lang="en-GB" sz="3200" dirty="0" err="1">
                <a:effectLst/>
                <a:latin typeface="Helvetica" pitchFamily="2" charset="0"/>
              </a:rPr>
              <a:t>cabinetul</a:t>
            </a:r>
            <a:r>
              <a:rPr lang="en-GB" sz="3200" dirty="0">
                <a:effectLst/>
                <a:latin typeface="Helvetica" pitchFamily="2" charset="0"/>
              </a:rPr>
              <a:t> de </a:t>
            </a:r>
            <a:r>
              <a:rPr lang="en-GB" sz="3200" dirty="0" err="1">
                <a:effectLst/>
                <a:latin typeface="Helvetica" pitchFamily="2" charset="0"/>
              </a:rPr>
              <a:t>medicină</a:t>
            </a:r>
            <a:r>
              <a:rPr lang="en-GB" sz="3200" dirty="0">
                <a:effectLst/>
                <a:latin typeface="Helvetica" pitchFamily="2" charset="0"/>
              </a:rPr>
              <a:t> </a:t>
            </a:r>
            <a:r>
              <a:rPr lang="en-GB" sz="3200" dirty="0" err="1">
                <a:effectLst/>
                <a:latin typeface="Helvetica" pitchFamily="2" charset="0"/>
              </a:rPr>
              <a:t>dentară</a:t>
            </a:r>
            <a:r>
              <a:rPr lang="en-GB" sz="3200" dirty="0">
                <a:effectLst/>
                <a:latin typeface="Helvetica" pitchFamily="2" charset="0"/>
              </a:rPr>
              <a:t> </a:t>
            </a:r>
            <a:r>
              <a:rPr lang="en-GB" sz="3200" dirty="0">
                <a:latin typeface="Helvetica" pitchFamily="2" charset="0"/>
              </a:rPr>
              <a:t>(1)</a:t>
            </a:r>
            <a:endParaRPr lang="en-GB" sz="3200" dirty="0">
              <a:effectLst/>
              <a:latin typeface="Helvetica" pitchFamily="2" charset="0"/>
            </a:endParaRPr>
          </a:p>
        </p:txBody>
      </p:sp>
      <p:graphicFrame>
        <p:nvGraphicFramePr>
          <p:cNvPr id="4" name="Table 4">
            <a:extLst>
              <a:ext uri="{FF2B5EF4-FFF2-40B4-BE49-F238E27FC236}">
                <a16:creationId xmlns:a16="http://schemas.microsoft.com/office/drawing/2014/main" id="{CCE9396A-0730-CCE1-905C-43E04052DC45}"/>
              </a:ext>
            </a:extLst>
          </p:cNvPr>
          <p:cNvGraphicFramePr>
            <a:graphicFrameLocks noGrp="1"/>
          </p:cNvGraphicFramePr>
          <p:nvPr>
            <p:ph idx="1"/>
            <p:extLst>
              <p:ext uri="{D42A27DB-BD31-4B8C-83A1-F6EECF244321}">
                <p14:modId xmlns:p14="http://schemas.microsoft.com/office/powerpoint/2010/main" val="3223460211"/>
              </p:ext>
            </p:extLst>
          </p:nvPr>
        </p:nvGraphicFramePr>
        <p:xfrm>
          <a:off x="121024" y="1411941"/>
          <a:ext cx="11940985" cy="5255158"/>
        </p:xfrm>
        <a:graphic>
          <a:graphicData uri="http://schemas.openxmlformats.org/drawingml/2006/table">
            <a:tbl>
              <a:tblPr firstRow="1" bandRow="1">
                <a:tableStyleId>{C083E6E3-FA7D-4D7B-A595-EF9225AFEA82}</a:tableStyleId>
              </a:tblPr>
              <a:tblGrid>
                <a:gridCol w="2388197">
                  <a:extLst>
                    <a:ext uri="{9D8B030D-6E8A-4147-A177-3AD203B41FA5}">
                      <a16:colId xmlns:a16="http://schemas.microsoft.com/office/drawing/2014/main" val="374504182"/>
                    </a:ext>
                  </a:extLst>
                </a:gridCol>
                <a:gridCol w="2388197">
                  <a:extLst>
                    <a:ext uri="{9D8B030D-6E8A-4147-A177-3AD203B41FA5}">
                      <a16:colId xmlns:a16="http://schemas.microsoft.com/office/drawing/2014/main" val="3633807435"/>
                    </a:ext>
                  </a:extLst>
                </a:gridCol>
                <a:gridCol w="2388197">
                  <a:extLst>
                    <a:ext uri="{9D8B030D-6E8A-4147-A177-3AD203B41FA5}">
                      <a16:colId xmlns:a16="http://schemas.microsoft.com/office/drawing/2014/main" val="316602155"/>
                    </a:ext>
                  </a:extLst>
                </a:gridCol>
                <a:gridCol w="2388197">
                  <a:extLst>
                    <a:ext uri="{9D8B030D-6E8A-4147-A177-3AD203B41FA5}">
                      <a16:colId xmlns:a16="http://schemas.microsoft.com/office/drawing/2014/main" val="2232328164"/>
                    </a:ext>
                  </a:extLst>
                </a:gridCol>
                <a:gridCol w="2388197">
                  <a:extLst>
                    <a:ext uri="{9D8B030D-6E8A-4147-A177-3AD203B41FA5}">
                      <a16:colId xmlns:a16="http://schemas.microsoft.com/office/drawing/2014/main" val="3752503248"/>
                    </a:ext>
                  </a:extLst>
                </a:gridCol>
              </a:tblGrid>
              <a:tr h="1153581">
                <a:tc>
                  <a:txBody>
                    <a:bodyPr/>
                    <a:lstStyle/>
                    <a:p>
                      <a:pPr algn="ctr"/>
                      <a:r>
                        <a:rPr lang="en-GB" sz="2400" b="0" kern="1200" dirty="0" err="1">
                          <a:solidFill>
                            <a:schemeClr val="tx1"/>
                          </a:solidFill>
                          <a:effectLst/>
                          <a:latin typeface="+mn-lt"/>
                          <a:ea typeface="+mn-ea"/>
                          <a:cs typeface="+mn-cs"/>
                        </a:rPr>
                        <a:t>extractiile</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dentare</a:t>
                      </a:r>
                      <a:r>
                        <a:rPr lang="en-GB" sz="2400" b="0" kern="1200" dirty="0">
                          <a:solidFill>
                            <a:schemeClr val="tx1"/>
                          </a:solidFill>
                          <a:effectLst/>
                          <a:latin typeface="+mn-lt"/>
                          <a:ea typeface="+mn-ea"/>
                          <a:cs typeface="+mn-cs"/>
                        </a:rPr>
                        <a:t>;</a:t>
                      </a:r>
                    </a:p>
                    <a:p>
                      <a:pPr algn="ctr"/>
                      <a:r>
                        <a:rPr lang="en-GB" sz="2400" b="0" kern="1200" dirty="0">
                          <a:solidFill>
                            <a:schemeClr val="tx1"/>
                          </a:solidFill>
                          <a:effectLst/>
                          <a:latin typeface="+mn-lt"/>
                          <a:ea typeface="+mn-ea"/>
                          <a:cs typeface="+mn-cs"/>
                        </a:rPr>
                        <a:t>﻿</a:t>
                      </a:r>
                      <a:endParaRPr lang="en-RO"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a:solidFill>
                            <a:schemeClr val="tx1"/>
                          </a:solidFill>
                          <a:effectLst/>
                          <a:latin typeface="+mn-lt"/>
                          <a:ea typeface="+mn-ea"/>
                          <a:cs typeface="+mn-cs"/>
                        </a:rPr>
                        <a:t>﻿﻿</a:t>
                      </a:r>
                      <a:r>
                        <a:rPr lang="en-GB" sz="2400" b="0" kern="1200" dirty="0" err="1">
                          <a:solidFill>
                            <a:schemeClr val="tx1"/>
                          </a:solidFill>
                          <a:effectLst/>
                          <a:latin typeface="+mn-lt"/>
                          <a:ea typeface="+mn-ea"/>
                          <a:cs typeface="+mn-cs"/>
                        </a:rPr>
                        <a:t>amputatia</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radiculara</a:t>
                      </a:r>
                      <a:r>
                        <a:rPr lang="en-GB" sz="2400" b="0" kern="1200" dirty="0">
                          <a:solidFill>
                            <a:schemeClr val="tx1"/>
                          </a:solidFill>
                          <a:effectLst/>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premolarizarea</a:t>
                      </a:r>
                      <a:r>
                        <a:rPr lang="en-GB" sz="2400" b="0" kern="1200" dirty="0">
                          <a:solidFill>
                            <a:schemeClr val="tx1"/>
                          </a:solidFill>
                          <a:effectLst/>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odontectomia</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dintilor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inclusi</a:t>
                      </a:r>
                      <a:r>
                        <a:rPr lang="en-GB" sz="2400" b="0" kern="1200" dirty="0">
                          <a:solidFill>
                            <a:schemeClr val="tx1"/>
                          </a:solidFill>
                          <a:effectLst/>
                          <a:latin typeface="+mn-lt"/>
                          <a:ea typeface="+mn-ea"/>
                          <a:cs typeface="+mn-cs"/>
                        </a:rPr>
                        <a:t>;</a:t>
                      </a:r>
                    </a:p>
                  </a:txBody>
                  <a:tcPr/>
                </a:tc>
                <a:tc>
                  <a:txBody>
                    <a:bodyPr/>
                    <a:lstStyle/>
                    <a:p>
                      <a:pPr algn="ctr"/>
                      <a:r>
                        <a:rPr lang="en-GB" sz="2400" b="0" kern="1200" dirty="0" err="1">
                          <a:solidFill>
                            <a:schemeClr val="tx1"/>
                          </a:solidFill>
                          <a:effectLst/>
                          <a:latin typeface="+mn-lt"/>
                          <a:ea typeface="+mn-ea"/>
                          <a:cs typeface="+mn-cs"/>
                        </a:rPr>
                        <a:t>biopsia</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glandelor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salivare</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mici</a:t>
                      </a:r>
                      <a:r>
                        <a:rPr lang="en-GB" sz="2400" b="0" kern="1200" dirty="0">
                          <a:solidFill>
                            <a:schemeClr val="tx1"/>
                          </a:solidFill>
                          <a:effectLst/>
                          <a:latin typeface="+mn-lt"/>
                          <a:ea typeface="+mn-ea"/>
                          <a:cs typeface="+mn-cs"/>
                        </a:rPr>
                        <a:t>;</a:t>
                      </a:r>
                      <a:endParaRPr lang="en-RO"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rezectile</a:t>
                      </a:r>
                      <a:r>
                        <a:rPr lang="en-GB" sz="2400" b="0" kern="1200" dirty="0">
                          <a:solidFill>
                            <a:schemeClr val="tx1"/>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apicale</a:t>
                      </a:r>
                      <a:r>
                        <a:rPr lang="en-GB" sz="2400" b="0" kern="1200" dirty="0">
                          <a:solidFill>
                            <a:schemeClr val="tx1"/>
                          </a:solidFill>
                          <a:effectLst/>
                          <a:latin typeface="+mn-lt"/>
                          <a:ea typeface="+mn-ea"/>
                          <a:cs typeface="+mn-cs"/>
                        </a:rPr>
                        <a:t> (1-2 </a:t>
                      </a:r>
                      <a:r>
                        <a:rPr lang="en-GB" sz="2400" b="0" kern="1200" dirty="0" err="1">
                          <a:solidFill>
                            <a:schemeClr val="tx1"/>
                          </a:solidFill>
                          <a:effectLst/>
                          <a:latin typeface="+mn-lt"/>
                          <a:ea typeface="+mn-ea"/>
                          <a:cs typeface="+mn-cs"/>
                        </a:rPr>
                        <a:t>dinti</a:t>
                      </a:r>
                      <a:r>
                        <a:rPr lang="en-GB" sz="2400" b="0" kern="1200" dirty="0">
                          <a:solidFill>
                            <a:schemeClr val="tx1"/>
                          </a:solidFill>
                          <a:effectLst/>
                          <a:latin typeface="+mn-lt"/>
                          <a:ea typeface="+mn-ea"/>
                          <a:cs typeface="+mn-cs"/>
                        </a:rPr>
                        <a:t>);</a:t>
                      </a:r>
                    </a:p>
                  </a:txBody>
                  <a:tcPr/>
                </a:tc>
                <a:extLst>
                  <a:ext uri="{0D108BD9-81ED-4DB2-BD59-A6C34878D82A}">
                    <a16:rowId xmlns:a16="http://schemas.microsoft.com/office/drawing/2014/main" val="1680454666"/>
                  </a:ext>
                </a:extLst>
              </a:tr>
              <a:tr h="1649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tratamentul</a:t>
                      </a:r>
                      <a:r>
                        <a:rPr lang="en-GB" sz="2400" b="0" kern="1200" dirty="0">
                          <a:solidFill>
                            <a:schemeClr val="tx1"/>
                          </a:solidFill>
                          <a:effectLst/>
                          <a:latin typeface="+mn-lt"/>
                          <a:ea typeface="+mn-ea"/>
                          <a:cs typeface="+mn-cs"/>
                        </a:rPr>
                        <a:t> de </a:t>
                      </a:r>
                      <a:r>
                        <a:rPr lang="en-GB" sz="2400" b="0" kern="1200" dirty="0" err="1">
                          <a:solidFill>
                            <a:schemeClr val="tx1"/>
                          </a:solidFill>
                          <a:effectLst/>
                          <a:latin typeface="+mn-lt"/>
                          <a:ea typeface="+mn-ea"/>
                          <a:cs typeface="+mn-cs"/>
                        </a:rPr>
                        <a:t>urgenta</a:t>
                      </a:r>
                      <a:r>
                        <a:rPr lang="en-GB" sz="2400" b="0" kern="1200" dirty="0">
                          <a:solidFill>
                            <a:schemeClr val="tx1"/>
                          </a:solidFill>
                          <a:effectLst/>
                          <a:latin typeface="+mn-lt"/>
                          <a:ea typeface="+mn-ea"/>
                          <a:cs typeface="+mn-cs"/>
                        </a:rPr>
                        <a:t> al </a:t>
                      </a:r>
                      <a:r>
                        <a:rPr lang="en-GB" sz="2400" b="0" kern="1200" dirty="0" err="1">
                          <a:solidFill>
                            <a:schemeClr val="tx1"/>
                          </a:solidFill>
                          <a:effectLst/>
                          <a:latin typeface="+mn-lt"/>
                          <a:ea typeface="+mn-ea"/>
                          <a:cs typeface="+mn-cs"/>
                        </a:rPr>
                        <a:t>traumatismelor</a:t>
                      </a:r>
                      <a:r>
                        <a:rPr lang="en-GB" sz="2400" b="0" kern="1200" dirty="0">
                          <a:solidFill>
                            <a:schemeClr val="tx1"/>
                          </a:solidFill>
                          <a:effectLst/>
                          <a:latin typeface="+mn-lt"/>
                          <a:ea typeface="+mn-ea"/>
                          <a:cs typeface="+mn-cs"/>
                        </a:rPr>
                        <a:t> OMF; </a:t>
                      </a:r>
                      <a:endParaRPr lang="en-RO"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replantarea</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dentara</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transplantarea</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dentara</a:t>
                      </a:r>
                      <a:r>
                        <a:rPr lang="en-GB" sz="2400" b="0" kern="1200" dirty="0">
                          <a:solidFill>
                            <a:schemeClr val="tx1"/>
                          </a:solidFill>
                          <a:effectLst/>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tratamentul</a:t>
                      </a:r>
                      <a:r>
                        <a:rPr lang="en-GB" sz="2400" b="0" kern="1200" dirty="0">
                          <a:solidFill>
                            <a:schemeClr val="tx1"/>
                          </a:solidFill>
                          <a:effectLst/>
                          <a:latin typeface="+mn-lt"/>
                          <a:ea typeface="+mn-ea"/>
                          <a:cs typeface="+mn-cs"/>
                        </a:rPr>
                        <a:t> de </a:t>
                      </a:r>
                      <a:r>
                        <a:rPr lang="en-GB" sz="2400" b="0" kern="1200" dirty="0" err="1">
                          <a:solidFill>
                            <a:schemeClr val="tx1"/>
                          </a:solidFill>
                          <a:effectLst/>
                          <a:latin typeface="+mn-lt"/>
                          <a:ea typeface="+mn-ea"/>
                          <a:cs typeface="+mn-cs"/>
                        </a:rPr>
                        <a:t>urgenta</a:t>
                      </a:r>
                      <a:r>
                        <a:rPr lang="en-GB" sz="2400" b="0" kern="1200" dirty="0">
                          <a:solidFill>
                            <a:schemeClr val="tx1"/>
                          </a:solidFill>
                          <a:effectLst/>
                          <a:latin typeface="+mn-lt"/>
                          <a:ea typeface="+mn-ea"/>
                          <a:cs typeface="+mn-cs"/>
                        </a:rPr>
                        <a:t> al </a:t>
                      </a:r>
                      <a:r>
                        <a:rPr lang="en-GB" sz="2400" b="0" kern="1200" dirty="0" err="1">
                          <a:solidFill>
                            <a:schemeClr val="tx1"/>
                          </a:solidFill>
                          <a:effectLst/>
                          <a:latin typeface="+mn-lt"/>
                          <a:ea typeface="+mn-ea"/>
                          <a:cs typeface="+mn-cs"/>
                        </a:rPr>
                        <a:t>accidentelor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eruptiei</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dentare</a:t>
                      </a:r>
                      <a:r>
                        <a:rPr lang="en-GB" sz="2400" b="0" kern="1200" dirty="0">
                          <a:solidFill>
                            <a:schemeClr val="tx1"/>
                          </a:solidFill>
                          <a:effectLst/>
                          <a:latin typeface="+mn-lt"/>
                          <a:ea typeface="+mn-ea"/>
                          <a:cs typeface="+mn-cs"/>
                        </a:rPr>
                        <a:t>;</a:t>
                      </a:r>
                    </a:p>
                  </a:txBody>
                  <a:tcPr/>
                </a:tc>
                <a:tc>
                  <a:txBody>
                    <a:bodyPr/>
                    <a:lstStyle/>
                    <a:p>
                      <a:pPr algn="ctr"/>
                      <a:r>
                        <a:rPr lang="en-GB" sz="2400" b="0" kern="1200" dirty="0" err="1">
                          <a:solidFill>
                            <a:schemeClr val="tx1"/>
                          </a:solidFill>
                          <a:effectLst/>
                          <a:latin typeface="+mn-lt"/>
                          <a:ea typeface="+mn-ea"/>
                          <a:cs typeface="+mn-cs"/>
                        </a:rPr>
                        <a:t>redresarea</a:t>
                      </a:r>
                      <a:r>
                        <a:rPr lang="en-GB" sz="2400" b="0" kern="1200" dirty="0">
                          <a:solidFill>
                            <a:schemeClr val="tx1"/>
                          </a:solidFill>
                          <a:effectLst/>
                          <a:latin typeface="+mn-lt"/>
                          <a:ea typeface="+mn-ea"/>
                          <a:cs typeface="+mn-cs"/>
                        </a:rPr>
                        <a:t> </a:t>
                      </a:r>
                    </a:p>
                    <a:p>
                      <a:pPr algn="ctr"/>
                      <a:r>
                        <a:rPr lang="en-GB" sz="2400" b="0" kern="1200" dirty="0">
                          <a:solidFill>
                            <a:schemeClr val="tx1"/>
                          </a:solidFill>
                          <a:effectLst/>
                          <a:latin typeface="+mn-lt"/>
                          <a:ea typeface="+mn-ea"/>
                          <a:cs typeface="+mn-cs"/>
                        </a:rPr>
                        <a:t>chirurgical-</a:t>
                      </a:r>
                      <a:r>
                        <a:rPr lang="en-GB" sz="2400" b="0" kern="1200" dirty="0" err="1">
                          <a:solidFill>
                            <a:schemeClr val="tx1"/>
                          </a:solidFill>
                          <a:effectLst/>
                          <a:latin typeface="+mn-lt"/>
                          <a:ea typeface="+mn-ea"/>
                          <a:cs typeface="+mn-cs"/>
                        </a:rPr>
                        <a:t>ortodontica</a:t>
                      </a:r>
                      <a:r>
                        <a:rPr lang="en-GB" sz="2400" b="0" kern="1200" dirty="0">
                          <a:solidFill>
                            <a:schemeClr val="tx1"/>
                          </a:solidFill>
                          <a:effectLst/>
                          <a:latin typeface="+mn-lt"/>
                          <a:ea typeface="+mn-ea"/>
                          <a:cs typeface="+mn-cs"/>
                        </a:rPr>
                        <a:t> a </a:t>
                      </a:r>
                      <a:r>
                        <a:rPr lang="en-GB" sz="2400" b="0" kern="1200" dirty="0" err="1">
                          <a:solidFill>
                            <a:schemeClr val="tx1"/>
                          </a:solidFill>
                          <a:effectLst/>
                          <a:latin typeface="+mn-lt"/>
                          <a:ea typeface="+mn-ea"/>
                          <a:cs typeface="+mn-cs"/>
                        </a:rPr>
                        <a:t>dintilor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inclusi</a:t>
                      </a:r>
                      <a:r>
                        <a:rPr lang="en-GB" sz="2400" b="0" kern="1200" dirty="0">
                          <a:solidFill>
                            <a:schemeClr val="tx1"/>
                          </a:solidFill>
                          <a:effectLst/>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tratamentul</a:t>
                      </a:r>
                      <a:r>
                        <a:rPr lang="en-GB" sz="2400" b="0" kern="1200" dirty="0">
                          <a:solidFill>
                            <a:schemeClr val="tx1"/>
                          </a:solidFill>
                          <a:effectLst/>
                          <a:latin typeface="+mn-lt"/>
                          <a:ea typeface="+mn-ea"/>
                          <a:cs typeface="+mn-cs"/>
                        </a:rPr>
                        <a:t> chirurgical al </a:t>
                      </a:r>
                      <a:r>
                        <a:rPr lang="en-GB" sz="2400" b="0" kern="1200" dirty="0" err="1">
                          <a:solidFill>
                            <a:schemeClr val="tx1"/>
                          </a:solidFill>
                          <a:effectLst/>
                          <a:latin typeface="+mn-lt"/>
                          <a:ea typeface="+mn-ea"/>
                          <a:cs typeface="+mn-cs"/>
                        </a:rPr>
                        <a:t>parodontopatilor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marginale</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cronice</a:t>
                      </a:r>
                      <a:r>
                        <a:rPr lang="en-GB" sz="2400" b="0" kern="1200" dirty="0">
                          <a:solidFill>
                            <a:schemeClr val="tx1"/>
                          </a:solidFill>
                          <a:effectLst/>
                          <a:latin typeface="+mn-lt"/>
                          <a:ea typeface="+mn-ea"/>
                          <a:cs typeface="+mn-cs"/>
                        </a:rPr>
                        <a:t>;</a:t>
                      </a:r>
                    </a:p>
                  </a:txBody>
                  <a:tcPr/>
                </a:tc>
                <a:extLst>
                  <a:ext uri="{0D108BD9-81ED-4DB2-BD59-A6C34878D82A}">
                    <a16:rowId xmlns:a16="http://schemas.microsoft.com/office/drawing/2014/main" val="2298952819"/>
                  </a:ext>
                </a:extLst>
              </a:tr>
              <a:tr h="21461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a:solidFill>
                            <a:schemeClr val="tx1"/>
                          </a:solidFill>
                          <a:effectLst/>
                          <a:latin typeface="+mn-lt"/>
                          <a:ea typeface="+mn-ea"/>
                          <a:cs typeface="+mn-cs"/>
                        </a:rPr>
                        <a:t>﻿﻿﻿﻿﻿﻿</a:t>
                      </a:r>
                      <a:r>
                        <a:rPr lang="en-GB" sz="2400" b="0" kern="1200" dirty="0" err="1">
                          <a:solidFill>
                            <a:schemeClr val="tx1"/>
                          </a:solidFill>
                          <a:effectLst/>
                          <a:latin typeface="+mn-lt"/>
                          <a:ea typeface="+mn-ea"/>
                          <a:cs typeface="+mn-cs"/>
                        </a:rPr>
                        <a:t>tratamentul</a:t>
                      </a:r>
                      <a:r>
                        <a:rPr lang="en-GB" sz="2400" b="0" kern="1200" dirty="0">
                          <a:solidFill>
                            <a:schemeClr val="tx1"/>
                          </a:solidFill>
                          <a:effectLst/>
                          <a:latin typeface="+mn-lt"/>
                          <a:ea typeface="+mn-ea"/>
                          <a:cs typeface="+mn-cs"/>
                        </a:rPr>
                        <a:t> chirurgical al </a:t>
                      </a:r>
                      <a:r>
                        <a:rPr lang="en-GB" sz="2400" b="0" kern="1200" dirty="0" err="1">
                          <a:solidFill>
                            <a:schemeClr val="tx1"/>
                          </a:solidFill>
                          <a:effectLst/>
                          <a:latin typeface="+mn-lt"/>
                          <a:ea typeface="+mn-ea"/>
                          <a:cs typeface="+mn-cs"/>
                        </a:rPr>
                        <a:t>chisturilor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oaselor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maxilare</a:t>
                      </a:r>
                      <a:r>
                        <a:rPr lang="en-GB" sz="2400" b="0" kern="1200" dirty="0">
                          <a:solidFill>
                            <a:schemeClr val="tx1"/>
                          </a:solidFill>
                          <a:effectLst/>
                          <a:latin typeface="+mn-lt"/>
                          <a:ea typeface="+mn-ea"/>
                          <a:cs typeface="+mn-cs"/>
                        </a:rPr>
                        <a:t> pe 1-2 </a:t>
                      </a:r>
                      <a:r>
                        <a:rPr lang="en-GB" sz="2400" b="0" kern="1200" dirty="0" err="1">
                          <a:solidFill>
                            <a:schemeClr val="tx1"/>
                          </a:solidFill>
                          <a:effectLst/>
                          <a:latin typeface="+mn-lt"/>
                          <a:ea typeface="+mn-ea"/>
                          <a:cs typeface="+mn-cs"/>
                        </a:rPr>
                        <a:t>dinti</a:t>
                      </a:r>
                      <a:r>
                        <a:rPr lang="en-GB" sz="2400" b="0" kern="1200" dirty="0">
                          <a:solidFill>
                            <a:schemeClr val="tx1"/>
                          </a:solidFill>
                          <a:effectLst/>
                          <a:latin typeface="+mn-lt"/>
                          <a:ea typeface="+mn-ea"/>
                          <a:cs typeface="+mn-cs"/>
                        </a:rPr>
                        <a:t>;</a:t>
                      </a:r>
                      <a:endParaRPr lang="en-RO"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extirpari</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tumori</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benigne</a:t>
                      </a:r>
                      <a:r>
                        <a:rPr lang="en-GB" sz="2400" b="0" kern="1200" dirty="0">
                          <a:solidFill>
                            <a:schemeClr val="tx1"/>
                          </a:solidFill>
                          <a:effectLst/>
                          <a:latin typeface="+mn-lt"/>
                          <a:ea typeface="+mn-ea"/>
                          <a:cs typeface="+mn-cs"/>
                        </a:rPr>
                        <a:t> de </a:t>
                      </a:r>
                      <a:r>
                        <a:rPr lang="en-GB" sz="2400" b="0" kern="1200" dirty="0" err="1">
                          <a:solidFill>
                            <a:schemeClr val="tx1"/>
                          </a:solidFill>
                          <a:effectLst/>
                          <a:latin typeface="+mn-lt"/>
                          <a:ea typeface="+mn-ea"/>
                          <a:cs typeface="+mn-cs"/>
                        </a:rPr>
                        <a:t>mici</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dimensiuni</a:t>
                      </a:r>
                      <a:r>
                        <a:rPr lang="en-GB" sz="2400" b="0" kern="1200" dirty="0">
                          <a:solidFill>
                            <a:schemeClr val="tx1"/>
                          </a:solidFill>
                          <a:effectLst/>
                          <a:latin typeface="+mn-lt"/>
                          <a:ea typeface="+mn-ea"/>
                          <a:cs typeface="+mn-cs"/>
                        </a:rPr>
                        <a:t> ale </a:t>
                      </a:r>
                      <a:r>
                        <a:rPr lang="en-GB" sz="2400" b="0" kern="1200" dirty="0" err="1">
                          <a:solidFill>
                            <a:schemeClr val="tx1"/>
                          </a:solidFill>
                          <a:effectLst/>
                          <a:latin typeface="+mn-lt"/>
                          <a:ea typeface="+mn-ea"/>
                          <a:cs typeface="+mn-cs"/>
                        </a:rPr>
                        <a:t>partilor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moi</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orale</a:t>
                      </a:r>
                      <a:r>
                        <a:rPr lang="en-GB" sz="2400" b="0" kern="1200" dirty="0">
                          <a:solidFill>
                            <a:schemeClr val="tx1"/>
                          </a:solidFill>
                          <a:effectLst/>
                          <a:latin typeface="+mn-lt"/>
                          <a:ea typeface="+mn-ea"/>
                          <a:cs typeface="+mn-cs"/>
                        </a:rPr>
                        <a:t>;</a:t>
                      </a:r>
                      <a:endParaRPr lang="en-RO"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a:solidFill>
                            <a:schemeClr val="tx1"/>
                          </a:solidFill>
                          <a:effectLst/>
                          <a:latin typeface="+mn-lt"/>
                          <a:ea typeface="+mn-ea"/>
                          <a:cs typeface="+mn-cs"/>
                        </a:rPr>
                        <a:t>﻿﻿</a:t>
                      </a:r>
                      <a:r>
                        <a:rPr lang="en-GB" sz="2400" b="0" kern="1200" dirty="0" err="1">
                          <a:solidFill>
                            <a:schemeClr val="tx1"/>
                          </a:solidFill>
                          <a:effectLst/>
                          <a:latin typeface="+mn-lt"/>
                          <a:ea typeface="+mn-ea"/>
                          <a:cs typeface="+mn-cs"/>
                        </a:rPr>
                        <a:t>inserarea</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implanturilor</a:t>
                      </a:r>
                      <a:r>
                        <a:rPr lang="en-GB" sz="2400" b="0" kern="1200" dirty="0">
                          <a:solidFill>
                            <a:schemeClr val="tx1"/>
                          </a:solidFill>
                          <a:effectLst/>
                          <a:latin typeface="+mn-lt"/>
                          <a:ea typeface="+mn-ea"/>
                          <a:cs typeface="+mn-cs"/>
                        </a:rPr>
                        <a:t> in </a:t>
                      </a:r>
                      <a:r>
                        <a:rPr lang="en-GB" sz="2400" b="0" kern="1200" dirty="0" err="1">
                          <a:solidFill>
                            <a:schemeClr val="tx1"/>
                          </a:solidFill>
                          <a:effectLst/>
                          <a:latin typeface="+mn-lt"/>
                          <a:ea typeface="+mn-ea"/>
                          <a:cs typeface="+mn-cs"/>
                        </a:rPr>
                        <a:t>creasta</a:t>
                      </a:r>
                      <a:r>
                        <a:rPr lang="en-GB" sz="2400" b="0" kern="1200" dirty="0">
                          <a:solidFill>
                            <a:schemeClr val="tx1"/>
                          </a:solidFill>
                          <a:effectLst/>
                          <a:latin typeface="+mn-lt"/>
                          <a:ea typeface="+mn-ea"/>
                          <a:cs typeface="+mn-cs"/>
                        </a:rPr>
                        <a:t> alveolar </a:t>
                      </a:r>
                      <a:r>
                        <a:rPr lang="en-GB" sz="2400" b="0" kern="1200" dirty="0" err="1">
                          <a:solidFill>
                            <a:schemeClr val="tx1"/>
                          </a:solidFill>
                          <a:effectLst/>
                          <a:latin typeface="+mn-lt"/>
                          <a:ea typeface="+mn-ea"/>
                          <a:cs typeface="+mn-cs"/>
                        </a:rPr>
                        <a:t>edentata</a:t>
                      </a:r>
                      <a:r>
                        <a:rPr lang="en-GB" sz="2400" b="0" kern="1200" dirty="0">
                          <a:solidFill>
                            <a:schemeClr val="tx1"/>
                          </a:solidFill>
                          <a:effectLst/>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kern="1200" dirty="0" err="1">
                          <a:solidFill>
                            <a:schemeClr val="tx1"/>
                          </a:solidFill>
                          <a:effectLst/>
                          <a:latin typeface="+mn-lt"/>
                          <a:ea typeface="+mn-ea"/>
                          <a:cs typeface="+mn-cs"/>
                        </a:rPr>
                        <a:t>tratamentul</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accidentelor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si</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complicatiilor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extractiei</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dentare</a:t>
                      </a:r>
                      <a:r>
                        <a:rPr lang="en-GB" sz="2400" b="0" kern="1200" dirty="0">
                          <a:solidFill>
                            <a:schemeClr val="tx1"/>
                          </a:solidFill>
                          <a:effectLst/>
                          <a:latin typeface="+mn-lt"/>
                          <a:ea typeface="+mn-ea"/>
                          <a:cs typeface="+mn-cs"/>
                        </a:rPr>
                        <a:t>;</a:t>
                      </a:r>
                    </a:p>
                  </a:txBody>
                  <a:tcPr/>
                </a:tc>
                <a:tc>
                  <a:txBody>
                    <a:bodyPr/>
                    <a:lstStyle/>
                    <a:p>
                      <a:pPr algn="ctr"/>
                      <a:r>
                        <a:rPr lang="en-GB" sz="2400" b="0" kern="1200" dirty="0" err="1">
                          <a:solidFill>
                            <a:schemeClr val="tx1"/>
                          </a:solidFill>
                          <a:effectLst/>
                          <a:latin typeface="+mn-lt"/>
                          <a:ea typeface="+mn-ea"/>
                          <a:cs typeface="+mn-cs"/>
                        </a:rPr>
                        <a:t>tratamentul</a:t>
                      </a:r>
                      <a:r>
                        <a:rPr lang="en-GB" sz="2400" b="0" kern="1200" dirty="0">
                          <a:solidFill>
                            <a:schemeClr val="tx1"/>
                          </a:solidFill>
                          <a:effectLst/>
                          <a:latin typeface="+mn-lt"/>
                          <a:ea typeface="+mn-ea"/>
                          <a:cs typeface="+mn-cs"/>
                        </a:rPr>
                        <a:t> de </a:t>
                      </a:r>
                      <a:r>
                        <a:rPr lang="en-GB" sz="2400" b="0" kern="1200" dirty="0" err="1">
                          <a:solidFill>
                            <a:schemeClr val="tx1"/>
                          </a:solidFill>
                          <a:effectLst/>
                          <a:latin typeface="+mn-lt"/>
                          <a:ea typeface="+mn-ea"/>
                          <a:cs typeface="+mn-cs"/>
                        </a:rPr>
                        <a:t>urgenta</a:t>
                      </a:r>
                      <a:r>
                        <a:rPr lang="en-GB" sz="2400" b="0" kern="1200" dirty="0">
                          <a:solidFill>
                            <a:schemeClr val="tx1"/>
                          </a:solidFill>
                          <a:effectLst/>
                          <a:latin typeface="+mn-lt"/>
                          <a:ea typeface="+mn-ea"/>
                          <a:cs typeface="+mn-cs"/>
                        </a:rPr>
                        <a:t> a </a:t>
                      </a:r>
                      <a:r>
                        <a:rPr lang="en-GB" sz="2400" b="0" kern="1200" dirty="0" err="1">
                          <a:solidFill>
                            <a:schemeClr val="tx1"/>
                          </a:solidFill>
                          <a:effectLst/>
                          <a:latin typeface="+mn-lt"/>
                          <a:ea typeface="+mn-ea"/>
                          <a:cs typeface="+mn-cs"/>
                        </a:rPr>
                        <a:t>supuratiilor</a:t>
                      </a:r>
                      <a:r>
                        <a:rPr lang="en-GB" sz="2400" b="0" kern="1200" dirty="0">
                          <a:solidFill>
                            <a:schemeClr val="tx1"/>
                          </a:solidFill>
                          <a:effectLst/>
                          <a:latin typeface="+mn-lt"/>
                          <a:ea typeface="+mn-ea"/>
                          <a:cs typeface="+mn-cs"/>
                        </a:rPr>
                        <a:t> </a:t>
                      </a:r>
                      <a:r>
                        <a:rPr lang="en-GB" sz="2400" b="0" kern="1200" dirty="0" err="1">
                          <a:solidFill>
                            <a:schemeClr val="tx1"/>
                          </a:solidFill>
                          <a:effectLst/>
                          <a:latin typeface="+mn-lt"/>
                          <a:ea typeface="+mn-ea"/>
                          <a:cs typeface="+mn-cs"/>
                        </a:rPr>
                        <a:t>periosoase</a:t>
                      </a:r>
                      <a:r>
                        <a:rPr lang="en-GB" sz="2400" b="0" kern="1200" dirty="0">
                          <a:solidFill>
                            <a:schemeClr val="tx1"/>
                          </a:solidFill>
                          <a:effectLst/>
                          <a:latin typeface="+mn-lt"/>
                          <a:ea typeface="+mn-ea"/>
                          <a:cs typeface="+mn-cs"/>
                        </a:rPr>
                        <a:t>;</a:t>
                      </a:r>
                      <a:endParaRPr lang="en-RO" sz="2400" b="0" dirty="0"/>
                    </a:p>
                  </a:txBody>
                  <a:tcPr/>
                </a:tc>
                <a:extLst>
                  <a:ext uri="{0D108BD9-81ED-4DB2-BD59-A6C34878D82A}">
                    <a16:rowId xmlns:a16="http://schemas.microsoft.com/office/drawing/2014/main" val="1010380356"/>
                  </a:ext>
                </a:extLst>
              </a:tr>
            </a:tbl>
          </a:graphicData>
        </a:graphic>
      </p:graphicFrame>
      <p:sp>
        <p:nvSpPr>
          <p:cNvPr id="6" name="TextBox 5">
            <a:extLst>
              <a:ext uri="{FF2B5EF4-FFF2-40B4-BE49-F238E27FC236}">
                <a16:creationId xmlns:a16="http://schemas.microsoft.com/office/drawing/2014/main" id="{E0AA127C-9A6F-CE99-E3D5-C1323355B032}"/>
              </a:ext>
            </a:extLst>
          </p:cNvPr>
          <p:cNvSpPr txBox="1"/>
          <p:nvPr/>
        </p:nvSpPr>
        <p:spPr>
          <a:xfrm>
            <a:off x="7838141" y="6507606"/>
            <a:ext cx="4353859" cy="309200"/>
          </a:xfrm>
          <a:prstGeom prst="rect">
            <a:avLst/>
          </a:prstGeom>
          <a:noFill/>
        </p:spPr>
        <p:txBody>
          <a:bodyPr wrap="square">
            <a:spAutoFit/>
          </a:bodyPr>
          <a:lstStyle/>
          <a:p>
            <a:pPr algn="r"/>
            <a:r>
              <a:rPr lang="en-GB" sz="1400" dirty="0" err="1">
                <a:effectLst/>
                <a:latin typeface="Helvetica" pitchFamily="2" charset="0"/>
              </a:rPr>
              <a:t>Sursa</a:t>
            </a:r>
            <a:r>
              <a:rPr lang="en-GB" sz="1400" dirty="0">
                <a:effectLst/>
                <a:latin typeface="Helvetica" pitchFamily="2" charset="0"/>
              </a:rPr>
              <a:t>: </a:t>
            </a:r>
            <a:r>
              <a:rPr lang="en-GB" sz="1400" dirty="0" err="1">
                <a:effectLst/>
                <a:latin typeface="Helvetica" pitchFamily="2" charset="0"/>
              </a:rPr>
              <a:t>Monitorul</a:t>
            </a:r>
            <a:r>
              <a:rPr lang="en-GB" sz="1400" dirty="0">
                <a:effectLst/>
                <a:latin typeface="Helvetica" pitchFamily="2" charset="0"/>
              </a:rPr>
              <a:t> </a:t>
            </a:r>
            <a:r>
              <a:rPr lang="en-GB" sz="1400" dirty="0" err="1">
                <a:effectLst/>
                <a:latin typeface="Helvetica" pitchFamily="2" charset="0"/>
              </a:rPr>
              <a:t>Oficial</a:t>
            </a:r>
            <a:r>
              <a:rPr lang="en-GB" sz="1400" dirty="0">
                <a:effectLst/>
                <a:latin typeface="Helvetica" pitchFamily="2" charset="0"/>
              </a:rPr>
              <a:t> al </a:t>
            </a:r>
            <a:r>
              <a:rPr lang="en-GB" sz="1400" dirty="0" err="1">
                <a:effectLst/>
                <a:latin typeface="Helvetica" pitchFamily="2" charset="0"/>
              </a:rPr>
              <a:t>Romaniei</a:t>
            </a:r>
            <a:r>
              <a:rPr lang="en-GB" sz="1400" dirty="0">
                <a:effectLst/>
                <a:latin typeface="Helvetica" pitchFamily="2" charset="0"/>
              </a:rPr>
              <a:t> nr. 482/2012</a:t>
            </a:r>
            <a:endParaRPr lang="en-RO" sz="1400" dirty="0"/>
          </a:p>
        </p:txBody>
      </p:sp>
    </p:spTree>
    <p:extLst>
      <p:ext uri="{BB962C8B-B14F-4D97-AF65-F5344CB8AC3E}">
        <p14:creationId xmlns:p14="http://schemas.microsoft.com/office/powerpoint/2010/main" val="149418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874B2-5C77-A23B-2DEC-A94CCAD680BF}"/>
              </a:ext>
            </a:extLst>
          </p:cNvPr>
          <p:cNvSpPr>
            <a:spLocks noGrp="1"/>
          </p:cNvSpPr>
          <p:nvPr>
            <p:ph idx="1"/>
          </p:nvPr>
        </p:nvSpPr>
        <p:spPr>
          <a:xfrm>
            <a:off x="466165" y="874059"/>
            <a:ext cx="11259670" cy="5618816"/>
          </a:xfrm>
        </p:spPr>
        <p:txBody>
          <a:bodyPr>
            <a:normAutofit/>
          </a:bodyPr>
          <a:lstStyle/>
          <a:p>
            <a:r>
              <a:rPr lang="en-RO" dirty="0"/>
              <a:t>Definiție</a:t>
            </a:r>
          </a:p>
          <a:p>
            <a:endParaRPr lang="en-RO" dirty="0"/>
          </a:p>
          <a:p>
            <a:pPr algn="just">
              <a:buFontTx/>
              <a:buChar char="-"/>
            </a:pPr>
            <a:r>
              <a:rPr lang="en-GB" b="1" dirty="0" err="1"/>
              <a:t>Infecţiile</a:t>
            </a:r>
            <a:r>
              <a:rPr lang="en-GB" b="1" dirty="0"/>
              <a:t> </a:t>
            </a:r>
            <a:r>
              <a:rPr lang="en-GB" b="1" dirty="0" err="1"/>
              <a:t>Asociate</a:t>
            </a:r>
            <a:r>
              <a:rPr lang="en-GB" b="1" dirty="0"/>
              <a:t> </a:t>
            </a:r>
            <a:r>
              <a:rPr lang="en-GB" b="1" dirty="0" err="1"/>
              <a:t>Asistenţei</a:t>
            </a:r>
            <a:r>
              <a:rPr lang="en-GB" b="1" dirty="0"/>
              <a:t> </a:t>
            </a:r>
            <a:r>
              <a:rPr lang="en-GB" b="1" dirty="0" err="1"/>
              <a:t>Medicale</a:t>
            </a:r>
            <a:r>
              <a:rPr lang="en-GB" b="1" dirty="0"/>
              <a:t> </a:t>
            </a:r>
            <a:r>
              <a:rPr lang="en-GB" dirty="0"/>
              <a:t>(IAAM) </a:t>
            </a:r>
            <a:r>
              <a:rPr lang="en-GB" dirty="0" err="1"/>
              <a:t>fac</a:t>
            </a:r>
            <a:r>
              <a:rPr lang="en-GB" dirty="0"/>
              <a:t> </a:t>
            </a:r>
            <a:r>
              <a:rPr lang="en-GB" dirty="0" err="1"/>
              <a:t>parte</a:t>
            </a:r>
            <a:r>
              <a:rPr lang="en-GB" dirty="0"/>
              <a:t> </a:t>
            </a:r>
            <a:r>
              <a:rPr lang="en-GB" dirty="0" err="1"/>
              <a:t>dintre</a:t>
            </a:r>
            <a:r>
              <a:rPr lang="en-GB" dirty="0"/>
              <a:t> </a:t>
            </a:r>
            <a:r>
              <a:rPr lang="en-GB" dirty="0" err="1"/>
              <a:t>problemele</a:t>
            </a:r>
            <a:r>
              <a:rPr lang="en-GB" dirty="0"/>
              <a:t> </a:t>
            </a:r>
            <a:r>
              <a:rPr lang="en-GB" dirty="0" err="1"/>
              <a:t>prioritare</a:t>
            </a:r>
            <a:r>
              <a:rPr lang="en-GB" dirty="0"/>
              <a:t> de </a:t>
            </a:r>
            <a:r>
              <a:rPr lang="en-GB" dirty="0" err="1"/>
              <a:t>sănătate</a:t>
            </a:r>
            <a:r>
              <a:rPr lang="en-GB" dirty="0"/>
              <a:t> </a:t>
            </a:r>
            <a:r>
              <a:rPr lang="en-GB" dirty="0" err="1"/>
              <a:t>publică</a:t>
            </a:r>
            <a:r>
              <a:rPr lang="en-GB" dirty="0"/>
              <a:t> </a:t>
            </a:r>
            <a:r>
              <a:rPr lang="en-GB" dirty="0" err="1"/>
              <a:t>prin</a:t>
            </a:r>
            <a:r>
              <a:rPr lang="en-GB" dirty="0"/>
              <a:t> </a:t>
            </a:r>
            <a:r>
              <a:rPr lang="en-GB" dirty="0" err="1"/>
              <a:t>consecinţele</a:t>
            </a:r>
            <a:r>
              <a:rPr lang="en-GB" dirty="0"/>
              <a:t> pe care le </a:t>
            </a:r>
            <a:r>
              <a:rPr lang="en-GB" dirty="0" err="1"/>
              <a:t>generează</a:t>
            </a:r>
            <a:r>
              <a:rPr lang="en-GB" dirty="0"/>
              <a:t>, ca </a:t>
            </a:r>
            <a:r>
              <a:rPr lang="en-GB" dirty="0" err="1"/>
              <a:t>urmare</a:t>
            </a:r>
            <a:r>
              <a:rPr lang="en-GB" dirty="0"/>
              <a:t> a </a:t>
            </a:r>
            <a:r>
              <a:rPr lang="en-GB" b="1" dirty="0" err="1"/>
              <a:t>morbidităţii</a:t>
            </a:r>
            <a:r>
              <a:rPr lang="en-GB" b="1" dirty="0"/>
              <a:t> </a:t>
            </a:r>
            <a:r>
              <a:rPr lang="en-GB" b="1" dirty="0" err="1"/>
              <a:t>și</a:t>
            </a:r>
            <a:r>
              <a:rPr lang="en-GB" b="1" dirty="0"/>
              <a:t> </a:t>
            </a:r>
            <a:r>
              <a:rPr lang="en-GB" b="1" dirty="0" err="1"/>
              <a:t>mortalităţii</a:t>
            </a:r>
            <a:r>
              <a:rPr lang="en-GB" b="1" dirty="0"/>
              <a:t> </a:t>
            </a:r>
            <a:r>
              <a:rPr lang="en-GB" b="1" dirty="0" err="1"/>
              <a:t>specifice</a:t>
            </a:r>
            <a:r>
              <a:rPr lang="en-GB" dirty="0"/>
              <a:t>, </a:t>
            </a:r>
            <a:r>
              <a:rPr lang="en-GB" dirty="0" err="1"/>
              <a:t>dar</a:t>
            </a:r>
            <a:r>
              <a:rPr lang="en-GB" dirty="0"/>
              <a:t> </a:t>
            </a:r>
            <a:r>
              <a:rPr lang="en-GB" dirty="0" err="1"/>
              <a:t>şi</a:t>
            </a:r>
            <a:r>
              <a:rPr lang="en-GB" dirty="0"/>
              <a:t> </a:t>
            </a:r>
            <a:r>
              <a:rPr lang="en-GB" dirty="0" err="1"/>
              <a:t>prin</a:t>
            </a:r>
            <a:r>
              <a:rPr lang="en-GB" dirty="0"/>
              <a:t> </a:t>
            </a:r>
            <a:r>
              <a:rPr lang="en-GB" dirty="0" err="1"/>
              <a:t>crearea</a:t>
            </a:r>
            <a:r>
              <a:rPr lang="en-GB" dirty="0"/>
              <a:t> </a:t>
            </a:r>
            <a:r>
              <a:rPr lang="en-GB" dirty="0" err="1"/>
              <a:t>premiselor</a:t>
            </a:r>
            <a:r>
              <a:rPr lang="en-GB" dirty="0"/>
              <a:t> </a:t>
            </a:r>
            <a:r>
              <a:rPr lang="en-GB" dirty="0" err="1"/>
              <a:t>pentru</a:t>
            </a:r>
            <a:r>
              <a:rPr lang="en-GB" dirty="0"/>
              <a:t> </a:t>
            </a:r>
            <a:r>
              <a:rPr lang="en-GB" dirty="0" err="1"/>
              <a:t>manifestarea</a:t>
            </a:r>
            <a:r>
              <a:rPr lang="en-GB" dirty="0"/>
              <a:t> </a:t>
            </a:r>
            <a:r>
              <a:rPr lang="en-GB" dirty="0" err="1"/>
              <a:t>fenomenului</a:t>
            </a:r>
            <a:r>
              <a:rPr lang="en-GB" dirty="0"/>
              <a:t> de </a:t>
            </a:r>
            <a:r>
              <a:rPr lang="en-GB" b="1" dirty="0" err="1"/>
              <a:t>emergenţă</a:t>
            </a:r>
            <a:r>
              <a:rPr lang="en-GB" b="1" dirty="0"/>
              <a:t> a </a:t>
            </a:r>
            <a:r>
              <a:rPr lang="en-GB" b="1" dirty="0" err="1"/>
              <a:t>microorganismelor</a:t>
            </a:r>
            <a:r>
              <a:rPr lang="en-GB" b="1" dirty="0"/>
              <a:t> </a:t>
            </a:r>
            <a:r>
              <a:rPr lang="en-GB" b="1" dirty="0" err="1"/>
              <a:t>multidrog</a:t>
            </a:r>
            <a:r>
              <a:rPr lang="en-GB" b="1" dirty="0"/>
              <a:t> </a:t>
            </a:r>
            <a:r>
              <a:rPr lang="en-GB" b="1" dirty="0" err="1"/>
              <a:t>rezistente</a:t>
            </a:r>
            <a:r>
              <a:rPr lang="en-GB" b="1" dirty="0"/>
              <a:t>.</a:t>
            </a:r>
          </a:p>
          <a:p>
            <a:pPr marL="0" indent="0" algn="just">
              <a:buNone/>
            </a:pPr>
            <a:endParaRPr lang="en-GB" b="1" dirty="0"/>
          </a:p>
          <a:p>
            <a:pPr algn="just">
              <a:buFontTx/>
              <a:buChar char="-"/>
            </a:pPr>
            <a:r>
              <a:rPr lang="en-GB" dirty="0"/>
              <a:t>O </a:t>
            </a:r>
            <a:r>
              <a:rPr lang="en-GB" b="1" dirty="0" err="1"/>
              <a:t>infectie</a:t>
            </a:r>
            <a:r>
              <a:rPr lang="en-GB" b="1" dirty="0"/>
              <a:t> </a:t>
            </a:r>
            <a:r>
              <a:rPr lang="en-GB" b="1" dirty="0" err="1"/>
              <a:t>asociata</a:t>
            </a:r>
            <a:r>
              <a:rPr lang="en-GB" b="1" dirty="0"/>
              <a:t> </a:t>
            </a:r>
            <a:r>
              <a:rPr lang="en-GB" b="1" dirty="0" err="1"/>
              <a:t>asistentei</a:t>
            </a:r>
            <a:r>
              <a:rPr lang="en-GB" b="1" dirty="0"/>
              <a:t> </a:t>
            </a:r>
            <a:r>
              <a:rPr lang="en-GB" b="1" dirty="0" err="1"/>
              <a:t>medicale</a:t>
            </a:r>
            <a:r>
              <a:rPr lang="en-GB" b="1" dirty="0"/>
              <a:t> </a:t>
            </a:r>
            <a:r>
              <a:rPr lang="en-GB" dirty="0" err="1"/>
              <a:t>reprezinta</a:t>
            </a:r>
            <a:r>
              <a:rPr lang="en-GB" dirty="0"/>
              <a:t> </a:t>
            </a:r>
            <a:r>
              <a:rPr lang="en-GB" dirty="0" err="1"/>
              <a:t>orice</a:t>
            </a:r>
            <a:r>
              <a:rPr lang="en-GB" dirty="0"/>
              <a:t> </a:t>
            </a:r>
            <a:r>
              <a:rPr lang="en-GB" dirty="0" err="1"/>
              <a:t>infecție</a:t>
            </a:r>
            <a:r>
              <a:rPr lang="en-GB" dirty="0"/>
              <a:t> care </a:t>
            </a:r>
            <a:r>
              <a:rPr lang="en-GB" dirty="0" err="1"/>
              <a:t>apare</a:t>
            </a:r>
            <a:r>
              <a:rPr lang="en-GB" dirty="0"/>
              <a:t> pe </a:t>
            </a:r>
            <a:r>
              <a:rPr lang="en-GB" dirty="0" err="1"/>
              <a:t>parcursul</a:t>
            </a:r>
            <a:r>
              <a:rPr lang="en-GB" dirty="0"/>
              <a:t> </a:t>
            </a:r>
            <a:r>
              <a:rPr lang="en-GB" dirty="0" err="1"/>
              <a:t>internării</a:t>
            </a:r>
            <a:r>
              <a:rPr lang="en-GB" dirty="0"/>
              <a:t> </a:t>
            </a:r>
            <a:r>
              <a:rPr lang="en-GB" dirty="0" err="1"/>
              <a:t>sau</a:t>
            </a:r>
            <a:r>
              <a:rPr lang="en-GB" dirty="0"/>
              <a:t> ulterior </a:t>
            </a:r>
            <a:r>
              <a:rPr lang="en-GB" dirty="0" err="1"/>
              <a:t>acesteia</a:t>
            </a:r>
            <a:r>
              <a:rPr lang="en-GB" dirty="0"/>
              <a:t>, ca </a:t>
            </a:r>
            <a:r>
              <a:rPr lang="en-GB" dirty="0" err="1"/>
              <a:t>urmare</a:t>
            </a:r>
            <a:r>
              <a:rPr lang="en-GB" dirty="0"/>
              <a:t> a </a:t>
            </a:r>
            <a:r>
              <a:rPr lang="en-GB" b="1" dirty="0" err="1"/>
              <a:t>procedurilor</a:t>
            </a:r>
            <a:r>
              <a:rPr lang="en-GB" b="1" dirty="0"/>
              <a:t> </a:t>
            </a:r>
            <a:r>
              <a:rPr lang="en-GB" b="1" dirty="0" err="1"/>
              <a:t>și</a:t>
            </a:r>
            <a:r>
              <a:rPr lang="en-GB" b="1" dirty="0"/>
              <a:t> </a:t>
            </a:r>
            <a:r>
              <a:rPr lang="en-GB" b="1" dirty="0" err="1"/>
              <a:t>tratamentelor</a:t>
            </a:r>
            <a:r>
              <a:rPr lang="en-GB" b="1" dirty="0"/>
              <a:t> </a:t>
            </a:r>
            <a:r>
              <a:rPr lang="en-GB" b="1" dirty="0" err="1"/>
              <a:t>aplicate</a:t>
            </a:r>
            <a:r>
              <a:rPr lang="en-GB" b="1" dirty="0"/>
              <a:t> </a:t>
            </a:r>
            <a:r>
              <a:rPr lang="en-GB" dirty="0" err="1"/>
              <a:t>în</a:t>
            </a:r>
            <a:r>
              <a:rPr lang="en-GB" dirty="0"/>
              <a:t> </a:t>
            </a:r>
            <a:r>
              <a:rPr lang="en-GB" dirty="0" err="1"/>
              <a:t>cadrul</a:t>
            </a:r>
            <a:r>
              <a:rPr lang="en-GB" dirty="0"/>
              <a:t> </a:t>
            </a:r>
            <a:r>
              <a:rPr lang="en-GB" dirty="0" err="1"/>
              <a:t>asistenței</a:t>
            </a:r>
            <a:r>
              <a:rPr lang="en-GB" dirty="0"/>
              <a:t> </a:t>
            </a:r>
            <a:r>
              <a:rPr lang="en-GB" dirty="0" err="1"/>
              <a:t>medicale</a:t>
            </a:r>
            <a:r>
              <a:rPr lang="en-GB" dirty="0"/>
              <a:t>.</a:t>
            </a:r>
            <a:endParaRPr lang="en-RO" b="1" dirty="0"/>
          </a:p>
        </p:txBody>
      </p:sp>
      <p:sp>
        <p:nvSpPr>
          <p:cNvPr id="5" name="TextBox 4">
            <a:extLst>
              <a:ext uri="{FF2B5EF4-FFF2-40B4-BE49-F238E27FC236}">
                <a16:creationId xmlns:a16="http://schemas.microsoft.com/office/drawing/2014/main" id="{C1670951-7B76-8DB3-B1D8-4063F9772759}"/>
              </a:ext>
            </a:extLst>
          </p:cNvPr>
          <p:cNvSpPr txBox="1"/>
          <p:nvPr/>
        </p:nvSpPr>
        <p:spPr>
          <a:xfrm>
            <a:off x="5478555" y="6359813"/>
            <a:ext cx="6713445" cy="461665"/>
          </a:xfrm>
          <a:prstGeom prst="rect">
            <a:avLst/>
          </a:prstGeom>
          <a:noFill/>
        </p:spPr>
        <p:txBody>
          <a:bodyPr wrap="square">
            <a:spAutoFit/>
          </a:bodyPr>
          <a:lstStyle/>
          <a:p>
            <a:pPr algn="r"/>
            <a:r>
              <a:rPr lang="en-GB" sz="1200" dirty="0" err="1"/>
              <a:t>Sursa</a:t>
            </a:r>
            <a:r>
              <a:rPr lang="en-GB" sz="1200" dirty="0"/>
              <a:t>: </a:t>
            </a:r>
            <a:r>
              <a:rPr lang="en-GB" sz="1200" dirty="0" err="1"/>
              <a:t>Ghid</a:t>
            </a:r>
            <a:r>
              <a:rPr lang="en-GB" sz="1200" dirty="0"/>
              <a:t> </a:t>
            </a:r>
            <a:r>
              <a:rPr lang="en-GB" sz="1200" dirty="0" err="1"/>
              <a:t>pentru</a:t>
            </a:r>
            <a:r>
              <a:rPr lang="en-GB" sz="1200" dirty="0"/>
              <a:t> </a:t>
            </a:r>
            <a:r>
              <a:rPr lang="en-GB" sz="1200" dirty="0" err="1"/>
              <a:t>prevenirea</a:t>
            </a:r>
            <a:r>
              <a:rPr lang="en-GB" sz="1200" dirty="0"/>
              <a:t> </a:t>
            </a:r>
            <a:r>
              <a:rPr lang="en-GB" sz="1200" dirty="0" err="1"/>
              <a:t>și</a:t>
            </a:r>
            <a:r>
              <a:rPr lang="en-GB" sz="1200" dirty="0"/>
              <a:t> </a:t>
            </a:r>
            <a:r>
              <a:rPr lang="en-GB" sz="1200" dirty="0" err="1"/>
              <a:t>limitarea</a:t>
            </a:r>
            <a:r>
              <a:rPr lang="en-GB" sz="1200" dirty="0"/>
              <a:t> </a:t>
            </a:r>
            <a:r>
              <a:rPr lang="en-GB" sz="1200" dirty="0" err="1"/>
              <a:t>fenomenului</a:t>
            </a:r>
            <a:r>
              <a:rPr lang="en-GB" sz="1200" dirty="0"/>
              <a:t> de </a:t>
            </a:r>
            <a:r>
              <a:rPr lang="en-GB" sz="1200" dirty="0" err="1"/>
              <a:t>rezistență</a:t>
            </a:r>
            <a:r>
              <a:rPr lang="en-GB" sz="1200" dirty="0"/>
              <a:t> la </a:t>
            </a:r>
            <a:r>
              <a:rPr lang="en-GB" sz="1200" dirty="0" err="1"/>
              <a:t>antimicrobiene</a:t>
            </a:r>
            <a:r>
              <a:rPr lang="en-GB" sz="1200" dirty="0"/>
              <a:t> (AMR) </a:t>
            </a:r>
            <a:r>
              <a:rPr lang="en-GB" sz="1200" dirty="0" err="1"/>
              <a:t>și</a:t>
            </a:r>
            <a:r>
              <a:rPr lang="en-GB" sz="1200" dirty="0"/>
              <a:t> a </a:t>
            </a:r>
            <a:r>
              <a:rPr lang="en-GB" sz="1200" dirty="0" err="1"/>
              <a:t>infecțiilor</a:t>
            </a:r>
            <a:r>
              <a:rPr lang="en-GB" sz="1200" dirty="0"/>
              <a:t> </a:t>
            </a:r>
            <a:r>
              <a:rPr lang="en-GB" sz="1200" dirty="0" err="1"/>
              <a:t>asociate</a:t>
            </a:r>
            <a:r>
              <a:rPr lang="en-GB" sz="1200" dirty="0"/>
              <a:t> </a:t>
            </a:r>
            <a:r>
              <a:rPr lang="en-GB" sz="1200" dirty="0" err="1"/>
              <a:t>asistenței</a:t>
            </a:r>
            <a:r>
              <a:rPr lang="en-GB" sz="1200" dirty="0"/>
              <a:t> </a:t>
            </a:r>
            <a:r>
              <a:rPr lang="en-GB" sz="1200" dirty="0" err="1"/>
              <a:t>medicale</a:t>
            </a:r>
            <a:r>
              <a:rPr lang="en-GB" sz="1200" dirty="0"/>
              <a:t> (IAAM) - INBI „Prof. </a:t>
            </a:r>
            <a:r>
              <a:rPr lang="en-GB" sz="1200" dirty="0" err="1"/>
              <a:t>Dr.</a:t>
            </a:r>
            <a:r>
              <a:rPr lang="en-GB" sz="1200" dirty="0"/>
              <a:t> </a:t>
            </a:r>
            <a:r>
              <a:rPr lang="en-GB" sz="1200" dirty="0" err="1"/>
              <a:t>Matei</a:t>
            </a:r>
            <a:r>
              <a:rPr lang="en-GB" sz="1200" dirty="0"/>
              <a:t> </a:t>
            </a:r>
            <a:r>
              <a:rPr lang="en-GB" sz="1200" dirty="0" err="1"/>
              <a:t>Balș</a:t>
            </a:r>
            <a:r>
              <a:rPr lang="en-GB" sz="1200" dirty="0"/>
              <a:t>" </a:t>
            </a:r>
            <a:r>
              <a:rPr lang="en-GB" sz="1200" dirty="0" err="1"/>
              <a:t>București</a:t>
            </a:r>
            <a:r>
              <a:rPr lang="en-GB" sz="1200" dirty="0"/>
              <a:t>, 2021</a:t>
            </a:r>
            <a:endParaRPr lang="en-RO" sz="1200" dirty="0"/>
          </a:p>
        </p:txBody>
      </p:sp>
    </p:spTree>
    <p:extLst>
      <p:ext uri="{BB962C8B-B14F-4D97-AF65-F5344CB8AC3E}">
        <p14:creationId xmlns:p14="http://schemas.microsoft.com/office/powerpoint/2010/main" val="3180497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B30B-166E-9F7D-A467-784CD11131B8}"/>
              </a:ext>
            </a:extLst>
          </p:cNvPr>
          <p:cNvSpPr>
            <a:spLocks noGrp="1"/>
          </p:cNvSpPr>
          <p:nvPr>
            <p:ph type="title"/>
          </p:nvPr>
        </p:nvSpPr>
        <p:spPr>
          <a:xfrm>
            <a:off x="838200" y="195794"/>
            <a:ext cx="10515600" cy="1108572"/>
          </a:xfrm>
        </p:spPr>
        <p:txBody>
          <a:bodyPr>
            <a:noAutofit/>
          </a:bodyPr>
          <a:lstStyle/>
          <a:p>
            <a:pPr algn="ctr" fontAlgn="base"/>
            <a:r>
              <a:rPr lang="en-GB" sz="3200" dirty="0" err="1">
                <a:effectLst/>
                <a:latin typeface="Helvetica" pitchFamily="2" charset="0"/>
              </a:rPr>
              <a:t>Tipurile</a:t>
            </a:r>
            <a:r>
              <a:rPr lang="en-GB" sz="3200" dirty="0">
                <a:effectLst/>
                <a:latin typeface="Helvetica" pitchFamily="2" charset="0"/>
              </a:rPr>
              <a:t> de </a:t>
            </a:r>
            <a:r>
              <a:rPr lang="en-GB" sz="3200" dirty="0" err="1">
                <a:effectLst/>
                <a:latin typeface="Helvetica" pitchFamily="2" charset="0"/>
              </a:rPr>
              <a:t>intervenții</a:t>
            </a:r>
            <a:r>
              <a:rPr lang="en-GB" sz="3200" dirty="0">
                <a:effectLst/>
                <a:latin typeface="Helvetica" pitchFamily="2" charset="0"/>
              </a:rPr>
              <a:t> </a:t>
            </a:r>
            <a:r>
              <a:rPr lang="en-GB" sz="3200" dirty="0" err="1">
                <a:effectLst/>
                <a:latin typeface="Helvetica" pitchFamily="2" charset="0"/>
              </a:rPr>
              <a:t>chirurgicale</a:t>
            </a:r>
            <a:r>
              <a:rPr lang="en-GB" sz="3200" dirty="0">
                <a:effectLst/>
                <a:latin typeface="Helvetica" pitchFamily="2" charset="0"/>
              </a:rPr>
              <a:t> de </a:t>
            </a:r>
            <a:r>
              <a:rPr lang="en-GB" sz="3200" dirty="0" err="1">
                <a:effectLst/>
                <a:latin typeface="Helvetica" pitchFamily="2" charset="0"/>
              </a:rPr>
              <a:t>mică</a:t>
            </a:r>
            <a:r>
              <a:rPr lang="en-GB" sz="3200" dirty="0">
                <a:effectLst/>
                <a:latin typeface="Helvetica" pitchFamily="2" charset="0"/>
              </a:rPr>
              <a:t> </a:t>
            </a:r>
            <a:r>
              <a:rPr lang="en-GB" sz="3200" dirty="0" err="1">
                <a:effectLst/>
                <a:latin typeface="Helvetica" pitchFamily="2" charset="0"/>
              </a:rPr>
              <a:t>amploare</a:t>
            </a:r>
            <a:r>
              <a:rPr lang="en-GB" sz="3200" dirty="0">
                <a:effectLst/>
                <a:latin typeface="Helvetica" pitchFamily="2" charset="0"/>
              </a:rPr>
              <a:t> care se pot </a:t>
            </a:r>
            <a:r>
              <a:rPr lang="en-GB" sz="3200" dirty="0" err="1">
                <a:effectLst/>
                <a:latin typeface="Helvetica" pitchFamily="2" charset="0"/>
              </a:rPr>
              <a:t>efectua</a:t>
            </a:r>
            <a:r>
              <a:rPr lang="en-GB" sz="3200" dirty="0">
                <a:effectLst/>
                <a:latin typeface="Helvetica" pitchFamily="2" charset="0"/>
              </a:rPr>
              <a:t> </a:t>
            </a:r>
            <a:r>
              <a:rPr lang="en-GB" sz="3200" dirty="0" err="1">
                <a:effectLst/>
                <a:latin typeface="Helvetica" pitchFamily="2" charset="0"/>
              </a:rPr>
              <a:t>în</a:t>
            </a:r>
            <a:r>
              <a:rPr lang="en-GB" sz="3200" dirty="0">
                <a:effectLst/>
                <a:latin typeface="Helvetica" pitchFamily="2" charset="0"/>
              </a:rPr>
              <a:t> </a:t>
            </a:r>
            <a:r>
              <a:rPr lang="en-GB" sz="3200" dirty="0" err="1">
                <a:effectLst/>
                <a:latin typeface="Helvetica" pitchFamily="2" charset="0"/>
              </a:rPr>
              <a:t>cabinetul</a:t>
            </a:r>
            <a:r>
              <a:rPr lang="en-GB" sz="3200" dirty="0">
                <a:effectLst/>
                <a:latin typeface="Helvetica" pitchFamily="2" charset="0"/>
              </a:rPr>
              <a:t> de </a:t>
            </a:r>
            <a:r>
              <a:rPr lang="en-GB" sz="3200" dirty="0" err="1">
                <a:effectLst/>
                <a:latin typeface="Helvetica" pitchFamily="2" charset="0"/>
              </a:rPr>
              <a:t>medicină</a:t>
            </a:r>
            <a:r>
              <a:rPr lang="en-GB" sz="3200" dirty="0">
                <a:effectLst/>
                <a:latin typeface="Helvetica" pitchFamily="2" charset="0"/>
              </a:rPr>
              <a:t> </a:t>
            </a:r>
            <a:r>
              <a:rPr lang="en-GB" sz="3200" dirty="0" err="1">
                <a:effectLst/>
                <a:latin typeface="Helvetica" pitchFamily="2" charset="0"/>
              </a:rPr>
              <a:t>dentară</a:t>
            </a:r>
            <a:r>
              <a:rPr lang="en-GB" sz="3200" dirty="0">
                <a:effectLst/>
                <a:latin typeface="Helvetica" pitchFamily="2" charset="0"/>
              </a:rPr>
              <a:t> </a:t>
            </a:r>
            <a:r>
              <a:rPr lang="en-GB" sz="3200" dirty="0">
                <a:latin typeface="Helvetica" pitchFamily="2" charset="0"/>
              </a:rPr>
              <a:t>(2)</a:t>
            </a:r>
            <a:endParaRPr lang="en-GB" sz="3200" dirty="0">
              <a:effectLst/>
              <a:latin typeface="Helvetica" pitchFamily="2" charset="0"/>
            </a:endParaRPr>
          </a:p>
        </p:txBody>
      </p:sp>
      <p:graphicFrame>
        <p:nvGraphicFramePr>
          <p:cNvPr id="4" name="Table 4">
            <a:extLst>
              <a:ext uri="{FF2B5EF4-FFF2-40B4-BE49-F238E27FC236}">
                <a16:creationId xmlns:a16="http://schemas.microsoft.com/office/drawing/2014/main" id="{CCE9396A-0730-CCE1-905C-43E04052DC45}"/>
              </a:ext>
            </a:extLst>
          </p:cNvPr>
          <p:cNvGraphicFramePr>
            <a:graphicFrameLocks noGrp="1"/>
          </p:cNvGraphicFramePr>
          <p:nvPr>
            <p:ph idx="1"/>
            <p:extLst>
              <p:ext uri="{D42A27DB-BD31-4B8C-83A1-F6EECF244321}">
                <p14:modId xmlns:p14="http://schemas.microsoft.com/office/powerpoint/2010/main" val="3531340755"/>
              </p:ext>
            </p:extLst>
          </p:nvPr>
        </p:nvGraphicFramePr>
        <p:xfrm>
          <a:off x="125507" y="1699324"/>
          <a:ext cx="11940985" cy="4023360"/>
        </p:xfrm>
        <a:graphic>
          <a:graphicData uri="http://schemas.openxmlformats.org/drawingml/2006/table">
            <a:tbl>
              <a:tblPr firstRow="1" bandRow="1">
                <a:tableStyleId>{C083E6E3-FA7D-4D7B-A595-EF9225AFEA82}</a:tableStyleId>
              </a:tblPr>
              <a:tblGrid>
                <a:gridCol w="4776394">
                  <a:extLst>
                    <a:ext uri="{9D8B030D-6E8A-4147-A177-3AD203B41FA5}">
                      <a16:colId xmlns:a16="http://schemas.microsoft.com/office/drawing/2014/main" val="374504182"/>
                    </a:ext>
                  </a:extLst>
                </a:gridCol>
                <a:gridCol w="7164591">
                  <a:extLst>
                    <a:ext uri="{9D8B030D-6E8A-4147-A177-3AD203B41FA5}">
                      <a16:colId xmlns:a16="http://schemas.microsoft.com/office/drawing/2014/main" val="31660215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1200" dirty="0" err="1">
                          <a:solidFill>
                            <a:schemeClr val="tx1"/>
                          </a:solidFill>
                          <a:effectLst/>
                          <a:latin typeface="+mn-lt"/>
                          <a:ea typeface="+mn-ea"/>
                          <a:cs typeface="+mn-cs"/>
                        </a:rPr>
                        <a:t>biopsia</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leziunilor</a:t>
                      </a:r>
                      <a:r>
                        <a:rPr lang="en-GB" sz="2800" b="1" kern="1200" dirty="0">
                          <a:solidFill>
                            <a:schemeClr val="tx1"/>
                          </a:solidFill>
                          <a:effectLst/>
                          <a:latin typeface="+mn-lt"/>
                          <a:ea typeface="+mn-ea"/>
                          <a:cs typeface="+mn-cs"/>
                        </a:rPr>
                        <a:t> </a:t>
                      </a:r>
                      <a:r>
                        <a:rPr lang="en-GB" sz="2800" b="0" kern="1200" dirty="0">
                          <a:solidFill>
                            <a:schemeClr val="tx1"/>
                          </a:solidFill>
                          <a:effectLst/>
                          <a:latin typeface="+mn-lt"/>
                          <a:ea typeface="+mn-ea"/>
                          <a:cs typeface="+mn-cs"/>
                        </a:rPr>
                        <a:t>cu potential de </a:t>
                      </a:r>
                      <a:r>
                        <a:rPr lang="en-GB" sz="2800" b="0" kern="1200" dirty="0" err="1">
                          <a:solidFill>
                            <a:schemeClr val="tx1"/>
                          </a:solidFill>
                          <a:effectLst/>
                          <a:latin typeface="+mn-lt"/>
                          <a:ea typeface="+mn-ea"/>
                          <a:cs typeface="+mn-cs"/>
                        </a:rPr>
                        <a:t>malignizare</a:t>
                      </a:r>
                      <a:r>
                        <a:rPr lang="en-GB" sz="2800" b="0" kern="1200" dirty="0">
                          <a:solidFill>
                            <a:schemeClr val="tx1"/>
                          </a:solidFill>
                          <a:effectLst/>
                          <a:latin typeface="+mn-lt"/>
                          <a:ea typeface="+mn-ea"/>
                          <a:cs typeface="+mn-cs"/>
                        </a:rPr>
                        <a:t>/</a:t>
                      </a:r>
                      <a:r>
                        <a:rPr lang="en-GB" sz="2800" b="0" kern="1200" dirty="0" err="1">
                          <a:solidFill>
                            <a:schemeClr val="tx1"/>
                          </a:solidFill>
                          <a:effectLst/>
                          <a:latin typeface="+mn-lt"/>
                          <a:ea typeface="+mn-ea"/>
                          <a:cs typeface="+mn-cs"/>
                        </a:rPr>
                        <a:t>premaligne</a:t>
                      </a:r>
                      <a:r>
                        <a:rPr lang="en-GB" sz="2800" b="0" kern="1200" dirty="0">
                          <a:solidFill>
                            <a:schemeClr val="tx1"/>
                          </a:solidFill>
                          <a:effectLst/>
                          <a:latin typeface="+mn-lt"/>
                          <a:ea typeface="+mn-ea"/>
                          <a:cs typeface="+mn-cs"/>
                        </a:rPr>
                        <a:t> ale </a:t>
                      </a:r>
                      <a:r>
                        <a:rPr lang="en-GB" sz="2800" b="0" kern="1200" dirty="0" err="1">
                          <a:solidFill>
                            <a:schemeClr val="tx1"/>
                          </a:solidFill>
                          <a:effectLst/>
                          <a:latin typeface="+mn-lt"/>
                          <a:ea typeface="+mn-ea"/>
                          <a:cs typeface="+mn-cs"/>
                        </a:rPr>
                        <a:t>mucoasei</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orale</a:t>
                      </a:r>
                      <a:r>
                        <a:rPr lang="en-GB" sz="2800" b="0" kern="1200" dirty="0">
                          <a:solidFill>
                            <a:schemeClr val="tx1"/>
                          </a:solidFill>
                          <a:effectLst/>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1200" dirty="0" err="1">
                          <a:solidFill>
                            <a:schemeClr val="tx1"/>
                          </a:solidFill>
                          <a:effectLst/>
                          <a:latin typeface="+mn-lt"/>
                          <a:ea typeface="+mn-ea"/>
                          <a:cs typeface="+mn-cs"/>
                        </a:rPr>
                        <a:t>metode</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chirurgicale</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preimplantare</a:t>
                      </a:r>
                      <a:r>
                        <a:rPr lang="en-GB" sz="2800" b="1" kern="1200" dirty="0">
                          <a:solidFill>
                            <a:schemeClr val="tx1"/>
                          </a:solidFill>
                          <a:effectLst/>
                          <a:latin typeface="+mn-lt"/>
                          <a:ea typeface="+mn-ea"/>
                          <a:cs typeface="+mn-cs"/>
                        </a:rPr>
                        <a:t> </a:t>
                      </a:r>
                      <a:r>
                        <a:rPr lang="en-GB" sz="2800" b="0" kern="1200" dirty="0">
                          <a:solidFill>
                            <a:schemeClr val="tx1"/>
                          </a:solidFill>
                          <a:effectLst/>
                          <a:latin typeface="+mn-lt"/>
                          <a:ea typeface="+mn-ea"/>
                          <a:cs typeface="+mn-cs"/>
                        </a:rPr>
                        <a:t>(</a:t>
                      </a:r>
                      <a:r>
                        <a:rPr lang="en-GB" sz="2800" b="0" kern="1200" dirty="0" err="1">
                          <a:solidFill>
                            <a:schemeClr val="tx1"/>
                          </a:solidFill>
                          <a:effectLst/>
                          <a:latin typeface="+mn-lt"/>
                          <a:ea typeface="+mn-ea"/>
                          <a:cs typeface="+mn-cs"/>
                        </a:rPr>
                        <a:t>aditie</a:t>
                      </a:r>
                      <a:r>
                        <a:rPr lang="en-GB" sz="2800" b="0" kern="1200" dirty="0">
                          <a:solidFill>
                            <a:schemeClr val="tx1"/>
                          </a:solidFill>
                          <a:effectLst/>
                          <a:latin typeface="+mn-lt"/>
                          <a:ea typeface="+mn-ea"/>
                          <a:cs typeface="+mn-cs"/>
                        </a:rPr>
                        <a:t>/</a:t>
                      </a:r>
                      <a:r>
                        <a:rPr lang="en-GB" sz="2800" b="0" kern="1200" dirty="0" err="1">
                          <a:solidFill>
                            <a:schemeClr val="tx1"/>
                          </a:solidFill>
                          <a:effectLst/>
                          <a:latin typeface="+mn-lt"/>
                          <a:ea typeface="+mn-ea"/>
                          <a:cs typeface="+mn-cs"/>
                        </a:rPr>
                        <a:t>augmentare</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osoasa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elevatia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membranei</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sinusale</a:t>
                      </a:r>
                      <a:r>
                        <a:rPr lang="en-GB" sz="2800" b="0" kern="1200" dirty="0">
                          <a:solidFill>
                            <a:schemeClr val="tx1"/>
                          </a:solidFill>
                          <a:effectLst/>
                          <a:latin typeface="+mn-lt"/>
                          <a:ea typeface="+mn-ea"/>
                          <a:cs typeface="+mn-cs"/>
                        </a:rPr>
                        <a:t> - lifting sinus);</a:t>
                      </a:r>
                    </a:p>
                  </a:txBody>
                  <a:tcPr/>
                </a:tc>
                <a:extLst>
                  <a:ext uri="{0D108BD9-81ED-4DB2-BD59-A6C34878D82A}">
                    <a16:rowId xmlns:a16="http://schemas.microsoft.com/office/drawing/2014/main" val="1014876948"/>
                  </a:ext>
                </a:extLst>
              </a:tr>
              <a:tr h="370840">
                <a:tc gridSpan="2">
                  <a:txBody>
                    <a:bodyPr/>
                    <a:lstStyle/>
                    <a:p>
                      <a:pPr algn="ctr"/>
                      <a:r>
                        <a:rPr lang="en-GB" sz="2800" b="1" kern="1200" dirty="0" err="1">
                          <a:solidFill>
                            <a:schemeClr val="tx1"/>
                          </a:solidFill>
                          <a:effectLst/>
                          <a:latin typeface="+mn-lt"/>
                          <a:ea typeface="+mn-ea"/>
                          <a:cs typeface="+mn-cs"/>
                        </a:rPr>
                        <a:t>tratamente</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chirurgicale</a:t>
                      </a:r>
                      <a:r>
                        <a:rPr lang="en-GB" sz="2800" b="1" kern="1200" dirty="0">
                          <a:solidFill>
                            <a:schemeClr val="tx1"/>
                          </a:solidFill>
                          <a:effectLst/>
                          <a:latin typeface="+mn-lt"/>
                          <a:ea typeface="+mn-ea"/>
                          <a:cs typeface="+mn-cs"/>
                        </a:rPr>
                        <a:t> </a:t>
                      </a:r>
                      <a:r>
                        <a:rPr lang="en-GB" sz="2800" b="1" kern="1200" dirty="0" err="1">
                          <a:solidFill>
                            <a:schemeClr val="tx1"/>
                          </a:solidFill>
                          <a:effectLst/>
                          <a:latin typeface="+mn-lt"/>
                          <a:ea typeface="+mn-ea"/>
                          <a:cs typeface="+mn-cs"/>
                        </a:rPr>
                        <a:t>preprotetice</a:t>
                      </a:r>
                      <a:r>
                        <a:rPr lang="en-GB" sz="2800" b="1" kern="1200" dirty="0">
                          <a:solidFill>
                            <a:schemeClr val="tx1"/>
                          </a:solidFill>
                          <a:effectLst/>
                          <a:latin typeface="+mn-lt"/>
                          <a:ea typeface="+mn-ea"/>
                          <a:cs typeface="+mn-cs"/>
                        </a:rPr>
                        <a:t> </a:t>
                      </a:r>
                    </a:p>
                    <a:p>
                      <a:pPr algn="ctr"/>
                      <a:r>
                        <a:rPr lang="en-GB" sz="2800" b="0" kern="1200" dirty="0">
                          <a:solidFill>
                            <a:schemeClr val="tx1"/>
                          </a:solidFill>
                          <a:effectLst/>
                          <a:latin typeface="+mn-lt"/>
                          <a:ea typeface="+mn-ea"/>
                          <a:cs typeface="+mn-cs"/>
                        </a:rPr>
                        <a:t>(</a:t>
                      </a:r>
                      <a:r>
                        <a:rPr lang="en-GB" sz="2800" b="0" kern="1200" dirty="0" err="1">
                          <a:solidFill>
                            <a:schemeClr val="tx1"/>
                          </a:solidFill>
                          <a:effectLst/>
                          <a:latin typeface="+mn-lt"/>
                          <a:ea typeface="+mn-ea"/>
                          <a:cs typeface="+mn-cs"/>
                        </a:rPr>
                        <a:t>extractia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alveoloplastica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regularizari</a:t>
                      </a:r>
                      <a:r>
                        <a:rPr lang="en-GB" sz="2800" b="0" kern="1200" dirty="0">
                          <a:solidFill>
                            <a:schemeClr val="tx1"/>
                          </a:solidFill>
                          <a:effectLst/>
                          <a:latin typeface="+mn-lt"/>
                          <a:ea typeface="+mn-ea"/>
                          <a:cs typeface="+mn-cs"/>
                        </a:rPr>
                        <a:t> de </a:t>
                      </a:r>
                      <a:r>
                        <a:rPr lang="en-GB" sz="2800" b="0" kern="1200" dirty="0" err="1">
                          <a:solidFill>
                            <a:schemeClr val="tx1"/>
                          </a:solidFill>
                          <a:effectLst/>
                          <a:latin typeface="+mn-lt"/>
                          <a:ea typeface="+mn-ea"/>
                          <a:cs typeface="+mn-cs"/>
                        </a:rPr>
                        <a:t>creasta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indepartarea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exostozelor</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gingivoplastia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excizia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si</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plastia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bridelor</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si</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frenurilor</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extirparea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hiperplazilor</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inflamatorii</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extirparea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fibromatozei</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tuberozitare</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excizia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crestelor</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balante</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plastia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santurilor</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periosoase</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remodelarea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procesului</a:t>
                      </a:r>
                      <a:r>
                        <a:rPr lang="en-GB" sz="2800" b="0" kern="1200" dirty="0">
                          <a:solidFill>
                            <a:schemeClr val="tx1"/>
                          </a:solidFill>
                          <a:effectLst/>
                          <a:latin typeface="+mn-lt"/>
                          <a:ea typeface="+mn-ea"/>
                          <a:cs typeface="+mn-cs"/>
                        </a:rPr>
                        <a:t> alveolar, </a:t>
                      </a:r>
                      <a:r>
                        <a:rPr lang="en-GB" sz="2800" b="0" kern="1200" dirty="0" err="1">
                          <a:solidFill>
                            <a:schemeClr val="tx1"/>
                          </a:solidFill>
                          <a:effectLst/>
                          <a:latin typeface="+mn-lt"/>
                          <a:ea typeface="+mn-ea"/>
                          <a:cs typeface="+mn-cs"/>
                        </a:rPr>
                        <a:t>plastia</a:t>
                      </a:r>
                      <a:r>
                        <a:rPr lang="en-GB" sz="2800" b="0" kern="1200" dirty="0">
                          <a:solidFill>
                            <a:schemeClr val="tx1"/>
                          </a:solidFill>
                          <a:effectLst/>
                          <a:latin typeface="+mn-lt"/>
                          <a:ea typeface="+mn-ea"/>
                          <a:cs typeface="+mn-cs"/>
                        </a:rPr>
                        <a:t> </a:t>
                      </a:r>
                      <a:r>
                        <a:rPr lang="en-GB" sz="2800" b="0" kern="1200" dirty="0" err="1">
                          <a:solidFill>
                            <a:schemeClr val="tx1"/>
                          </a:solidFill>
                          <a:effectLst/>
                          <a:latin typeface="+mn-lt"/>
                          <a:ea typeface="+mn-ea"/>
                          <a:cs typeface="+mn-cs"/>
                        </a:rPr>
                        <a:t>modelanta</a:t>
                      </a:r>
                      <a:r>
                        <a:rPr lang="en-GB" sz="2800" b="0" kern="1200" dirty="0">
                          <a:solidFill>
                            <a:schemeClr val="tx1"/>
                          </a:solidFill>
                          <a:effectLst/>
                          <a:latin typeface="+mn-lt"/>
                          <a:ea typeface="+mn-ea"/>
                          <a:cs typeface="+mn-cs"/>
                        </a:rPr>
                        <a:t> a </a:t>
                      </a:r>
                      <a:r>
                        <a:rPr lang="en-GB" sz="2800" b="0" kern="1200" dirty="0" err="1">
                          <a:solidFill>
                            <a:schemeClr val="tx1"/>
                          </a:solidFill>
                          <a:effectLst/>
                          <a:latin typeface="+mn-lt"/>
                          <a:ea typeface="+mn-ea"/>
                          <a:cs typeface="+mn-cs"/>
                        </a:rPr>
                        <a:t>torusurilor</a:t>
                      </a:r>
                      <a:r>
                        <a:rPr lang="en-GB" sz="2800" b="0" kern="1200" dirty="0">
                          <a:solidFill>
                            <a:schemeClr val="tx1"/>
                          </a:solidFill>
                          <a:effectLst/>
                          <a:latin typeface="+mn-lt"/>
                          <a:ea typeface="+mn-ea"/>
                          <a:cs typeface="+mn-cs"/>
                        </a:rPr>
                        <a:t>).</a:t>
                      </a:r>
                      <a:endParaRPr lang="en-RO" sz="2800" b="0" dirty="0"/>
                    </a:p>
                  </a:txBody>
                  <a:tcPr/>
                </a:tc>
                <a:tc hMerge="1">
                  <a:txBody>
                    <a:bodyPr/>
                    <a:lstStyle/>
                    <a:p>
                      <a:endParaRPr lang="en-RO" dirty="0"/>
                    </a:p>
                  </a:txBody>
                  <a:tcPr/>
                </a:tc>
                <a:extLst>
                  <a:ext uri="{0D108BD9-81ED-4DB2-BD59-A6C34878D82A}">
                    <a16:rowId xmlns:a16="http://schemas.microsoft.com/office/drawing/2014/main" val="62547207"/>
                  </a:ext>
                </a:extLst>
              </a:tr>
            </a:tbl>
          </a:graphicData>
        </a:graphic>
      </p:graphicFrame>
      <p:sp>
        <p:nvSpPr>
          <p:cNvPr id="6" name="TextBox 5">
            <a:extLst>
              <a:ext uri="{FF2B5EF4-FFF2-40B4-BE49-F238E27FC236}">
                <a16:creationId xmlns:a16="http://schemas.microsoft.com/office/drawing/2014/main" id="{E0AA127C-9A6F-CE99-E3D5-C1323355B032}"/>
              </a:ext>
            </a:extLst>
          </p:cNvPr>
          <p:cNvSpPr txBox="1"/>
          <p:nvPr/>
        </p:nvSpPr>
        <p:spPr>
          <a:xfrm>
            <a:off x="7838141" y="6507606"/>
            <a:ext cx="4353859" cy="309200"/>
          </a:xfrm>
          <a:prstGeom prst="rect">
            <a:avLst/>
          </a:prstGeom>
          <a:noFill/>
        </p:spPr>
        <p:txBody>
          <a:bodyPr wrap="square">
            <a:spAutoFit/>
          </a:bodyPr>
          <a:lstStyle/>
          <a:p>
            <a:pPr algn="r"/>
            <a:r>
              <a:rPr lang="en-GB" sz="1400" dirty="0" err="1">
                <a:effectLst/>
                <a:latin typeface="Helvetica" pitchFamily="2" charset="0"/>
              </a:rPr>
              <a:t>Sursa</a:t>
            </a:r>
            <a:r>
              <a:rPr lang="en-GB" sz="1400" dirty="0">
                <a:effectLst/>
                <a:latin typeface="Helvetica" pitchFamily="2" charset="0"/>
              </a:rPr>
              <a:t>: </a:t>
            </a:r>
            <a:r>
              <a:rPr lang="en-GB" sz="1400" dirty="0" err="1">
                <a:effectLst/>
                <a:latin typeface="Helvetica" pitchFamily="2" charset="0"/>
              </a:rPr>
              <a:t>Monitorul</a:t>
            </a:r>
            <a:r>
              <a:rPr lang="en-GB" sz="1400" dirty="0">
                <a:effectLst/>
                <a:latin typeface="Helvetica" pitchFamily="2" charset="0"/>
              </a:rPr>
              <a:t> </a:t>
            </a:r>
            <a:r>
              <a:rPr lang="en-GB" sz="1400" dirty="0" err="1">
                <a:effectLst/>
                <a:latin typeface="Helvetica" pitchFamily="2" charset="0"/>
              </a:rPr>
              <a:t>Oficial</a:t>
            </a:r>
            <a:r>
              <a:rPr lang="en-GB" sz="1400" dirty="0">
                <a:effectLst/>
                <a:latin typeface="Helvetica" pitchFamily="2" charset="0"/>
              </a:rPr>
              <a:t> al </a:t>
            </a:r>
            <a:r>
              <a:rPr lang="en-GB" sz="1400" dirty="0" err="1">
                <a:effectLst/>
                <a:latin typeface="Helvetica" pitchFamily="2" charset="0"/>
              </a:rPr>
              <a:t>Romaniei</a:t>
            </a:r>
            <a:r>
              <a:rPr lang="en-GB" sz="1400" dirty="0">
                <a:effectLst/>
                <a:latin typeface="Helvetica" pitchFamily="2" charset="0"/>
              </a:rPr>
              <a:t> nr. 482/2012</a:t>
            </a:r>
            <a:endParaRPr lang="en-RO" sz="1400" dirty="0"/>
          </a:p>
        </p:txBody>
      </p:sp>
    </p:spTree>
    <p:extLst>
      <p:ext uri="{BB962C8B-B14F-4D97-AF65-F5344CB8AC3E}">
        <p14:creationId xmlns:p14="http://schemas.microsoft.com/office/powerpoint/2010/main" val="310423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DEC6BC-FF17-BB4C-9ADB-C666DA793119}"/>
              </a:ext>
            </a:extLst>
          </p:cNvPr>
          <p:cNvSpPr>
            <a:spLocks noGrp="1"/>
          </p:cNvSpPr>
          <p:nvPr>
            <p:ph idx="1"/>
          </p:nvPr>
        </p:nvSpPr>
        <p:spPr>
          <a:xfrm>
            <a:off x="282388" y="822960"/>
            <a:ext cx="11456894" cy="5591287"/>
          </a:xfrm>
        </p:spPr>
        <p:txBody>
          <a:bodyPr>
            <a:normAutofit/>
          </a:bodyPr>
          <a:lstStyle/>
          <a:p>
            <a:pPr algn="just"/>
            <a:r>
              <a:rPr lang="en-GB" sz="3200" dirty="0"/>
              <a:t> </a:t>
            </a:r>
            <a:r>
              <a:rPr lang="en-GB" sz="3200" b="1" dirty="0" err="1"/>
              <a:t>Bacteriile</a:t>
            </a:r>
            <a:r>
              <a:rPr lang="en-GB" sz="3200" b="1" dirty="0"/>
              <a:t> </a:t>
            </a:r>
            <a:r>
              <a:rPr lang="en-GB" sz="3200" b="1" dirty="0" err="1"/>
              <a:t>orale</a:t>
            </a:r>
            <a:r>
              <a:rPr lang="en-GB" sz="3200" b="1" dirty="0"/>
              <a:t> </a:t>
            </a:r>
            <a:r>
              <a:rPr lang="en-GB" sz="3200" dirty="0"/>
              <a:t>(</a:t>
            </a:r>
            <a:r>
              <a:rPr lang="en-GB" sz="3200" dirty="0" err="1"/>
              <a:t>patogeni</a:t>
            </a:r>
            <a:r>
              <a:rPr lang="en-GB" sz="3200" dirty="0"/>
              <a:t> </a:t>
            </a:r>
            <a:r>
              <a:rPr lang="en-GB" sz="3200" dirty="0" err="1"/>
              <a:t>dentari</a:t>
            </a:r>
            <a:r>
              <a:rPr lang="en-GB" sz="3200" dirty="0"/>
              <a:t> </a:t>
            </a:r>
            <a:r>
              <a:rPr lang="en-GB" sz="3200" dirty="0" err="1"/>
              <a:t>sau</a:t>
            </a:r>
            <a:r>
              <a:rPr lang="en-GB" sz="3200" dirty="0"/>
              <a:t> </a:t>
            </a:r>
            <a:r>
              <a:rPr lang="en-GB" sz="3200" dirty="0" err="1"/>
              <a:t>comensali</a:t>
            </a:r>
            <a:r>
              <a:rPr lang="en-GB" sz="3200" dirty="0"/>
              <a:t>) </a:t>
            </a:r>
            <a:r>
              <a:rPr lang="en-GB" sz="3200" dirty="0" err="1"/>
              <a:t>și</a:t>
            </a:r>
            <a:r>
              <a:rPr lang="en-GB" sz="3200" dirty="0"/>
              <a:t> </a:t>
            </a:r>
            <a:r>
              <a:rPr lang="en-GB" sz="3200" dirty="0" err="1"/>
              <a:t>produsele</a:t>
            </a:r>
            <a:r>
              <a:rPr lang="en-GB" sz="3200" dirty="0"/>
              <a:t> lor (</a:t>
            </a:r>
            <a:r>
              <a:rPr lang="en-GB" sz="3200" b="1" dirty="0" err="1"/>
              <a:t>toxine</a:t>
            </a:r>
            <a:r>
              <a:rPr lang="en-GB" sz="3200" dirty="0"/>
              <a:t>) se pot </a:t>
            </a:r>
            <a:r>
              <a:rPr lang="en-GB" sz="3200" dirty="0" err="1"/>
              <a:t>extinde</a:t>
            </a:r>
            <a:r>
              <a:rPr lang="en-GB" sz="3200" dirty="0"/>
              <a:t> din </a:t>
            </a:r>
            <a:r>
              <a:rPr lang="en-GB" sz="3200" dirty="0" err="1"/>
              <a:t>această</a:t>
            </a:r>
            <a:r>
              <a:rPr lang="en-GB" sz="3200" dirty="0"/>
              <a:t> </a:t>
            </a:r>
            <a:r>
              <a:rPr lang="en-GB" sz="3200" dirty="0" err="1"/>
              <a:t>locație</a:t>
            </a:r>
            <a:r>
              <a:rPr lang="en-GB" sz="3200" dirty="0"/>
              <a:t> </a:t>
            </a:r>
            <a:r>
              <a:rPr lang="en-GB" sz="3200" dirty="0" err="1"/>
              <a:t>primară</a:t>
            </a:r>
            <a:r>
              <a:rPr lang="en-GB" sz="3200" dirty="0"/>
              <a:t> </a:t>
            </a:r>
            <a:r>
              <a:rPr lang="en-GB" sz="3200" dirty="0" err="1"/>
              <a:t>în</a:t>
            </a:r>
            <a:r>
              <a:rPr lang="en-GB" sz="3200" dirty="0"/>
              <a:t> </a:t>
            </a:r>
            <a:r>
              <a:rPr lang="en-GB" sz="3200" dirty="0" err="1"/>
              <a:t>alte</a:t>
            </a:r>
            <a:r>
              <a:rPr lang="en-GB" sz="3200" dirty="0"/>
              <a:t> </a:t>
            </a:r>
            <a:r>
              <a:rPr lang="en-GB" sz="3200" dirty="0" err="1"/>
              <a:t>locații</a:t>
            </a:r>
            <a:r>
              <a:rPr lang="en-GB" sz="3200" dirty="0"/>
              <a:t> </a:t>
            </a:r>
            <a:r>
              <a:rPr lang="en-GB" sz="3200" dirty="0" err="1"/>
              <a:t>învecinate</a:t>
            </a:r>
            <a:r>
              <a:rPr lang="en-GB" sz="3200" dirty="0"/>
              <a:t> </a:t>
            </a:r>
            <a:r>
              <a:rPr lang="en-GB" sz="3200" dirty="0" err="1"/>
              <a:t>sau</a:t>
            </a:r>
            <a:r>
              <a:rPr lang="en-GB" sz="3200" dirty="0"/>
              <a:t> la </a:t>
            </a:r>
            <a:r>
              <a:rPr lang="en-GB" sz="3200" dirty="0" err="1"/>
              <a:t>distanță</a:t>
            </a:r>
            <a:r>
              <a:rPr lang="en-GB" sz="3200" dirty="0"/>
              <a:t>, </a:t>
            </a:r>
            <a:r>
              <a:rPr lang="en-GB" sz="3200" dirty="0" err="1"/>
              <a:t>determinând</a:t>
            </a:r>
            <a:r>
              <a:rPr lang="en-GB" sz="3200" dirty="0"/>
              <a:t> </a:t>
            </a:r>
            <a:r>
              <a:rPr lang="en-GB" sz="3200" dirty="0" err="1"/>
              <a:t>boală</a:t>
            </a:r>
            <a:r>
              <a:rPr lang="en-GB" sz="3200" dirty="0"/>
              <a:t> de </a:t>
            </a:r>
            <a:r>
              <a:rPr lang="en-GB" sz="3200" dirty="0" err="1"/>
              <a:t>focar</a:t>
            </a:r>
            <a:r>
              <a:rPr lang="en-GB" sz="3200" dirty="0"/>
              <a:t> (cardiac, renal, </a:t>
            </a:r>
            <a:r>
              <a:rPr lang="en-GB" sz="3200" dirty="0" err="1"/>
              <a:t>digestiv</a:t>
            </a:r>
            <a:r>
              <a:rPr lang="en-GB" sz="3200" dirty="0"/>
              <a:t>, etc). </a:t>
            </a:r>
          </a:p>
          <a:p>
            <a:pPr algn="just"/>
            <a:endParaRPr lang="en-GB" sz="3200" dirty="0"/>
          </a:p>
          <a:p>
            <a:pPr algn="just"/>
            <a:r>
              <a:rPr lang="en-GB" sz="3200" dirty="0" err="1"/>
              <a:t>Procedurile</a:t>
            </a:r>
            <a:r>
              <a:rPr lang="en-GB" sz="3200" dirty="0"/>
              <a:t> </a:t>
            </a:r>
            <a:r>
              <a:rPr lang="en-GB" sz="3200" dirty="0" err="1"/>
              <a:t>stomatologice</a:t>
            </a:r>
            <a:r>
              <a:rPr lang="en-GB" sz="3200" dirty="0"/>
              <a:t> </a:t>
            </a:r>
            <a:r>
              <a:rPr lang="en-GB" sz="3200" dirty="0" err="1"/>
              <a:t>neinvazive</a:t>
            </a:r>
            <a:r>
              <a:rPr lang="en-GB" sz="3200" dirty="0"/>
              <a:t>, </a:t>
            </a:r>
            <a:r>
              <a:rPr lang="en-GB" sz="3200" dirty="0" err="1"/>
              <a:t>invazive</a:t>
            </a:r>
            <a:r>
              <a:rPr lang="en-GB" sz="3200" dirty="0"/>
              <a:t> </a:t>
            </a:r>
            <a:r>
              <a:rPr lang="en-GB" sz="3200" dirty="0" err="1"/>
              <a:t>și</a:t>
            </a:r>
            <a:r>
              <a:rPr lang="en-GB" sz="3200" dirty="0"/>
              <a:t> </a:t>
            </a:r>
            <a:r>
              <a:rPr lang="en-GB" sz="3200" dirty="0" err="1"/>
              <a:t>chirurgia</a:t>
            </a:r>
            <a:r>
              <a:rPr lang="en-GB" sz="3200" dirty="0"/>
              <a:t> </a:t>
            </a:r>
            <a:r>
              <a:rPr lang="en-GB" sz="3200" dirty="0" err="1"/>
              <a:t>orală</a:t>
            </a:r>
            <a:r>
              <a:rPr lang="en-GB" sz="3200" dirty="0"/>
              <a:t> </a:t>
            </a:r>
            <a:r>
              <a:rPr lang="en-GB" sz="3200" dirty="0" err="1"/>
              <a:t>favorizează</a:t>
            </a:r>
            <a:r>
              <a:rPr lang="en-GB" sz="3200" dirty="0"/>
              <a:t> </a:t>
            </a:r>
            <a:r>
              <a:rPr lang="en-GB" sz="3200" dirty="0" err="1"/>
              <a:t>diseminarea</a:t>
            </a:r>
            <a:r>
              <a:rPr lang="en-GB" sz="3200" dirty="0"/>
              <a:t> </a:t>
            </a:r>
            <a:r>
              <a:rPr lang="en-GB" sz="3200" dirty="0" err="1"/>
              <a:t>agentilor</a:t>
            </a:r>
            <a:r>
              <a:rPr lang="en-GB" sz="3200" dirty="0"/>
              <a:t> </a:t>
            </a:r>
            <a:r>
              <a:rPr lang="en-GB" sz="3200" dirty="0" err="1"/>
              <a:t>patogeni</a:t>
            </a:r>
            <a:r>
              <a:rPr lang="en-GB" sz="3200" dirty="0"/>
              <a:t>, </a:t>
            </a:r>
            <a:r>
              <a:rPr lang="en-GB" sz="3200" dirty="0" err="1"/>
              <a:t>prin</a:t>
            </a:r>
            <a:r>
              <a:rPr lang="en-GB" sz="3200" dirty="0"/>
              <a:t> </a:t>
            </a:r>
            <a:r>
              <a:rPr lang="en-GB" sz="3200" dirty="0" err="1"/>
              <a:t>manipularea</a:t>
            </a:r>
            <a:r>
              <a:rPr lang="en-GB" sz="3200" dirty="0"/>
              <a:t> </a:t>
            </a:r>
            <a:r>
              <a:rPr lang="en-GB" sz="3200" dirty="0" err="1"/>
              <a:t>necorespunzătoare</a:t>
            </a:r>
            <a:r>
              <a:rPr lang="en-GB" sz="3200" dirty="0"/>
              <a:t> a </a:t>
            </a:r>
            <a:r>
              <a:rPr lang="en-GB" sz="3200" dirty="0" err="1"/>
              <a:t>instrumentarului</a:t>
            </a:r>
            <a:r>
              <a:rPr lang="en-GB" sz="3200" dirty="0"/>
              <a:t> </a:t>
            </a:r>
            <a:r>
              <a:rPr lang="en-GB" sz="3200" dirty="0" err="1"/>
              <a:t>sterilizat</a:t>
            </a:r>
            <a:r>
              <a:rPr lang="en-GB" sz="3200" dirty="0"/>
              <a:t>, a </a:t>
            </a:r>
            <a:r>
              <a:rPr lang="en-GB" sz="3200" dirty="0" err="1"/>
              <a:t>materialelor</a:t>
            </a:r>
            <a:r>
              <a:rPr lang="en-GB" sz="3200" dirty="0"/>
              <a:t> </a:t>
            </a:r>
            <a:r>
              <a:rPr lang="en-GB" sz="3200" dirty="0" err="1"/>
              <a:t>utilizate</a:t>
            </a:r>
            <a:r>
              <a:rPr lang="en-GB" sz="3200" dirty="0"/>
              <a:t>, </a:t>
            </a:r>
            <a:r>
              <a:rPr lang="en-GB" sz="3200" dirty="0" err="1"/>
              <a:t>în</a:t>
            </a:r>
            <a:r>
              <a:rPr lang="en-GB" sz="3200" dirty="0"/>
              <a:t> special </a:t>
            </a:r>
            <a:r>
              <a:rPr lang="en-GB" sz="3200" dirty="0" err="1"/>
              <a:t>prin</a:t>
            </a:r>
            <a:r>
              <a:rPr lang="en-GB" sz="3200" dirty="0"/>
              <a:t> </a:t>
            </a:r>
            <a:r>
              <a:rPr lang="en-GB" sz="3200" dirty="0" err="1"/>
              <a:t>fluxul</a:t>
            </a:r>
            <a:r>
              <a:rPr lang="en-GB" sz="3200" dirty="0"/>
              <a:t> </a:t>
            </a:r>
            <a:r>
              <a:rPr lang="en-GB" sz="3200" dirty="0" err="1"/>
              <a:t>sangvin</a:t>
            </a:r>
            <a:r>
              <a:rPr lang="en-GB" sz="3200" dirty="0"/>
              <a:t>, </a:t>
            </a:r>
            <a:r>
              <a:rPr lang="en-GB" sz="3200" dirty="0" err="1"/>
              <a:t>determinând</a:t>
            </a:r>
            <a:r>
              <a:rPr lang="en-GB" sz="3200" dirty="0"/>
              <a:t> </a:t>
            </a:r>
            <a:r>
              <a:rPr lang="en-GB" sz="3200" b="1" dirty="0" err="1"/>
              <a:t>bacteriemie</a:t>
            </a:r>
            <a:r>
              <a:rPr lang="en-GB" sz="3200" b="1" dirty="0"/>
              <a:t> </a:t>
            </a:r>
            <a:r>
              <a:rPr lang="en-GB" sz="3200" b="1" dirty="0" err="1"/>
              <a:t>tranzitorie</a:t>
            </a:r>
            <a:r>
              <a:rPr lang="en-GB" sz="3200" b="1" dirty="0"/>
              <a:t>.</a:t>
            </a:r>
          </a:p>
        </p:txBody>
      </p:sp>
    </p:spTree>
    <p:extLst>
      <p:ext uri="{BB962C8B-B14F-4D97-AF65-F5344CB8AC3E}">
        <p14:creationId xmlns:p14="http://schemas.microsoft.com/office/powerpoint/2010/main" val="131128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DEC6BC-FF17-BB4C-9ADB-C666DA793119}"/>
              </a:ext>
            </a:extLst>
          </p:cNvPr>
          <p:cNvSpPr>
            <a:spLocks noGrp="1"/>
          </p:cNvSpPr>
          <p:nvPr>
            <p:ph idx="1"/>
          </p:nvPr>
        </p:nvSpPr>
        <p:spPr>
          <a:xfrm>
            <a:off x="282388" y="1201783"/>
            <a:ext cx="11456894" cy="5212464"/>
          </a:xfrm>
        </p:spPr>
        <p:txBody>
          <a:bodyPr>
            <a:normAutofit/>
          </a:bodyPr>
          <a:lstStyle/>
          <a:p>
            <a:pPr algn="just"/>
            <a:r>
              <a:rPr lang="en-GB" sz="3600" b="1" dirty="0" err="1"/>
              <a:t>Bacteremia</a:t>
            </a:r>
            <a:r>
              <a:rPr lang="en-GB" sz="3600" b="1" dirty="0"/>
              <a:t> </a:t>
            </a:r>
            <a:r>
              <a:rPr lang="en-GB" sz="3600" b="1" dirty="0" err="1"/>
              <a:t>tranzitorie</a:t>
            </a:r>
            <a:r>
              <a:rPr lang="en-GB" sz="3600" b="1" dirty="0"/>
              <a:t> </a:t>
            </a:r>
            <a:r>
              <a:rPr lang="en-GB" sz="3600" dirty="0" err="1"/>
              <a:t>este</a:t>
            </a:r>
            <a:r>
              <a:rPr lang="en-GB" sz="3600" dirty="0"/>
              <a:t> </a:t>
            </a:r>
            <a:r>
              <a:rPr lang="en-GB" sz="3600" dirty="0" err="1"/>
              <a:t>inevitabilă</a:t>
            </a:r>
            <a:r>
              <a:rPr lang="en-GB" sz="3600" dirty="0"/>
              <a:t>, </a:t>
            </a:r>
            <a:r>
              <a:rPr lang="en-GB" sz="3600" dirty="0" err="1"/>
              <a:t>dar</a:t>
            </a:r>
            <a:r>
              <a:rPr lang="en-GB" sz="3600" dirty="0"/>
              <a:t> un </a:t>
            </a:r>
            <a:r>
              <a:rPr lang="en-GB" sz="3600" dirty="0" err="1"/>
              <a:t>rol</a:t>
            </a:r>
            <a:r>
              <a:rPr lang="en-GB" sz="3600" dirty="0"/>
              <a:t> </a:t>
            </a:r>
            <a:r>
              <a:rPr lang="en-GB" sz="3600" dirty="0" err="1"/>
              <a:t>semnificativ</a:t>
            </a:r>
            <a:r>
              <a:rPr lang="en-GB" sz="3600" dirty="0"/>
              <a:t> </a:t>
            </a:r>
            <a:r>
              <a:rPr lang="en-GB" sz="3600" dirty="0" err="1"/>
              <a:t>în</a:t>
            </a:r>
            <a:r>
              <a:rPr lang="en-GB" sz="3600" dirty="0"/>
              <a:t> </a:t>
            </a:r>
            <a:r>
              <a:rPr lang="en-GB" sz="3600" dirty="0" err="1"/>
              <a:t>apariția</a:t>
            </a:r>
            <a:r>
              <a:rPr lang="en-GB" sz="3600" dirty="0"/>
              <a:t> </a:t>
            </a:r>
            <a:r>
              <a:rPr lang="en-GB" sz="3600" dirty="0" err="1"/>
              <a:t>unor</a:t>
            </a:r>
            <a:r>
              <a:rPr lang="en-GB" sz="3600" dirty="0"/>
              <a:t> </a:t>
            </a:r>
            <a:r>
              <a:rPr lang="en-GB" sz="3600" dirty="0" err="1"/>
              <a:t>posibile</a:t>
            </a:r>
            <a:r>
              <a:rPr lang="en-GB" sz="3600" dirty="0"/>
              <a:t> </a:t>
            </a:r>
            <a:r>
              <a:rPr lang="en-GB" sz="3600" dirty="0" err="1"/>
              <a:t>complicații</a:t>
            </a:r>
            <a:r>
              <a:rPr lang="en-GB" sz="3600" dirty="0"/>
              <a:t> </a:t>
            </a:r>
            <a:r>
              <a:rPr lang="en-GB" sz="3600" dirty="0" err="1"/>
              <a:t>este</a:t>
            </a:r>
            <a:r>
              <a:rPr lang="en-GB" sz="3600" dirty="0"/>
              <a:t> </a:t>
            </a:r>
            <a:r>
              <a:rPr lang="en-GB" sz="3600" dirty="0" err="1"/>
              <a:t>dat</a:t>
            </a:r>
            <a:r>
              <a:rPr lang="en-GB" sz="3600" dirty="0"/>
              <a:t> de </a:t>
            </a:r>
            <a:r>
              <a:rPr lang="en-GB" sz="3600" dirty="0" err="1"/>
              <a:t>catre</a:t>
            </a:r>
            <a:r>
              <a:rPr lang="en-GB" sz="3600" dirty="0"/>
              <a:t>:</a:t>
            </a:r>
          </a:p>
          <a:p>
            <a:pPr algn="just"/>
            <a:endParaRPr lang="en-GB" sz="3600" dirty="0"/>
          </a:p>
          <a:p>
            <a:pPr lvl="1" algn="just"/>
            <a:r>
              <a:rPr lang="en-GB" sz="3200" dirty="0" err="1"/>
              <a:t>severitatea</a:t>
            </a:r>
            <a:r>
              <a:rPr lang="en-GB" sz="3200" dirty="0"/>
              <a:t> </a:t>
            </a:r>
            <a:r>
              <a:rPr lang="en-GB" sz="3200" dirty="0" err="1"/>
              <a:t>acesteia</a:t>
            </a:r>
            <a:r>
              <a:rPr lang="en-GB" sz="3200" dirty="0"/>
              <a:t> (</a:t>
            </a:r>
            <a:r>
              <a:rPr lang="en-GB" sz="3200" dirty="0" err="1"/>
              <a:t>încărcătura</a:t>
            </a:r>
            <a:r>
              <a:rPr lang="en-GB" sz="3200" dirty="0"/>
              <a:t> </a:t>
            </a:r>
            <a:r>
              <a:rPr lang="en-GB" sz="3200" dirty="0" err="1"/>
              <a:t>bacteriană</a:t>
            </a:r>
            <a:r>
              <a:rPr lang="en-GB" sz="3200" dirty="0"/>
              <a:t>), </a:t>
            </a:r>
          </a:p>
          <a:p>
            <a:pPr lvl="1" algn="just"/>
            <a:r>
              <a:rPr lang="en-GB" sz="3200" dirty="0" err="1"/>
              <a:t>durata</a:t>
            </a:r>
            <a:r>
              <a:rPr lang="en-GB" sz="3200" dirty="0"/>
              <a:t> (</a:t>
            </a:r>
            <a:r>
              <a:rPr lang="en-GB" sz="3200" dirty="0" err="1"/>
              <a:t>timpul</a:t>
            </a:r>
            <a:r>
              <a:rPr lang="en-GB" sz="3200" dirty="0"/>
              <a:t> </a:t>
            </a:r>
            <a:r>
              <a:rPr lang="en-GB" sz="3200" dirty="0" err="1"/>
              <a:t>în</a:t>
            </a:r>
            <a:r>
              <a:rPr lang="en-GB" sz="3200" dirty="0"/>
              <a:t> care </a:t>
            </a:r>
            <a:r>
              <a:rPr lang="en-GB" sz="3200" dirty="0" err="1"/>
              <a:t>bacteriile</a:t>
            </a:r>
            <a:r>
              <a:rPr lang="en-GB" sz="3200" dirty="0"/>
              <a:t> </a:t>
            </a:r>
            <a:r>
              <a:rPr lang="en-GB" sz="3200" dirty="0" err="1"/>
              <a:t>rămân</a:t>
            </a:r>
            <a:r>
              <a:rPr lang="en-GB" sz="3200" dirty="0"/>
              <a:t> </a:t>
            </a:r>
            <a:r>
              <a:rPr lang="en-GB" sz="3200" dirty="0" err="1"/>
              <a:t>în</a:t>
            </a:r>
            <a:r>
              <a:rPr lang="en-GB" sz="3200" dirty="0"/>
              <a:t> </a:t>
            </a:r>
            <a:r>
              <a:rPr lang="en-GB" sz="3200" dirty="0" err="1"/>
              <a:t>sânge</a:t>
            </a:r>
            <a:r>
              <a:rPr lang="en-GB" sz="3200" dirty="0"/>
              <a:t>), </a:t>
            </a:r>
          </a:p>
          <a:p>
            <a:pPr lvl="1" algn="just"/>
            <a:r>
              <a:rPr lang="en-GB" sz="3200" dirty="0" err="1"/>
              <a:t>tipul</a:t>
            </a:r>
            <a:r>
              <a:rPr lang="en-GB" sz="3200" dirty="0"/>
              <a:t> de </a:t>
            </a:r>
            <a:r>
              <a:rPr lang="en-GB" sz="3200" dirty="0" err="1"/>
              <a:t>bacterii</a:t>
            </a:r>
            <a:r>
              <a:rPr lang="en-GB" sz="3200" dirty="0"/>
              <a:t> din </a:t>
            </a:r>
            <a:r>
              <a:rPr lang="en-GB" sz="3200" dirty="0" err="1"/>
              <a:t>sânge</a:t>
            </a:r>
            <a:r>
              <a:rPr lang="en-GB" sz="3200" dirty="0"/>
              <a:t> (aerobe, anaerobe),</a:t>
            </a:r>
          </a:p>
          <a:p>
            <a:pPr lvl="1" algn="just"/>
            <a:r>
              <a:rPr lang="en-GB" sz="3200" dirty="0" err="1"/>
              <a:t>predispoziția</a:t>
            </a:r>
            <a:r>
              <a:rPr lang="en-GB" sz="3200" dirty="0"/>
              <a:t> </a:t>
            </a:r>
            <a:r>
              <a:rPr lang="en-GB" sz="3200" dirty="0" err="1"/>
              <a:t>pacientului</a:t>
            </a:r>
            <a:r>
              <a:rPr lang="en-GB" sz="3200" dirty="0"/>
              <a:t> </a:t>
            </a:r>
            <a:r>
              <a:rPr lang="en-GB" sz="3200" dirty="0" err="1"/>
              <a:t>catre</a:t>
            </a:r>
            <a:r>
              <a:rPr lang="en-GB" sz="3200" dirty="0"/>
              <a:t> </a:t>
            </a:r>
            <a:r>
              <a:rPr lang="en-GB" sz="3200" dirty="0" err="1"/>
              <a:t>infectie</a:t>
            </a:r>
            <a:r>
              <a:rPr lang="en-GB" sz="3200" dirty="0"/>
              <a:t> (</a:t>
            </a:r>
            <a:r>
              <a:rPr lang="en-GB" sz="3200" dirty="0" err="1"/>
              <a:t>boli</a:t>
            </a:r>
            <a:r>
              <a:rPr lang="en-GB" sz="3200" dirty="0"/>
              <a:t> de </a:t>
            </a:r>
            <a:r>
              <a:rPr lang="en-GB" sz="3200" dirty="0" err="1"/>
              <a:t>bază</a:t>
            </a:r>
            <a:r>
              <a:rPr lang="en-GB" sz="3200" dirty="0"/>
              <a:t>, </a:t>
            </a:r>
            <a:r>
              <a:rPr lang="en-GB" sz="3200" dirty="0" err="1"/>
              <a:t>susceptibilitatea</a:t>
            </a:r>
            <a:r>
              <a:rPr lang="en-GB" sz="3200" dirty="0"/>
              <a:t>).</a:t>
            </a:r>
            <a:endParaRPr lang="en-RO" sz="3200" dirty="0"/>
          </a:p>
        </p:txBody>
      </p:sp>
    </p:spTree>
    <p:extLst>
      <p:ext uri="{BB962C8B-B14F-4D97-AF65-F5344CB8AC3E}">
        <p14:creationId xmlns:p14="http://schemas.microsoft.com/office/powerpoint/2010/main" val="655157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1DE9C6-777B-9EB9-2794-530A8DF51A8A}"/>
              </a:ext>
            </a:extLst>
          </p:cNvPr>
          <p:cNvSpPr txBox="1"/>
          <p:nvPr/>
        </p:nvSpPr>
        <p:spPr>
          <a:xfrm>
            <a:off x="354106" y="889843"/>
            <a:ext cx="11483788" cy="5078313"/>
          </a:xfrm>
          <a:prstGeom prst="rect">
            <a:avLst/>
          </a:prstGeom>
          <a:noFill/>
        </p:spPr>
        <p:txBody>
          <a:bodyPr wrap="square">
            <a:spAutoFit/>
          </a:bodyPr>
          <a:lstStyle/>
          <a:p>
            <a:pPr marL="457200" indent="-457200" algn="just">
              <a:buFont typeface="Arial" panose="020B0604020202020204" pitchFamily="34" charset="0"/>
              <a:buChar char="•"/>
            </a:pPr>
            <a:r>
              <a:rPr lang="en-RO" sz="3600" b="1" dirty="0"/>
              <a:t>Bacteremia</a:t>
            </a:r>
            <a:r>
              <a:rPr lang="en-RO" sz="3600" dirty="0"/>
              <a:t>, luată inițial în considerare bacteriemia mono-microbiană, este cauzată de contaminarea/infecția microbiotei patogene orale și dentare normale în timpul procedurii chirurgicale. </a:t>
            </a:r>
          </a:p>
          <a:p>
            <a:pPr marL="457200" indent="-457200" algn="just">
              <a:buFont typeface="Arial" panose="020B0604020202020204" pitchFamily="34" charset="0"/>
              <a:buChar char="•"/>
            </a:pPr>
            <a:endParaRPr lang="en-RO" sz="3600" dirty="0"/>
          </a:p>
          <a:p>
            <a:pPr marL="457200" indent="-457200" algn="just">
              <a:buFont typeface="Arial" panose="020B0604020202020204" pitchFamily="34" charset="0"/>
              <a:buChar char="•"/>
            </a:pPr>
            <a:r>
              <a:rPr lang="en-RO" sz="3600" dirty="0"/>
              <a:t>Din anii 1930, se stie că </a:t>
            </a:r>
            <a:r>
              <a:rPr lang="en-RO" sz="3600" b="1" dirty="0"/>
              <a:t>75% dintre pacienții </a:t>
            </a:r>
            <a:r>
              <a:rPr lang="en-RO" sz="3600" dirty="0"/>
              <a:t>ce prezinta carii, gingivita și parodontită vor avea </a:t>
            </a:r>
            <a:r>
              <a:rPr lang="en-RO" sz="3600" b="1" dirty="0"/>
              <a:t>hemoculturi pozitive </a:t>
            </a:r>
            <a:r>
              <a:rPr lang="en-RO" sz="3600" dirty="0"/>
              <a:t>de </a:t>
            </a:r>
            <a:r>
              <a:rPr lang="en-RO" sz="3600" i="1" dirty="0"/>
              <a:t>Streptococcus</a:t>
            </a:r>
            <a:r>
              <a:rPr lang="en-RO" sz="3600" dirty="0"/>
              <a:t> în urma procedurilor dentare, în comparație cu 30% la subiecții sănătoși. </a:t>
            </a:r>
          </a:p>
        </p:txBody>
      </p:sp>
    </p:spTree>
    <p:extLst>
      <p:ext uri="{BB962C8B-B14F-4D97-AF65-F5344CB8AC3E}">
        <p14:creationId xmlns:p14="http://schemas.microsoft.com/office/powerpoint/2010/main" val="140330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1DE9C6-777B-9EB9-2794-530A8DF51A8A}"/>
              </a:ext>
            </a:extLst>
          </p:cNvPr>
          <p:cNvSpPr txBox="1"/>
          <p:nvPr/>
        </p:nvSpPr>
        <p:spPr>
          <a:xfrm>
            <a:off x="354106" y="329096"/>
            <a:ext cx="11483788" cy="5509200"/>
          </a:xfrm>
          <a:prstGeom prst="rect">
            <a:avLst/>
          </a:prstGeom>
          <a:noFill/>
        </p:spPr>
        <p:txBody>
          <a:bodyPr wrap="square">
            <a:spAutoFit/>
          </a:bodyPr>
          <a:lstStyle/>
          <a:p>
            <a:pPr marL="457200" indent="-457200" algn="just">
              <a:buFont typeface="Arial" panose="020B0604020202020204" pitchFamily="34" charset="0"/>
              <a:buChar char="•"/>
            </a:pPr>
            <a:r>
              <a:rPr lang="en-RO" sz="3200" dirty="0"/>
              <a:t>Organismele predominante sunt </a:t>
            </a:r>
            <a:r>
              <a:rPr lang="en-RO" sz="3200" i="1" dirty="0"/>
              <a:t>Streptococcus</a:t>
            </a:r>
            <a:r>
              <a:rPr lang="en-RO" sz="3200" dirty="0"/>
              <a:t> din grupa </a:t>
            </a:r>
            <a:r>
              <a:rPr lang="en-RO" sz="3200" i="1" dirty="0"/>
              <a:t>viridans</a:t>
            </a:r>
            <a:r>
              <a:rPr lang="en-RO" sz="3200" dirty="0"/>
              <a:t>, </a:t>
            </a:r>
            <a:r>
              <a:rPr lang="en-RO" sz="3200" i="1" dirty="0"/>
              <a:t>Staphylococcus</a:t>
            </a:r>
            <a:r>
              <a:rPr lang="en-RO" sz="3200" dirty="0"/>
              <a:t> </a:t>
            </a:r>
            <a:r>
              <a:rPr lang="en-RO" sz="3200" i="1" dirty="0"/>
              <a:t>spp</a:t>
            </a:r>
            <a:r>
              <a:rPr lang="en-RO" sz="3200" dirty="0"/>
              <a:t> și, în 4-7% din cazuri, </a:t>
            </a:r>
            <a:r>
              <a:rPr lang="en-RO" sz="3200" b="1" dirty="0"/>
              <a:t>bacilii HACEK gram negativi </a:t>
            </a:r>
            <a:r>
              <a:rPr lang="en-RO" sz="3200" dirty="0"/>
              <a:t>(</a:t>
            </a:r>
            <a:r>
              <a:rPr lang="en-RO" sz="3200" i="1" dirty="0"/>
              <a:t>Haemophilus</a:t>
            </a:r>
            <a:r>
              <a:rPr lang="en-RO" sz="3200" dirty="0"/>
              <a:t>, </a:t>
            </a:r>
            <a:r>
              <a:rPr lang="en-RO" sz="3200" i="1" dirty="0"/>
              <a:t>Actinobacillus</a:t>
            </a:r>
            <a:r>
              <a:rPr lang="en-RO" sz="3200" dirty="0"/>
              <a:t>, </a:t>
            </a:r>
            <a:r>
              <a:rPr lang="en-RO" sz="3200" i="1" dirty="0"/>
              <a:t>Cardiobacterium</a:t>
            </a:r>
            <a:r>
              <a:rPr lang="en-RO" sz="3200" dirty="0"/>
              <a:t>, </a:t>
            </a:r>
            <a:r>
              <a:rPr lang="en-RO" sz="3200" i="1" dirty="0"/>
              <a:t>Eikenella</a:t>
            </a:r>
            <a:r>
              <a:rPr lang="en-RO" sz="3200" dirty="0"/>
              <a:t>, </a:t>
            </a:r>
            <a:r>
              <a:rPr lang="en-RO" sz="3200" i="1" dirty="0"/>
              <a:t>Kingella</a:t>
            </a:r>
            <a:r>
              <a:rPr lang="en-RO" sz="3200" dirty="0"/>
              <a:t>), dintre care mulți sunt considerați ca agenți patogeni dentari. </a:t>
            </a:r>
          </a:p>
          <a:p>
            <a:pPr marL="457200" indent="-457200" algn="just">
              <a:buFont typeface="Arial" panose="020B0604020202020204" pitchFamily="34" charset="0"/>
              <a:buChar char="•"/>
            </a:pPr>
            <a:endParaRPr lang="en-RO" sz="3200" dirty="0"/>
          </a:p>
          <a:p>
            <a:pPr marL="457200" indent="-457200" algn="just">
              <a:buFont typeface="Arial" panose="020B0604020202020204" pitchFamily="34" charset="0"/>
              <a:buChar char="•"/>
            </a:pPr>
            <a:r>
              <a:rPr lang="en-RO" sz="3200" dirty="0"/>
              <a:t>Nu trebuie neglijată existența </a:t>
            </a:r>
            <a:r>
              <a:rPr lang="en-RO" sz="3200" b="1" dirty="0"/>
              <a:t>bacteriemiei mixte </a:t>
            </a:r>
            <a:r>
              <a:rPr lang="en-RO" sz="3200" dirty="0"/>
              <a:t>(aerobe/anaerobe), sau a </a:t>
            </a:r>
            <a:r>
              <a:rPr lang="en-RO" sz="3200" b="1" dirty="0"/>
              <a:t>bacteriemiei anaerobe </a:t>
            </a:r>
            <a:r>
              <a:rPr lang="en-RO" sz="3200" dirty="0"/>
              <a:t>singure (</a:t>
            </a:r>
            <a:r>
              <a:rPr lang="en-RO" sz="3200" i="1" dirty="0"/>
              <a:t>Eubacterium, Peptostreptococcus, Propionibacterium, Lactobacillus</a:t>
            </a:r>
            <a:r>
              <a:rPr lang="en-RO" sz="3200" dirty="0"/>
              <a:t>), care sunt detectate într-un procent semnificativ de cazuri când se utilizează o metodă microbiologică adecvata.</a:t>
            </a:r>
          </a:p>
        </p:txBody>
      </p:sp>
    </p:spTree>
    <p:extLst>
      <p:ext uri="{BB962C8B-B14F-4D97-AF65-F5344CB8AC3E}">
        <p14:creationId xmlns:p14="http://schemas.microsoft.com/office/powerpoint/2010/main" val="251063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2A7107-467E-FBAB-5C41-68BF1A417029}"/>
              </a:ext>
            </a:extLst>
          </p:cNvPr>
          <p:cNvSpPr txBox="1"/>
          <p:nvPr/>
        </p:nvSpPr>
        <p:spPr>
          <a:xfrm>
            <a:off x="347382" y="428178"/>
            <a:ext cx="11497235" cy="6001643"/>
          </a:xfrm>
          <a:prstGeom prst="rect">
            <a:avLst/>
          </a:prstGeom>
          <a:noFill/>
        </p:spPr>
        <p:txBody>
          <a:bodyPr wrap="square">
            <a:spAutoFit/>
          </a:bodyPr>
          <a:lstStyle/>
          <a:p>
            <a:pPr marL="285750" indent="-285750" algn="just">
              <a:buFont typeface="Arial" panose="020B0604020202020204" pitchFamily="34" charset="0"/>
              <a:buChar char="•"/>
            </a:pPr>
            <a:r>
              <a:rPr lang="en-RO" sz="3200" dirty="0"/>
              <a:t>Pacienții care sunt mai susceptibili la infecții după bacteriemie sunt cei care prezintă </a:t>
            </a:r>
            <a:r>
              <a:rPr lang="en-RO" sz="3200" b="1" dirty="0"/>
              <a:t>riscuri endocardiace, proteze osoase și articulare</a:t>
            </a:r>
            <a:r>
              <a:rPr lang="en-RO" sz="3200" dirty="0"/>
              <a:t>. </a:t>
            </a:r>
          </a:p>
          <a:p>
            <a:pPr marL="285750" indent="-285750" algn="just">
              <a:buFont typeface="Arial" panose="020B0604020202020204" pitchFamily="34" charset="0"/>
              <a:buChar char="•"/>
            </a:pPr>
            <a:r>
              <a:rPr lang="en-RO" sz="3200" dirty="0"/>
              <a:t>Studii recente care utilizează tehnici PCR pe probe obținute din endarterectomia carotidiană au detectat </a:t>
            </a:r>
            <a:r>
              <a:rPr lang="en-RO" sz="3200" u="sng" dirty="0"/>
              <a:t>bacterii patogene parodontale în plăcile ateromatoase</a:t>
            </a:r>
            <a:r>
              <a:rPr lang="en-RO" sz="3200" dirty="0"/>
              <a:t> din pereții vaselor grav deteriorați.</a:t>
            </a:r>
          </a:p>
          <a:p>
            <a:pPr marL="285750" indent="-285750" algn="just">
              <a:buFont typeface="Arial" panose="020B0604020202020204" pitchFamily="34" charset="0"/>
              <a:buChar char="•"/>
            </a:pPr>
            <a:r>
              <a:rPr lang="en-RO" sz="3200" dirty="0"/>
              <a:t>În plus, alți autori au legat inflamația parodontală cu îngroșarea pereților arterei carotide.  </a:t>
            </a:r>
          </a:p>
          <a:p>
            <a:pPr marL="285750" indent="-285750" algn="just">
              <a:buFont typeface="Arial" panose="020B0604020202020204" pitchFamily="34" charset="0"/>
              <a:buChar char="•"/>
            </a:pPr>
            <a:r>
              <a:rPr lang="en-RO" sz="3200" dirty="0"/>
              <a:t>Studiile in vitro au observat că </a:t>
            </a:r>
            <a:r>
              <a:rPr lang="en-RO" sz="3200" i="1" dirty="0"/>
              <a:t>Streptococcus viridans </a:t>
            </a:r>
            <a:r>
              <a:rPr lang="en-RO" sz="3200" dirty="0"/>
              <a:t>și bacteriile patogene dentare, cum ar fi </a:t>
            </a:r>
            <a:r>
              <a:rPr lang="en-RO" sz="3200" i="1" dirty="0"/>
              <a:t>P. gingivalis</a:t>
            </a:r>
            <a:r>
              <a:rPr lang="en-RO" sz="3200" dirty="0"/>
              <a:t>, sunt capabile să inducă agregarea trombocitelor și hipercoagulabilitatea.</a:t>
            </a:r>
          </a:p>
        </p:txBody>
      </p:sp>
    </p:spTree>
    <p:extLst>
      <p:ext uri="{BB962C8B-B14F-4D97-AF65-F5344CB8AC3E}">
        <p14:creationId xmlns:p14="http://schemas.microsoft.com/office/powerpoint/2010/main" val="3937294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2F2554-5CC2-FCF4-1F93-73C31519FB34}"/>
              </a:ext>
            </a:extLst>
          </p:cNvPr>
          <p:cNvSpPr txBox="1"/>
          <p:nvPr/>
        </p:nvSpPr>
        <p:spPr>
          <a:xfrm>
            <a:off x="300317" y="797510"/>
            <a:ext cx="11591365" cy="5262979"/>
          </a:xfrm>
          <a:prstGeom prst="rect">
            <a:avLst/>
          </a:prstGeom>
          <a:noFill/>
        </p:spPr>
        <p:txBody>
          <a:bodyPr wrap="square">
            <a:spAutoFit/>
          </a:bodyPr>
          <a:lstStyle/>
          <a:p>
            <a:r>
              <a:rPr lang="en-RO" sz="2800" dirty="0"/>
              <a:t>Următorii pacienți sunt în mod deosebit </a:t>
            </a:r>
            <a:r>
              <a:rPr lang="en-RO" sz="2800" b="1" dirty="0"/>
              <a:t>susceptibili de a suferi infecții locale și sistemice: </a:t>
            </a:r>
          </a:p>
          <a:p>
            <a:pPr marL="342900" indent="-342900">
              <a:buFont typeface="Arial" panose="020B0604020202020204" pitchFamily="34" charset="0"/>
              <a:buChar char="•"/>
            </a:pPr>
            <a:r>
              <a:rPr lang="en-RO" sz="2800" dirty="0"/>
              <a:t>pacienți imunodeprimati, </a:t>
            </a:r>
          </a:p>
          <a:p>
            <a:pPr marL="342900" indent="-342900">
              <a:buFont typeface="Arial" panose="020B0604020202020204" pitchFamily="34" charset="0"/>
              <a:buChar char="•"/>
            </a:pPr>
            <a:r>
              <a:rPr lang="en-RO" sz="2800" dirty="0"/>
              <a:t>pacienți oncologici, </a:t>
            </a:r>
          </a:p>
          <a:p>
            <a:pPr marL="342900" indent="-342900">
              <a:buFont typeface="Arial" panose="020B0604020202020204" pitchFamily="34" charset="0"/>
              <a:buChar char="•"/>
            </a:pPr>
            <a:r>
              <a:rPr lang="en-RO" sz="2800" dirty="0"/>
              <a:t>pacienți cu imunodepresie congenitală sau dobândită (lupus eritematos), </a:t>
            </a:r>
          </a:p>
          <a:p>
            <a:pPr marL="342900" indent="-342900">
              <a:buFont typeface="Arial" panose="020B0604020202020204" pitchFamily="34" charset="0"/>
              <a:buChar char="•"/>
            </a:pPr>
            <a:r>
              <a:rPr lang="en-RO" sz="2800" dirty="0"/>
              <a:t>pacienți cu imunodepresie indusă de medicamente (terapie cu steroizi, chimioterapie), </a:t>
            </a:r>
          </a:p>
          <a:p>
            <a:pPr marL="342900" indent="-342900">
              <a:buFont typeface="Arial" panose="020B0604020202020204" pitchFamily="34" charset="0"/>
              <a:buChar char="•"/>
            </a:pPr>
            <a:r>
              <a:rPr lang="en-RO" sz="2800" dirty="0"/>
              <a:t>primitori recenti de transplanturi, grefe,</a:t>
            </a:r>
          </a:p>
          <a:p>
            <a:pPr marL="342900" indent="-342900">
              <a:buFont typeface="Arial" panose="020B0604020202020204" pitchFamily="34" charset="0"/>
              <a:buChar char="•"/>
            </a:pPr>
            <a:r>
              <a:rPr lang="en-RO" sz="2800" dirty="0"/>
              <a:t>pacienții cu imunodepresie infecțioasă (HIV/SIDA), </a:t>
            </a:r>
          </a:p>
          <a:p>
            <a:pPr marL="342900" indent="-342900">
              <a:buFont typeface="Arial" panose="020B0604020202020204" pitchFamily="34" charset="0"/>
              <a:buChar char="•"/>
            </a:pPr>
            <a:r>
              <a:rPr lang="en-RO" sz="2800" dirty="0"/>
              <a:t>pacienți cu tulburări metabolice (diabet zaharat), </a:t>
            </a:r>
          </a:p>
          <a:p>
            <a:pPr marL="342900" indent="-342900">
              <a:buFont typeface="Arial" panose="020B0604020202020204" pitchFamily="34" charset="0"/>
              <a:buChar char="•"/>
            </a:pPr>
            <a:r>
              <a:rPr lang="en-GB" sz="2800" dirty="0"/>
              <a:t>s</a:t>
            </a:r>
            <a:r>
              <a:rPr lang="en-RO" sz="2800" dirty="0"/>
              <a:t>plenectomii,</a:t>
            </a:r>
          </a:p>
          <a:p>
            <a:pPr marL="342900" indent="-342900">
              <a:buFont typeface="Arial" panose="020B0604020202020204" pitchFamily="34" charset="0"/>
              <a:buChar char="•"/>
            </a:pPr>
            <a:r>
              <a:rPr lang="en-RO" sz="2800" dirty="0"/>
              <a:t>insuficiență renală sau hepatică.</a:t>
            </a:r>
          </a:p>
        </p:txBody>
      </p:sp>
    </p:spTree>
    <p:extLst>
      <p:ext uri="{BB962C8B-B14F-4D97-AF65-F5344CB8AC3E}">
        <p14:creationId xmlns:p14="http://schemas.microsoft.com/office/powerpoint/2010/main" val="1620564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82B7D2E-EF76-1346-1DB7-627F2B831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9" y="590006"/>
            <a:ext cx="10795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A9A3F3-F3AF-4F2E-9922-9DE232ADDF5B}"/>
              </a:ext>
            </a:extLst>
          </p:cNvPr>
          <p:cNvSpPr txBox="1"/>
          <p:nvPr/>
        </p:nvSpPr>
        <p:spPr>
          <a:xfrm>
            <a:off x="1177833" y="128341"/>
            <a:ext cx="9836331" cy="461665"/>
          </a:xfrm>
          <a:prstGeom prst="rect">
            <a:avLst/>
          </a:prstGeom>
          <a:noFill/>
        </p:spPr>
        <p:txBody>
          <a:bodyPr wrap="square">
            <a:spAutoFit/>
          </a:bodyPr>
          <a:lstStyle/>
          <a:p>
            <a:pPr algn="ctr"/>
            <a:r>
              <a:rPr lang="en-GB" sz="2400" dirty="0" err="1">
                <a:latin typeface="Helvetica" pitchFamily="2" charset="0"/>
              </a:rPr>
              <a:t>P</a:t>
            </a:r>
            <a:r>
              <a:rPr lang="en-GB" sz="2400" dirty="0" err="1">
                <a:effectLst/>
                <a:latin typeface="Helvetica" pitchFamily="2" charset="0"/>
              </a:rPr>
              <a:t>roceduri</a:t>
            </a:r>
            <a:r>
              <a:rPr lang="en-GB" sz="2400" dirty="0">
                <a:latin typeface="Helvetica" pitchFamily="2" charset="0"/>
              </a:rPr>
              <a:t> </a:t>
            </a:r>
            <a:r>
              <a:rPr lang="en-GB" sz="2400" dirty="0" err="1">
                <a:latin typeface="Helvetica" pitchFamily="2" charset="0"/>
              </a:rPr>
              <a:t>stomatologice</a:t>
            </a:r>
            <a:r>
              <a:rPr lang="en-GB" sz="2400" dirty="0">
                <a:latin typeface="Helvetica" pitchFamily="2" charset="0"/>
              </a:rPr>
              <a:t> </a:t>
            </a:r>
            <a:r>
              <a:rPr lang="en-GB" sz="2400" dirty="0" err="1">
                <a:latin typeface="Helvetica" pitchFamily="2" charset="0"/>
              </a:rPr>
              <a:t>pentru</a:t>
            </a:r>
            <a:r>
              <a:rPr lang="en-GB" sz="2400" dirty="0">
                <a:latin typeface="Helvetica" pitchFamily="2" charset="0"/>
              </a:rPr>
              <a:t> care </a:t>
            </a:r>
            <a:r>
              <a:rPr lang="en-GB" sz="2400" dirty="0" err="1">
                <a:latin typeface="Helvetica" pitchFamily="2" charset="0"/>
              </a:rPr>
              <a:t>este</a:t>
            </a:r>
            <a:r>
              <a:rPr lang="en-GB" sz="2400" dirty="0">
                <a:latin typeface="Helvetica" pitchFamily="2" charset="0"/>
              </a:rPr>
              <a:t> indicate </a:t>
            </a:r>
            <a:r>
              <a:rPr lang="en-GB" sz="2400" dirty="0" err="1">
                <a:latin typeface="Helvetica" pitchFamily="2" charset="0"/>
              </a:rPr>
              <a:t>antibioprofilaxia</a:t>
            </a:r>
            <a:endParaRPr lang="en-RO" sz="2400" dirty="0"/>
          </a:p>
        </p:txBody>
      </p:sp>
    </p:spTree>
    <p:extLst>
      <p:ext uri="{BB962C8B-B14F-4D97-AF65-F5344CB8AC3E}">
        <p14:creationId xmlns:p14="http://schemas.microsoft.com/office/powerpoint/2010/main" val="1935805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9AE8DE14-36FC-EA25-669E-4AFD3415C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02" y="1300255"/>
            <a:ext cx="11844396" cy="5113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7889DB-2C6B-5E21-8F24-AC5C08C8EFA4}"/>
              </a:ext>
            </a:extLst>
          </p:cNvPr>
          <p:cNvSpPr txBox="1"/>
          <p:nvPr/>
        </p:nvSpPr>
        <p:spPr>
          <a:xfrm>
            <a:off x="1360714" y="443753"/>
            <a:ext cx="9470572" cy="523220"/>
          </a:xfrm>
          <a:prstGeom prst="rect">
            <a:avLst/>
          </a:prstGeom>
          <a:noFill/>
        </p:spPr>
        <p:txBody>
          <a:bodyPr wrap="square">
            <a:spAutoFit/>
          </a:bodyPr>
          <a:lstStyle/>
          <a:p>
            <a:pPr algn="l"/>
            <a:r>
              <a:rPr lang="en-GB" sz="2800" b="0" i="0" dirty="0" err="1">
                <a:solidFill>
                  <a:srgbClr val="111111"/>
                </a:solidFill>
                <a:effectLst/>
                <a:latin typeface="Roboto" panose="02000000000000000000" pitchFamily="2" charset="0"/>
              </a:rPr>
              <a:t>Profilaxia</a:t>
            </a:r>
            <a:r>
              <a:rPr lang="en-GB" sz="2800" b="0" i="0" dirty="0">
                <a:solidFill>
                  <a:srgbClr val="111111"/>
                </a:solidFill>
                <a:effectLst/>
                <a:latin typeface="Roboto" panose="02000000000000000000" pitchFamily="2" charset="0"/>
              </a:rPr>
              <a:t> </a:t>
            </a:r>
            <a:r>
              <a:rPr lang="en-GB" sz="2800" b="0" i="0" dirty="0" err="1">
                <a:solidFill>
                  <a:srgbClr val="111111"/>
                </a:solidFill>
                <a:effectLst/>
                <a:latin typeface="Roboto" panose="02000000000000000000" pitchFamily="2" charset="0"/>
              </a:rPr>
              <a:t>antibiotica</a:t>
            </a:r>
            <a:r>
              <a:rPr lang="en-GB" sz="2800" b="0" i="0" dirty="0">
                <a:solidFill>
                  <a:srgbClr val="111111"/>
                </a:solidFill>
                <a:effectLst/>
                <a:latin typeface="Roboto" panose="02000000000000000000" pitchFamily="2" charset="0"/>
              </a:rPr>
              <a:t> conform American Heart Association</a:t>
            </a:r>
          </a:p>
        </p:txBody>
      </p:sp>
    </p:spTree>
    <p:extLst>
      <p:ext uri="{BB962C8B-B14F-4D97-AF65-F5344CB8AC3E}">
        <p14:creationId xmlns:p14="http://schemas.microsoft.com/office/powerpoint/2010/main" val="3462834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A0631FE-854B-9794-99A6-1337DF3BB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97"/>
          <a:stretch/>
        </p:blipFill>
        <p:spPr bwMode="auto">
          <a:xfrm>
            <a:off x="698500" y="880654"/>
            <a:ext cx="10795000" cy="58467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3167F5-2E30-B7F4-D3F2-3DCFE1B6AA4A}"/>
              </a:ext>
            </a:extLst>
          </p:cNvPr>
          <p:cNvSpPr txBox="1"/>
          <p:nvPr/>
        </p:nvSpPr>
        <p:spPr>
          <a:xfrm>
            <a:off x="574766" y="130629"/>
            <a:ext cx="10918734" cy="523220"/>
          </a:xfrm>
          <a:prstGeom prst="rect">
            <a:avLst/>
          </a:prstGeom>
          <a:noFill/>
        </p:spPr>
        <p:txBody>
          <a:bodyPr wrap="square">
            <a:spAutoFit/>
          </a:bodyPr>
          <a:lstStyle/>
          <a:p>
            <a:pPr algn="ctr"/>
            <a:r>
              <a:rPr lang="en-GB" sz="2800" dirty="0" err="1">
                <a:solidFill>
                  <a:srgbClr val="111111"/>
                </a:solidFill>
                <a:latin typeface="Roboto" panose="02000000000000000000" pitchFamily="2" charset="0"/>
              </a:rPr>
              <a:t>Profilaxia</a:t>
            </a:r>
            <a:r>
              <a:rPr lang="en-GB" sz="2800" dirty="0">
                <a:solidFill>
                  <a:srgbClr val="111111"/>
                </a:solidFill>
                <a:latin typeface="Roboto" panose="02000000000000000000" pitchFamily="2" charset="0"/>
              </a:rPr>
              <a:t> </a:t>
            </a:r>
            <a:r>
              <a:rPr lang="en-GB" sz="2800" dirty="0" err="1">
                <a:solidFill>
                  <a:srgbClr val="111111"/>
                </a:solidFill>
                <a:latin typeface="Roboto" panose="02000000000000000000" pitchFamily="2" charset="0"/>
              </a:rPr>
              <a:t>antibiotica</a:t>
            </a:r>
            <a:r>
              <a:rPr lang="en-GB" sz="2800" dirty="0">
                <a:solidFill>
                  <a:srgbClr val="111111"/>
                </a:solidFill>
                <a:latin typeface="Roboto" panose="02000000000000000000" pitchFamily="2" charset="0"/>
              </a:rPr>
              <a:t> conform </a:t>
            </a:r>
            <a:r>
              <a:rPr lang="en-GB" sz="2800" b="0" i="0" dirty="0">
                <a:solidFill>
                  <a:srgbClr val="111111"/>
                </a:solidFill>
                <a:effectLst/>
                <a:latin typeface="Roboto" panose="02000000000000000000" pitchFamily="2" charset="0"/>
              </a:rPr>
              <a:t>British Cardiac Society</a:t>
            </a:r>
          </a:p>
        </p:txBody>
      </p:sp>
    </p:spTree>
    <p:extLst>
      <p:ext uri="{BB962C8B-B14F-4D97-AF65-F5344CB8AC3E}">
        <p14:creationId xmlns:p14="http://schemas.microsoft.com/office/powerpoint/2010/main" val="402294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874B2-5C77-A23B-2DEC-A94CCAD680BF}"/>
              </a:ext>
            </a:extLst>
          </p:cNvPr>
          <p:cNvSpPr>
            <a:spLocks noGrp="1"/>
          </p:cNvSpPr>
          <p:nvPr>
            <p:ph idx="1"/>
          </p:nvPr>
        </p:nvSpPr>
        <p:spPr>
          <a:xfrm>
            <a:off x="416859" y="632012"/>
            <a:ext cx="11389659" cy="5860863"/>
          </a:xfrm>
        </p:spPr>
        <p:txBody>
          <a:bodyPr>
            <a:normAutofit/>
          </a:bodyPr>
          <a:lstStyle/>
          <a:p>
            <a:pPr algn="just" fontAlgn="base"/>
            <a:r>
              <a:rPr lang="en-GB" sz="2600" b="0" i="0" dirty="0" err="1">
                <a:solidFill>
                  <a:srgbClr val="000000"/>
                </a:solidFill>
                <a:effectLst/>
                <a:latin typeface="Calibri" panose="020F0502020204030204" pitchFamily="34" charset="0"/>
                <a:cs typeface="Calibri" panose="020F0502020204030204" pitchFamily="34" charset="0"/>
              </a:rPr>
              <a:t>Cabinetul</a:t>
            </a:r>
            <a:r>
              <a:rPr lang="en-GB" sz="2600" b="0" i="0" dirty="0">
                <a:solidFill>
                  <a:srgbClr val="000000"/>
                </a:solidFill>
                <a:effectLst/>
                <a:latin typeface="Calibri" panose="020F0502020204030204" pitchFamily="34" charset="0"/>
                <a:cs typeface="Calibri" panose="020F0502020204030204" pitchFamily="34" charset="0"/>
              </a:rPr>
              <a:t> de </a:t>
            </a:r>
            <a:r>
              <a:rPr lang="en-GB" sz="2600" b="0" i="0" dirty="0" err="1">
                <a:solidFill>
                  <a:srgbClr val="000000"/>
                </a:solidFill>
                <a:effectLst/>
                <a:latin typeface="Calibri" panose="020F0502020204030204" pitchFamily="34" charset="0"/>
                <a:cs typeface="Calibri" panose="020F0502020204030204" pitchFamily="34" charset="0"/>
              </a:rPr>
              <a:t>stomatologie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este</a:t>
            </a:r>
            <a:r>
              <a:rPr lang="en-GB" sz="2600" b="0" i="0" dirty="0">
                <a:solidFill>
                  <a:srgbClr val="000000"/>
                </a:solidFill>
                <a:effectLst/>
                <a:latin typeface="Calibri" panose="020F0502020204030204" pitchFamily="34" charset="0"/>
                <a:cs typeface="Calibri" panose="020F0502020204030204" pitchFamily="34" charset="0"/>
              </a:rPr>
              <a:t> un </a:t>
            </a:r>
            <a:r>
              <a:rPr lang="en-GB" sz="2600" b="0" i="0" dirty="0" err="1">
                <a:solidFill>
                  <a:srgbClr val="000000"/>
                </a:solidFill>
                <a:effectLst/>
                <a:latin typeface="Calibri" panose="020F0502020204030204" pitchFamily="34" charset="0"/>
                <a:cs typeface="Calibri" panose="020F0502020204030204" pitchFamily="34" charset="0"/>
              </a:rPr>
              <a:t>mediu</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prezintă</a:t>
            </a:r>
            <a:r>
              <a:rPr lang="en-GB" sz="2600" b="0" i="0" dirty="0">
                <a:solidFill>
                  <a:srgbClr val="000000"/>
                </a:solidFill>
                <a:effectLst/>
                <a:latin typeface="Calibri" panose="020F0502020204030204" pitchFamily="34" charset="0"/>
                <a:cs typeface="Calibri" panose="020F0502020204030204" pitchFamily="34" charset="0"/>
              </a:rPr>
              <a:t> un </a:t>
            </a:r>
            <a:r>
              <a:rPr lang="en-GB" sz="2600" b="1" i="0" dirty="0" err="1">
                <a:solidFill>
                  <a:srgbClr val="000000"/>
                </a:solidFill>
                <a:effectLst/>
                <a:latin typeface="Calibri" panose="020F0502020204030204" pitchFamily="34" charset="0"/>
                <a:cs typeface="Calibri" panose="020F0502020204030204" pitchFamily="34" charset="0"/>
              </a:rPr>
              <a:t>risc</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crescut</a:t>
            </a:r>
            <a:r>
              <a:rPr lang="en-GB" sz="2600" b="1" i="0" dirty="0">
                <a:solidFill>
                  <a:srgbClr val="000000"/>
                </a:solidFill>
                <a:effectLst/>
                <a:latin typeface="Calibri" panose="020F0502020204030204" pitchFamily="34" charset="0"/>
                <a:cs typeface="Calibri" panose="020F0502020204030204" pitchFamily="34" charset="0"/>
              </a:rPr>
              <a:t> </a:t>
            </a:r>
            <a:r>
              <a:rPr lang="en-GB" sz="2600" b="0" i="0" dirty="0">
                <a:solidFill>
                  <a:srgbClr val="000000"/>
                </a:solidFill>
                <a:effectLst/>
                <a:latin typeface="Calibri" panose="020F0502020204030204" pitchFamily="34" charset="0"/>
                <a:cs typeface="Calibri" panose="020F0502020204030204" pitchFamily="34" charset="0"/>
              </a:rPr>
              <a:t>de </a:t>
            </a:r>
            <a:r>
              <a:rPr lang="en-GB" sz="2600" b="0" i="0" dirty="0" err="1">
                <a:solidFill>
                  <a:srgbClr val="000000"/>
                </a:solidFill>
                <a:effectLst/>
                <a:latin typeface="Calibri" panose="020F0502020204030204" pitchFamily="34" charset="0"/>
                <a:cs typeface="Calibri" panose="020F0502020204030204" pitchFamily="34" charset="0"/>
              </a:rPr>
              <a:t>transmitere</a:t>
            </a:r>
            <a:r>
              <a:rPr lang="en-GB" sz="2600" b="0" i="0" dirty="0">
                <a:solidFill>
                  <a:srgbClr val="000000"/>
                </a:solidFill>
                <a:effectLst/>
                <a:latin typeface="Calibri" panose="020F0502020204030204" pitchFamily="34" charset="0"/>
                <a:cs typeface="Calibri" panose="020F0502020204030204" pitchFamily="34" charset="0"/>
              </a:rPr>
              <a:t> a </a:t>
            </a:r>
            <a:r>
              <a:rPr lang="en-GB" sz="2600" b="0" i="0" dirty="0" err="1">
                <a:solidFill>
                  <a:srgbClr val="000000"/>
                </a:solidFill>
                <a:effectLst/>
                <a:latin typeface="Calibri" panose="020F0502020204030204" pitchFamily="34" charset="0"/>
                <a:cs typeface="Calibri" panose="020F0502020204030204" pitchFamily="34" charset="0"/>
              </a:rPr>
              <a:t>patogenilor</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iar</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una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dintre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măsurile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necesare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este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cea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referitoare</a:t>
            </a:r>
            <a:r>
              <a:rPr lang="en-GB" sz="2600" b="0" i="0" dirty="0">
                <a:solidFill>
                  <a:srgbClr val="000000"/>
                </a:solidFill>
                <a:effectLst/>
                <a:latin typeface="Calibri" panose="020F0502020204030204" pitchFamily="34" charset="0"/>
                <a:cs typeface="Calibri" panose="020F0502020204030204" pitchFamily="34" charset="0"/>
              </a:rPr>
              <a:t> la </a:t>
            </a:r>
            <a:r>
              <a:rPr lang="en-GB" sz="2600" b="1" i="0" dirty="0" err="1">
                <a:solidFill>
                  <a:srgbClr val="000000"/>
                </a:solidFill>
                <a:effectLst/>
                <a:latin typeface="Calibri" panose="020F0502020204030204" pitchFamily="34" charset="0"/>
                <a:cs typeface="Calibri" panose="020F0502020204030204" pitchFamily="34" charset="0"/>
              </a:rPr>
              <a:t>prevenirea</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și</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controlul</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răspândirii</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infecțiilor</a:t>
            </a:r>
            <a:r>
              <a:rPr lang="en-GB" sz="2600" b="0" i="0" dirty="0">
                <a:solidFill>
                  <a:srgbClr val="000000"/>
                </a:solidFill>
                <a:effectLst/>
                <a:latin typeface="Calibri" panose="020F0502020204030204" pitchFamily="34" charset="0"/>
                <a:cs typeface="Calibri" panose="020F0502020204030204" pitchFamily="34" charset="0"/>
              </a:rPr>
              <a:t>. </a:t>
            </a:r>
          </a:p>
          <a:p>
            <a:pPr algn="just" fontAlgn="base"/>
            <a:endParaRPr lang="en-GB" sz="2600" b="0" i="0" dirty="0">
              <a:solidFill>
                <a:srgbClr val="000000"/>
              </a:solidFill>
              <a:effectLst/>
              <a:latin typeface="Calibri" panose="020F0502020204030204" pitchFamily="34" charset="0"/>
              <a:cs typeface="Calibri" panose="020F0502020204030204" pitchFamily="34" charset="0"/>
            </a:endParaRPr>
          </a:p>
          <a:p>
            <a:pPr algn="just" fontAlgn="base"/>
            <a:r>
              <a:rPr lang="en-GB" sz="2600" b="0" i="0" dirty="0" err="1">
                <a:solidFill>
                  <a:srgbClr val="000000"/>
                </a:solidFill>
                <a:effectLst/>
                <a:latin typeface="Calibri" panose="020F0502020204030204" pitchFamily="34" charset="0"/>
                <a:cs typeface="Calibri" panose="020F0502020204030204" pitchFamily="34" charset="0"/>
              </a:rPr>
              <a:t>În</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timpul</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furnizării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oricaror</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servicii</a:t>
            </a:r>
            <a:r>
              <a:rPr lang="en-GB" sz="2600" b="0" i="0" dirty="0">
                <a:solidFill>
                  <a:srgbClr val="000000"/>
                </a:solidFill>
                <a:effectLst/>
                <a:latin typeface="Calibri" panose="020F0502020204030204" pitchFamily="34" charset="0"/>
                <a:cs typeface="Calibri" panose="020F0502020204030204" pitchFamily="34" charset="0"/>
              </a:rPr>
              <a:t> de </a:t>
            </a:r>
            <a:r>
              <a:rPr lang="en-GB" sz="2600" b="0" i="0" dirty="0" err="1">
                <a:solidFill>
                  <a:srgbClr val="000000"/>
                </a:solidFill>
                <a:effectLst/>
                <a:latin typeface="Calibri" panose="020F0502020204030204" pitchFamily="34" charset="0"/>
                <a:cs typeface="Calibri" panose="020F0502020204030204" pitchFamily="34" charset="0"/>
              </a:rPr>
              <a:t>îngrijire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medicală</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inclusiv</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cele</a:t>
            </a:r>
            <a:r>
              <a:rPr lang="en-GB" sz="2600" b="0" i="0" dirty="0">
                <a:solidFill>
                  <a:srgbClr val="000000"/>
                </a:solidFill>
                <a:effectLst/>
                <a:latin typeface="Calibri" panose="020F0502020204030204" pitchFamily="34" charset="0"/>
                <a:cs typeface="Calibri" panose="020F0502020204030204" pitchFamily="34" charset="0"/>
              </a:rPr>
              <a:t> de </a:t>
            </a:r>
            <a:r>
              <a:rPr lang="en-GB" sz="2600" b="0" i="0" dirty="0" err="1">
                <a:solidFill>
                  <a:srgbClr val="000000"/>
                </a:solidFill>
                <a:effectLst/>
                <a:latin typeface="Calibri" panose="020F0502020204030204" pitchFamily="34" charset="0"/>
                <a:cs typeface="Calibri" panose="020F0502020204030204" pitchFamily="34" charset="0"/>
              </a:rPr>
              <a:t>ingrijire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stomatologica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există</a:t>
            </a:r>
            <a:r>
              <a:rPr lang="en-GB" sz="2600" b="0" i="0" dirty="0">
                <a:solidFill>
                  <a:srgbClr val="000000"/>
                </a:solidFill>
                <a:effectLst/>
                <a:latin typeface="Calibri" panose="020F0502020204030204" pitchFamily="34" charset="0"/>
                <a:cs typeface="Calibri" panose="020F0502020204030204" pitchFamily="34" charset="0"/>
              </a:rPr>
              <a:t> un </a:t>
            </a:r>
            <a:r>
              <a:rPr lang="en-GB" sz="2600" b="0" i="0" dirty="0" err="1">
                <a:solidFill>
                  <a:srgbClr val="000000"/>
                </a:solidFill>
                <a:effectLst/>
                <a:latin typeface="Calibri" panose="020F0502020204030204" pitchFamily="34" charset="0"/>
                <a:cs typeface="Calibri" panose="020F0502020204030204" pitchFamily="34" charset="0"/>
              </a:rPr>
              <a:t>potențial</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crescut</a:t>
            </a:r>
            <a:r>
              <a:rPr lang="en-GB" sz="2600" b="0" i="0" dirty="0">
                <a:solidFill>
                  <a:srgbClr val="000000"/>
                </a:solidFill>
                <a:effectLst/>
                <a:latin typeface="Calibri" panose="020F0502020204030204" pitchFamily="34" charset="0"/>
                <a:cs typeface="Calibri" panose="020F0502020204030204" pitchFamily="34" charset="0"/>
              </a:rPr>
              <a:t> de </a:t>
            </a:r>
            <a:r>
              <a:rPr lang="en-GB" sz="2600" b="1" i="0" dirty="0" err="1">
                <a:solidFill>
                  <a:srgbClr val="000000"/>
                </a:solidFill>
                <a:effectLst/>
                <a:latin typeface="Calibri" panose="020F0502020204030204" pitchFamily="34" charset="0"/>
                <a:cs typeface="Calibri" panose="020F0502020204030204" pitchFamily="34" charset="0"/>
              </a:rPr>
              <a:t>diseminare</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și</a:t>
            </a:r>
            <a:r>
              <a:rPr lang="en-GB" sz="2600" b="1" i="0" dirty="0">
                <a:solidFill>
                  <a:srgbClr val="000000"/>
                </a:solidFill>
                <a:effectLst/>
                <a:latin typeface="Calibri" panose="020F0502020204030204" pitchFamily="34" charset="0"/>
                <a:cs typeface="Calibri" panose="020F0502020204030204" pitchFamily="34" charset="0"/>
              </a:rPr>
              <a:t>/</a:t>
            </a:r>
            <a:r>
              <a:rPr lang="en-GB" sz="2600" b="1" i="0" dirty="0" err="1">
                <a:solidFill>
                  <a:srgbClr val="000000"/>
                </a:solidFill>
                <a:effectLst/>
                <a:latin typeface="Calibri" panose="020F0502020204030204" pitchFamily="34" charset="0"/>
                <a:cs typeface="Calibri" panose="020F0502020204030204" pitchFamily="34" charset="0"/>
              </a:rPr>
              <a:t>sau</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expunere</a:t>
            </a:r>
            <a:r>
              <a:rPr lang="en-GB" sz="2600" b="1" i="0" dirty="0">
                <a:solidFill>
                  <a:srgbClr val="000000"/>
                </a:solidFill>
                <a:effectLst/>
                <a:latin typeface="Calibri" panose="020F0502020204030204" pitchFamily="34" charset="0"/>
                <a:cs typeface="Calibri" panose="020F0502020204030204" pitchFamily="34" charset="0"/>
              </a:rPr>
              <a:t> </a:t>
            </a:r>
            <a:r>
              <a:rPr lang="en-GB" sz="2600" b="0" i="0" dirty="0">
                <a:solidFill>
                  <a:srgbClr val="000000"/>
                </a:solidFill>
                <a:effectLst/>
                <a:latin typeface="Calibri" panose="020F0502020204030204" pitchFamily="34" charset="0"/>
                <a:cs typeface="Calibri" panose="020F0502020204030204" pitchFamily="34" charset="0"/>
              </a:rPr>
              <a:t>la </a:t>
            </a:r>
            <a:r>
              <a:rPr lang="en-GB" sz="2600" b="0" i="0" dirty="0" err="1">
                <a:solidFill>
                  <a:srgbClr val="000000"/>
                </a:solidFill>
                <a:effectLst/>
                <a:latin typeface="Calibri" panose="020F0502020204030204" pitchFamily="34" charset="0"/>
                <a:cs typeface="Calibri" panose="020F0502020204030204" pitchFamily="34" charset="0"/>
              </a:rPr>
              <a:t>sânge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ori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fluide</a:t>
            </a:r>
            <a:r>
              <a:rPr lang="en-GB" sz="2600" b="0" i="0" dirty="0">
                <a:solidFill>
                  <a:srgbClr val="000000"/>
                </a:solidFill>
                <a:effectLst/>
                <a:latin typeface="Calibri" panose="020F0502020204030204" pitchFamily="34" charset="0"/>
                <a:cs typeface="Calibri" panose="020F0502020204030204" pitchFamily="34" charset="0"/>
              </a:rPr>
              <a:t>, precum </a:t>
            </a:r>
            <a:r>
              <a:rPr lang="en-GB" sz="2600" b="0" i="0" dirty="0" err="1">
                <a:solidFill>
                  <a:srgbClr val="000000"/>
                </a:solidFill>
                <a:effectLst/>
                <a:latin typeface="Calibri" panose="020F0502020204030204" pitchFamily="34" charset="0"/>
                <a:cs typeface="Calibri" panose="020F0502020204030204" pitchFamily="34" charset="0"/>
              </a:rPr>
              <a:t>și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numeroase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microorganisme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colonizează</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cavitatea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bucală</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secrețiile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orale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nazale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și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respiratorii</a:t>
            </a:r>
            <a:r>
              <a:rPr lang="en-GB" sz="2600" b="0" i="0" dirty="0">
                <a:solidFill>
                  <a:srgbClr val="000000"/>
                </a:solidFill>
                <a:effectLst/>
                <a:latin typeface="Calibri" panose="020F0502020204030204" pitchFamily="34" charset="0"/>
                <a:cs typeface="Calibri" panose="020F0502020204030204" pitchFamily="34" charset="0"/>
              </a:rPr>
              <a:t>.</a:t>
            </a:r>
          </a:p>
          <a:p>
            <a:pPr algn="just" fontAlgn="base"/>
            <a:endParaRPr lang="en-GB" sz="2600" b="0" i="0" dirty="0">
              <a:solidFill>
                <a:srgbClr val="000000"/>
              </a:solidFill>
              <a:effectLst/>
              <a:latin typeface="Calibri" panose="020F0502020204030204" pitchFamily="34" charset="0"/>
              <a:cs typeface="Calibri" panose="020F0502020204030204" pitchFamily="34" charset="0"/>
            </a:endParaRPr>
          </a:p>
          <a:p>
            <a:pPr algn="just" fontAlgn="base"/>
            <a:r>
              <a:rPr lang="en-GB" sz="2600" b="0" i="0" dirty="0" err="1">
                <a:solidFill>
                  <a:srgbClr val="000000"/>
                </a:solidFill>
                <a:effectLst/>
                <a:latin typeface="Calibri" panose="020F0502020204030204" pitchFamily="34" charset="0"/>
                <a:cs typeface="Calibri" panose="020F0502020204030204" pitchFamily="34" charset="0"/>
              </a:rPr>
              <a:t>Expunerea</a:t>
            </a:r>
            <a:r>
              <a:rPr lang="en-GB" sz="2600" b="0" i="0" dirty="0">
                <a:solidFill>
                  <a:srgbClr val="000000"/>
                </a:solidFill>
                <a:effectLst/>
                <a:latin typeface="Calibri" panose="020F0502020204030204" pitchFamily="34" charset="0"/>
                <a:cs typeface="Calibri" panose="020F0502020204030204" pitchFamily="34" charset="0"/>
              </a:rPr>
              <a:t> la </a:t>
            </a:r>
            <a:r>
              <a:rPr lang="en-GB" sz="2600" b="1" i="0" dirty="0" err="1">
                <a:solidFill>
                  <a:srgbClr val="000000"/>
                </a:solidFill>
                <a:effectLst/>
                <a:latin typeface="Calibri" panose="020F0502020204030204" pitchFamily="34" charset="0"/>
                <a:cs typeface="Calibri" panose="020F0502020204030204" pitchFamily="34" charset="0"/>
              </a:rPr>
              <a:t>microorganisme</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patogene</a:t>
            </a:r>
            <a:r>
              <a:rPr lang="en-GB" sz="2600" b="1" i="0" dirty="0">
                <a:solidFill>
                  <a:srgbClr val="000000"/>
                </a:solidFill>
                <a:effectLst/>
                <a:latin typeface="Calibri" panose="020F0502020204030204" pitchFamily="34" charset="0"/>
                <a:cs typeface="Calibri" panose="020F0502020204030204" pitchFamily="34" charset="0"/>
              </a:rPr>
              <a:t> din </a:t>
            </a:r>
            <a:r>
              <a:rPr lang="en-GB" sz="2600" b="1" i="0" dirty="0" err="1">
                <a:solidFill>
                  <a:srgbClr val="000000"/>
                </a:solidFill>
                <a:effectLst/>
                <a:latin typeface="Calibri" panose="020F0502020204030204" pitchFamily="34" charset="0"/>
                <a:cs typeface="Calibri" panose="020F0502020204030204" pitchFamily="34" charset="0"/>
              </a:rPr>
              <a:t>cavitatea</a:t>
            </a:r>
            <a:r>
              <a:rPr lang="en-GB" sz="2600" b="1" i="0" dirty="0">
                <a:solidFill>
                  <a:srgbClr val="000000"/>
                </a:solidFill>
                <a:effectLst/>
                <a:latin typeface="Calibri" panose="020F0502020204030204" pitchFamily="34" charset="0"/>
                <a:cs typeface="Calibri" panose="020F0502020204030204" pitchFamily="34" charset="0"/>
              </a:rPr>
              <a:t> </a:t>
            </a:r>
            <a:r>
              <a:rPr lang="en-GB" sz="2600" b="1" i="0" dirty="0" err="1">
                <a:solidFill>
                  <a:srgbClr val="000000"/>
                </a:solidFill>
                <a:effectLst/>
                <a:latin typeface="Calibri" panose="020F0502020204030204" pitchFamily="34" charset="0"/>
                <a:cs typeface="Calibri" panose="020F0502020204030204" pitchFamily="34" charset="0"/>
              </a:rPr>
              <a:t>orală</a:t>
            </a:r>
            <a:r>
              <a:rPr lang="en-GB" sz="2600" b="1"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poate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determina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apariția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unor</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infectii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acestea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având</a:t>
            </a:r>
            <a:r>
              <a:rPr lang="en-GB" sz="2600" b="0" i="0" dirty="0">
                <a:solidFill>
                  <a:srgbClr val="000000"/>
                </a:solidFill>
                <a:effectLst/>
                <a:latin typeface="Calibri" panose="020F0502020204030204" pitchFamily="34" charset="0"/>
                <a:cs typeface="Calibri" panose="020F0502020204030204" pitchFamily="34" charset="0"/>
              </a:rPr>
              <a:t> ca </a:t>
            </a:r>
            <a:r>
              <a:rPr lang="en-GB" sz="2600" b="0" i="0" dirty="0" err="1">
                <a:solidFill>
                  <a:srgbClr val="000000"/>
                </a:solidFill>
                <a:effectLst/>
                <a:latin typeface="Calibri" panose="020F0502020204030204" pitchFamily="34" charset="0"/>
                <a:cs typeface="Calibri" panose="020F0502020204030204" pitchFamily="34" charset="0"/>
              </a:rPr>
              <a:t>principala</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cauză</a:t>
            </a:r>
            <a:r>
              <a:rPr lang="en-GB" sz="2600" b="0" i="0" dirty="0">
                <a:solidFill>
                  <a:srgbClr val="000000"/>
                </a:solidFill>
                <a:effectLst/>
                <a:latin typeface="Calibri" panose="020F0502020204030204" pitchFamily="34" charset="0"/>
                <a:cs typeface="Calibri" panose="020F0502020204030204" pitchFamily="34" charset="0"/>
              </a:rPr>
              <a:t> – </a:t>
            </a:r>
            <a:r>
              <a:rPr lang="en-GB" sz="2600" b="0" i="0" dirty="0" err="1">
                <a:solidFill>
                  <a:srgbClr val="000000"/>
                </a:solidFill>
                <a:effectLst/>
                <a:latin typeface="Calibri" panose="020F0502020204030204" pitchFamily="34" charset="0"/>
                <a:cs typeface="Calibri" panose="020F0502020204030204" pitchFamily="34" charset="0"/>
              </a:rPr>
              <a:t>contactul</a:t>
            </a:r>
            <a:r>
              <a:rPr lang="en-GB" sz="2600" b="0" i="0" dirty="0">
                <a:solidFill>
                  <a:srgbClr val="000000"/>
                </a:solidFill>
                <a:effectLst/>
                <a:latin typeface="Calibri" panose="020F0502020204030204" pitchFamily="34" charset="0"/>
                <a:cs typeface="Calibri" panose="020F0502020204030204" pitchFamily="34" charset="0"/>
              </a:rPr>
              <a:t> direct cu </a:t>
            </a:r>
            <a:r>
              <a:rPr lang="en-GB" sz="2600" b="0" i="0" dirty="0" err="1">
                <a:solidFill>
                  <a:srgbClr val="000000"/>
                </a:solidFill>
                <a:effectLst/>
                <a:latin typeface="Calibri" panose="020F0502020204030204" pitchFamily="34" charset="0"/>
                <a:cs typeface="Calibri" panose="020F0502020204030204" pitchFamily="34" charset="0"/>
              </a:rPr>
              <a:t>fluidele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și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țesuturile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corporale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infectate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ori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contactul</a:t>
            </a:r>
            <a:r>
              <a:rPr lang="en-GB" sz="2600" b="0" i="0" dirty="0">
                <a:solidFill>
                  <a:srgbClr val="000000"/>
                </a:solidFill>
                <a:effectLst/>
                <a:latin typeface="Calibri" panose="020F0502020204030204" pitchFamily="34" charset="0"/>
                <a:cs typeface="Calibri" panose="020F0502020204030204" pitchFamily="34" charset="0"/>
              </a:rPr>
              <a:t> direct cu </a:t>
            </a:r>
            <a:r>
              <a:rPr lang="en-GB" sz="2600" b="0" i="0" dirty="0" err="1">
                <a:solidFill>
                  <a:srgbClr val="000000"/>
                </a:solidFill>
                <a:effectLst/>
                <a:latin typeface="Calibri" panose="020F0502020204030204" pitchFamily="34" charset="0"/>
                <a:cs typeface="Calibri" panose="020F0502020204030204" pitchFamily="34" charset="0"/>
              </a:rPr>
              <a:t>suprafețele</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substantele</a:t>
            </a:r>
            <a:r>
              <a:rPr lang="en-GB" sz="2600" dirty="0">
                <a:solidFill>
                  <a:srgbClr val="000000"/>
                </a:solidFill>
                <a:latin typeface="Calibri" panose="020F0502020204030204" pitchFamily="34" charset="0"/>
                <a:cs typeface="Calibri" panose="020F0502020204030204" pitchFamily="34" charset="0"/>
              </a:rPr>
              <a:t>,</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ori</a:t>
            </a:r>
            <a:r>
              <a:rPr lang="en-GB" sz="2600" b="0" i="0" dirty="0">
                <a:solidFill>
                  <a:srgbClr val="000000"/>
                </a:solidFill>
                <a:effectLst/>
                <a:latin typeface="Calibri" panose="020F0502020204030204" pitchFamily="34" charset="0"/>
                <a:cs typeface="Calibri" panose="020F0502020204030204" pitchFamily="34" charset="0"/>
              </a:rPr>
              <a:t> </a:t>
            </a:r>
            <a:r>
              <a:rPr lang="en-GB" sz="2600" b="0" i="0" dirty="0" err="1">
                <a:solidFill>
                  <a:srgbClr val="000000"/>
                </a:solidFill>
                <a:effectLst/>
                <a:latin typeface="Calibri" panose="020F0502020204030204" pitchFamily="34" charset="0"/>
                <a:cs typeface="Calibri" panose="020F0502020204030204" pitchFamily="34" charset="0"/>
              </a:rPr>
              <a:t>dispozitivele</a:t>
            </a:r>
            <a:r>
              <a:rPr lang="en-GB" sz="2600" b="0" i="0" dirty="0">
                <a:solidFill>
                  <a:srgbClr val="000000"/>
                </a:solidFill>
                <a:effectLst/>
                <a:latin typeface="Calibri" panose="020F0502020204030204" pitchFamily="34" charset="0"/>
                <a:cs typeface="Calibri" panose="020F0502020204030204" pitchFamily="34" charset="0"/>
              </a:rPr>
              <a:t> care au </a:t>
            </a:r>
            <a:r>
              <a:rPr lang="en-GB" sz="2600" b="0" i="0" dirty="0" err="1">
                <a:solidFill>
                  <a:srgbClr val="000000"/>
                </a:solidFill>
                <a:effectLst/>
                <a:latin typeface="Calibri" panose="020F0502020204030204" pitchFamily="34" charset="0"/>
                <a:cs typeface="Calibri" panose="020F0502020204030204" pitchFamily="34" charset="0"/>
              </a:rPr>
              <a:t>fost</a:t>
            </a:r>
            <a:r>
              <a:rPr lang="en-GB" sz="2600" b="0" i="0" dirty="0">
                <a:solidFill>
                  <a:srgbClr val="000000"/>
                </a:solidFill>
                <a:effectLst/>
                <a:latin typeface="Calibri" panose="020F0502020204030204" pitchFamily="34" charset="0"/>
                <a:cs typeface="Calibri" panose="020F0502020204030204" pitchFamily="34" charset="0"/>
              </a:rPr>
              <a:t> contaminate. </a:t>
            </a:r>
            <a:endParaRPr lang="en-RO"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147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1B49A-6503-8ECA-D973-652C582CFE8A}"/>
              </a:ext>
            </a:extLst>
          </p:cNvPr>
          <p:cNvSpPr>
            <a:spLocks noGrp="1"/>
          </p:cNvSpPr>
          <p:nvPr>
            <p:ph type="title"/>
          </p:nvPr>
        </p:nvSpPr>
        <p:spPr>
          <a:xfrm>
            <a:off x="838200" y="203761"/>
            <a:ext cx="10515600" cy="1325563"/>
          </a:xfrm>
        </p:spPr>
        <p:txBody>
          <a:bodyPr>
            <a:normAutofit/>
          </a:bodyPr>
          <a:lstStyle/>
          <a:p>
            <a:pPr algn="ctr"/>
            <a:r>
              <a:rPr lang="en-GB" dirty="0">
                <a:effectLst/>
                <a:latin typeface="Helvetica" pitchFamily="2" charset="0"/>
              </a:rPr>
              <a:t>4.Metode de </a:t>
            </a:r>
            <a:r>
              <a:rPr lang="en-GB" dirty="0" err="1">
                <a:effectLst/>
                <a:latin typeface="Helvetica" pitchFamily="2" charset="0"/>
              </a:rPr>
              <a:t>prevenție</a:t>
            </a:r>
            <a:r>
              <a:rPr lang="en-GB" dirty="0">
                <a:effectLst/>
                <a:latin typeface="Helvetica" pitchFamily="2" charset="0"/>
              </a:rPr>
              <a:t> a </a:t>
            </a:r>
            <a:r>
              <a:rPr lang="en-GB" dirty="0" err="1">
                <a:effectLst/>
                <a:latin typeface="Helvetica" pitchFamily="2" charset="0"/>
              </a:rPr>
              <a:t>apariției</a:t>
            </a:r>
            <a:r>
              <a:rPr lang="en-GB" dirty="0">
                <a:effectLst/>
                <a:latin typeface="Helvetica" pitchFamily="2" charset="0"/>
              </a:rPr>
              <a:t> </a:t>
            </a:r>
            <a:r>
              <a:rPr lang="en-GB" dirty="0" err="1">
                <a:effectLst/>
                <a:latin typeface="Helvetica" pitchFamily="2" charset="0"/>
              </a:rPr>
              <a:t>infecțiilor</a:t>
            </a:r>
            <a:r>
              <a:rPr lang="en-GB" dirty="0">
                <a:effectLst/>
                <a:latin typeface="Helvetica" pitchFamily="2" charset="0"/>
              </a:rPr>
              <a:t> </a:t>
            </a:r>
            <a:r>
              <a:rPr lang="en-GB" dirty="0" err="1">
                <a:effectLst/>
                <a:latin typeface="Helvetica" pitchFamily="2" charset="0"/>
              </a:rPr>
              <a:t>în</a:t>
            </a:r>
            <a:r>
              <a:rPr lang="en-GB" dirty="0">
                <a:effectLst/>
                <a:latin typeface="Helvetica" pitchFamily="2" charset="0"/>
              </a:rPr>
              <a:t> </a:t>
            </a:r>
            <a:r>
              <a:rPr lang="en-GB" dirty="0" err="1">
                <a:effectLst/>
                <a:latin typeface="Helvetica" pitchFamily="2" charset="0"/>
              </a:rPr>
              <a:t>practica</a:t>
            </a:r>
            <a:r>
              <a:rPr lang="en-GB" dirty="0">
                <a:effectLst/>
                <a:latin typeface="Helvetica" pitchFamily="2" charset="0"/>
              </a:rPr>
              <a:t> </a:t>
            </a:r>
            <a:r>
              <a:rPr lang="en-GB" dirty="0" err="1">
                <a:effectLst/>
                <a:latin typeface="Helvetica" pitchFamily="2" charset="0"/>
              </a:rPr>
              <a:t>stomatologică</a:t>
            </a:r>
            <a:endParaRPr lang="en-RO" dirty="0"/>
          </a:p>
        </p:txBody>
      </p:sp>
      <p:sp>
        <p:nvSpPr>
          <p:cNvPr id="3" name="Content Placeholder 2">
            <a:extLst>
              <a:ext uri="{FF2B5EF4-FFF2-40B4-BE49-F238E27FC236}">
                <a16:creationId xmlns:a16="http://schemas.microsoft.com/office/drawing/2014/main" id="{3532780F-A1D8-CF4A-F7A6-53F2F024FBD6}"/>
              </a:ext>
            </a:extLst>
          </p:cNvPr>
          <p:cNvSpPr>
            <a:spLocks noGrp="1"/>
          </p:cNvSpPr>
          <p:nvPr>
            <p:ph idx="1"/>
          </p:nvPr>
        </p:nvSpPr>
        <p:spPr>
          <a:xfrm>
            <a:off x="106680" y="2011680"/>
            <a:ext cx="6217920" cy="4419600"/>
          </a:xfrm>
        </p:spPr>
        <p:txBody>
          <a:bodyPr>
            <a:normAutofit/>
          </a:bodyPr>
          <a:lstStyle/>
          <a:p>
            <a:pPr algn="just">
              <a:buFont typeface="Arial" panose="020B0604020202020204" pitchFamily="34" charset="0"/>
              <a:buChar char="•"/>
            </a:pPr>
            <a:r>
              <a:rPr lang="en-GB" dirty="0">
                <a:effectLst/>
                <a:latin typeface="Helvetica" pitchFamily="2" charset="0"/>
              </a:rPr>
              <a:t>﻿</a:t>
            </a:r>
            <a:r>
              <a:rPr lang="en-GB" dirty="0" err="1">
                <a:effectLst/>
                <a:latin typeface="Helvetica" pitchFamily="2" charset="0"/>
              </a:rPr>
              <a:t>actualitati</a:t>
            </a:r>
            <a:r>
              <a:rPr lang="en-GB" dirty="0">
                <a:effectLst/>
                <a:latin typeface="Helvetica" pitchFamily="2" charset="0"/>
              </a:rPr>
              <a:t> in </a:t>
            </a:r>
            <a:r>
              <a:rPr lang="en-GB" dirty="0" err="1">
                <a:effectLst/>
                <a:latin typeface="Helvetica" pitchFamily="2" charset="0"/>
              </a:rPr>
              <a:t>tehnicile</a:t>
            </a:r>
            <a:r>
              <a:rPr lang="en-GB" dirty="0">
                <a:effectLst/>
                <a:latin typeface="Helvetica" pitchFamily="2" charset="0"/>
              </a:rPr>
              <a:t> de </a:t>
            </a:r>
            <a:r>
              <a:rPr lang="en-GB" dirty="0" err="1">
                <a:effectLst/>
                <a:latin typeface="Helvetica" pitchFamily="2" charset="0"/>
              </a:rPr>
              <a:t>sterilizare</a:t>
            </a:r>
            <a:endParaRPr lang="en-GB" dirty="0">
              <a:effectLst/>
              <a:latin typeface="Helvetica" pitchFamily="2" charset="0"/>
            </a:endParaRPr>
          </a:p>
          <a:p>
            <a:pPr algn="just">
              <a:buFont typeface="Arial" panose="020B0604020202020204" pitchFamily="34" charset="0"/>
              <a:buChar char="•"/>
            </a:pPr>
            <a:r>
              <a:rPr lang="en-GB" dirty="0">
                <a:effectLst/>
                <a:latin typeface="Helvetica" pitchFamily="2" charset="0"/>
              </a:rPr>
              <a:t>﻿</a:t>
            </a:r>
            <a:r>
              <a:rPr lang="en-GB" dirty="0" err="1">
                <a:effectLst/>
                <a:latin typeface="Helvetica" pitchFamily="2" charset="0"/>
              </a:rPr>
              <a:t>actualitati</a:t>
            </a:r>
            <a:r>
              <a:rPr lang="en-GB" dirty="0">
                <a:effectLst/>
                <a:latin typeface="Helvetica" pitchFamily="2" charset="0"/>
              </a:rPr>
              <a:t> in </a:t>
            </a:r>
            <a:r>
              <a:rPr lang="en-GB" dirty="0" err="1">
                <a:effectLst/>
                <a:latin typeface="Helvetica" pitchFamily="2" charset="0"/>
              </a:rPr>
              <a:t>tehnicile</a:t>
            </a:r>
            <a:r>
              <a:rPr lang="en-GB" dirty="0">
                <a:effectLst/>
                <a:latin typeface="Helvetica" pitchFamily="2" charset="0"/>
              </a:rPr>
              <a:t> de </a:t>
            </a:r>
            <a:r>
              <a:rPr lang="en-GB" dirty="0" err="1">
                <a:effectLst/>
                <a:latin typeface="Helvetica" pitchFamily="2" charset="0"/>
              </a:rPr>
              <a:t>dezinfec</a:t>
            </a:r>
            <a:r>
              <a:rPr lang="en-GB" dirty="0" err="1">
                <a:latin typeface="Helvetica" pitchFamily="2" charset="0"/>
              </a:rPr>
              <a:t>ț</a:t>
            </a:r>
            <a:r>
              <a:rPr lang="en-GB" dirty="0" err="1">
                <a:effectLst/>
                <a:latin typeface="Helvetica" pitchFamily="2" charset="0"/>
              </a:rPr>
              <a:t>ie</a:t>
            </a:r>
            <a:endParaRPr lang="en-GB" dirty="0">
              <a:effectLst/>
              <a:latin typeface="Helvetica" pitchFamily="2" charset="0"/>
            </a:endParaRPr>
          </a:p>
          <a:p>
            <a:pPr algn="just">
              <a:buFont typeface="Arial" panose="020B0604020202020204" pitchFamily="34" charset="0"/>
              <a:buChar char="•"/>
            </a:pPr>
            <a:r>
              <a:rPr lang="en-GB" dirty="0">
                <a:effectLst/>
                <a:latin typeface="Helvetica" pitchFamily="2" charset="0"/>
              </a:rPr>
              <a:t>﻿</a:t>
            </a:r>
            <a:r>
              <a:rPr lang="en-GB" dirty="0" err="1">
                <a:effectLst/>
                <a:latin typeface="Helvetica" pitchFamily="2" charset="0"/>
              </a:rPr>
              <a:t>metode</a:t>
            </a:r>
            <a:r>
              <a:rPr lang="en-GB" dirty="0">
                <a:effectLst/>
                <a:latin typeface="Helvetica" pitchFamily="2" charset="0"/>
              </a:rPr>
              <a:t> de </a:t>
            </a:r>
            <a:r>
              <a:rPr lang="en-GB" dirty="0" err="1">
                <a:effectLst/>
                <a:latin typeface="Helvetica" pitchFamily="2" charset="0"/>
              </a:rPr>
              <a:t>prevenție</a:t>
            </a:r>
            <a:r>
              <a:rPr lang="en-GB" dirty="0">
                <a:effectLst/>
                <a:latin typeface="Helvetica" pitchFamily="2" charset="0"/>
              </a:rPr>
              <a:t> </a:t>
            </a:r>
            <a:r>
              <a:rPr lang="en-GB" dirty="0" err="1">
                <a:effectLst/>
                <a:latin typeface="Helvetica" pitchFamily="2" charset="0"/>
              </a:rPr>
              <a:t>ce</a:t>
            </a:r>
            <a:r>
              <a:rPr lang="en-GB" dirty="0">
                <a:effectLst/>
                <a:latin typeface="Helvetica" pitchFamily="2" charset="0"/>
              </a:rPr>
              <a:t> </a:t>
            </a:r>
            <a:r>
              <a:rPr lang="en-GB" dirty="0" err="1">
                <a:effectLst/>
                <a:latin typeface="Helvetica" pitchFamily="2" charset="0"/>
              </a:rPr>
              <a:t>privesc</a:t>
            </a:r>
            <a:r>
              <a:rPr lang="en-GB" dirty="0">
                <a:effectLst/>
                <a:latin typeface="Helvetica" pitchFamily="2" charset="0"/>
              </a:rPr>
              <a:t> </a:t>
            </a:r>
            <a:r>
              <a:rPr lang="en-GB" dirty="0" err="1">
                <a:effectLst/>
                <a:latin typeface="Helvetica" pitchFamily="2" charset="0"/>
              </a:rPr>
              <a:t>personalul</a:t>
            </a:r>
            <a:r>
              <a:rPr lang="en-GB" dirty="0">
                <a:effectLst/>
                <a:latin typeface="Helvetica" pitchFamily="2" charset="0"/>
              </a:rPr>
              <a:t> </a:t>
            </a:r>
            <a:r>
              <a:rPr lang="en-GB" dirty="0" err="1">
                <a:effectLst/>
                <a:latin typeface="Helvetica" pitchFamily="2" charset="0"/>
              </a:rPr>
              <a:t>sanitar</a:t>
            </a:r>
            <a:endParaRPr lang="en-GB" dirty="0">
              <a:effectLst/>
              <a:latin typeface="Helvetica" pitchFamily="2" charset="0"/>
            </a:endParaRPr>
          </a:p>
          <a:p>
            <a:pPr algn="just">
              <a:buFont typeface="Arial" panose="020B0604020202020204" pitchFamily="34" charset="0"/>
              <a:buChar char="•"/>
            </a:pPr>
            <a:r>
              <a:rPr lang="en-GB" dirty="0">
                <a:effectLst/>
                <a:latin typeface="Helvetica" pitchFamily="2" charset="0"/>
              </a:rPr>
              <a:t>﻿</a:t>
            </a:r>
            <a:r>
              <a:rPr lang="en-GB" dirty="0" err="1">
                <a:effectLst/>
                <a:latin typeface="Helvetica" pitchFamily="2" charset="0"/>
              </a:rPr>
              <a:t>metode</a:t>
            </a:r>
            <a:r>
              <a:rPr lang="en-GB" dirty="0">
                <a:effectLst/>
                <a:latin typeface="Helvetica" pitchFamily="2" charset="0"/>
              </a:rPr>
              <a:t> de </a:t>
            </a:r>
            <a:r>
              <a:rPr lang="en-GB" dirty="0" err="1">
                <a:effectLst/>
                <a:latin typeface="Helvetica" pitchFamily="2" charset="0"/>
              </a:rPr>
              <a:t>prevenție</a:t>
            </a:r>
            <a:r>
              <a:rPr lang="en-GB" dirty="0">
                <a:effectLst/>
                <a:latin typeface="Helvetica" pitchFamily="2" charset="0"/>
              </a:rPr>
              <a:t> </a:t>
            </a:r>
            <a:r>
              <a:rPr lang="en-GB" dirty="0" err="1">
                <a:effectLst/>
                <a:latin typeface="Helvetica" pitchFamily="2" charset="0"/>
              </a:rPr>
              <a:t>ce</a:t>
            </a:r>
            <a:r>
              <a:rPr lang="en-GB" dirty="0">
                <a:effectLst/>
                <a:latin typeface="Helvetica" pitchFamily="2" charset="0"/>
              </a:rPr>
              <a:t> </a:t>
            </a:r>
            <a:r>
              <a:rPr lang="en-GB" dirty="0" err="1">
                <a:effectLst/>
                <a:latin typeface="Helvetica" pitchFamily="2" charset="0"/>
              </a:rPr>
              <a:t>privesc</a:t>
            </a:r>
            <a:r>
              <a:rPr lang="en-GB" dirty="0">
                <a:effectLst/>
                <a:latin typeface="Helvetica" pitchFamily="2" charset="0"/>
              </a:rPr>
              <a:t> </a:t>
            </a:r>
            <a:r>
              <a:rPr lang="en-GB" dirty="0" err="1">
                <a:effectLst/>
                <a:latin typeface="Helvetica" pitchFamily="2" charset="0"/>
              </a:rPr>
              <a:t>pacientul</a:t>
            </a:r>
            <a:endParaRPr lang="en-GB" dirty="0">
              <a:effectLst/>
              <a:latin typeface="Helvetica" pitchFamily="2" charset="0"/>
            </a:endParaRPr>
          </a:p>
          <a:p>
            <a:pPr algn="just">
              <a:buFont typeface="Arial" panose="020B0604020202020204" pitchFamily="34" charset="0"/>
              <a:buChar char="•"/>
            </a:pPr>
            <a:r>
              <a:rPr lang="en-GB" dirty="0">
                <a:effectLst/>
                <a:latin typeface="Helvetica" pitchFamily="2" charset="0"/>
              </a:rPr>
              <a:t>﻿</a:t>
            </a:r>
            <a:r>
              <a:rPr lang="en-GB" dirty="0" err="1">
                <a:effectLst/>
                <a:latin typeface="Helvetica" pitchFamily="2" charset="0"/>
              </a:rPr>
              <a:t>rolul</a:t>
            </a:r>
            <a:r>
              <a:rPr lang="en-GB" dirty="0">
                <a:effectLst/>
                <a:latin typeface="Helvetica" pitchFamily="2" charset="0"/>
              </a:rPr>
              <a:t> </a:t>
            </a:r>
            <a:r>
              <a:rPr lang="en-GB" dirty="0" err="1">
                <a:effectLst/>
                <a:latin typeface="Helvetica" pitchFamily="2" charset="0"/>
              </a:rPr>
              <a:t>tehnologilor</a:t>
            </a:r>
            <a:r>
              <a:rPr lang="en-GB" dirty="0">
                <a:effectLst/>
                <a:latin typeface="Helvetica" pitchFamily="2" charset="0"/>
              </a:rPr>
              <a:t> </a:t>
            </a:r>
            <a:r>
              <a:rPr lang="en-GB" dirty="0" err="1">
                <a:effectLst/>
                <a:latin typeface="Helvetica" pitchFamily="2" charset="0"/>
              </a:rPr>
              <a:t>moderne</a:t>
            </a:r>
            <a:r>
              <a:rPr lang="en-GB" dirty="0">
                <a:effectLst/>
                <a:latin typeface="Helvetica" pitchFamily="2" charset="0"/>
              </a:rPr>
              <a:t> in </a:t>
            </a:r>
            <a:r>
              <a:rPr lang="en-GB" dirty="0" err="1">
                <a:effectLst/>
                <a:latin typeface="Helvetica" pitchFamily="2" charset="0"/>
              </a:rPr>
              <a:t>practica</a:t>
            </a:r>
            <a:r>
              <a:rPr lang="en-GB" dirty="0">
                <a:effectLst/>
                <a:latin typeface="Helvetica" pitchFamily="2" charset="0"/>
              </a:rPr>
              <a:t> </a:t>
            </a:r>
            <a:r>
              <a:rPr lang="en-GB" dirty="0" err="1">
                <a:effectLst/>
                <a:latin typeface="Helvetica" pitchFamily="2" charset="0"/>
              </a:rPr>
              <a:t>stomatologică</a:t>
            </a:r>
            <a:r>
              <a:rPr lang="en-GB" dirty="0">
                <a:effectLst/>
                <a:latin typeface="Helvetica" pitchFamily="2" charset="0"/>
              </a:rPr>
              <a:t> </a:t>
            </a:r>
            <a:r>
              <a:rPr lang="en-GB" dirty="0" err="1">
                <a:effectLst/>
                <a:latin typeface="Helvetica" pitchFamily="2" charset="0"/>
              </a:rPr>
              <a:t>si</a:t>
            </a:r>
            <a:r>
              <a:rPr lang="en-GB" dirty="0">
                <a:effectLst/>
                <a:latin typeface="Helvetica" pitchFamily="2" charset="0"/>
              </a:rPr>
              <a:t> </a:t>
            </a:r>
            <a:r>
              <a:rPr lang="en-GB" dirty="0" err="1">
                <a:effectLst/>
                <a:latin typeface="Helvetica" pitchFamily="2" charset="0"/>
              </a:rPr>
              <a:t>prevenția</a:t>
            </a:r>
            <a:r>
              <a:rPr lang="en-GB" dirty="0">
                <a:effectLst/>
                <a:latin typeface="Helvetica" pitchFamily="2" charset="0"/>
              </a:rPr>
              <a:t> </a:t>
            </a:r>
            <a:r>
              <a:rPr lang="en-GB" dirty="0" err="1">
                <a:effectLst/>
                <a:latin typeface="Helvetica" pitchFamily="2" charset="0"/>
              </a:rPr>
              <a:t>antinfecțioasă</a:t>
            </a:r>
            <a:endParaRPr lang="en-GB" dirty="0">
              <a:effectLst/>
              <a:latin typeface="Helvetica" pitchFamily="2" charset="0"/>
            </a:endParaRPr>
          </a:p>
          <a:p>
            <a:pPr marL="0" indent="0">
              <a:buNone/>
            </a:pPr>
            <a:endParaRPr lang="en-RO" dirty="0"/>
          </a:p>
        </p:txBody>
      </p:sp>
      <p:pic>
        <p:nvPicPr>
          <p:cNvPr id="2050" name="Picture 2">
            <a:extLst>
              <a:ext uri="{FF2B5EF4-FFF2-40B4-BE49-F238E27FC236}">
                <a16:creationId xmlns:a16="http://schemas.microsoft.com/office/drawing/2014/main" id="{FFE95147-E018-F669-98FD-2298AE093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00"/>
          <a:stretch/>
        </p:blipFill>
        <p:spPr bwMode="auto">
          <a:xfrm>
            <a:off x="6728765" y="1808724"/>
            <a:ext cx="535655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57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5B7A91-EC96-2BDB-5933-8FFE6A6E4C73}"/>
              </a:ext>
            </a:extLst>
          </p:cNvPr>
          <p:cNvPicPr>
            <a:picLocks noChangeAspect="1"/>
          </p:cNvPicPr>
          <p:nvPr/>
        </p:nvPicPr>
        <p:blipFill>
          <a:blip r:embed="rId2"/>
          <a:stretch>
            <a:fillRect/>
          </a:stretch>
        </p:blipFill>
        <p:spPr>
          <a:xfrm>
            <a:off x="67030" y="2021961"/>
            <a:ext cx="12126116" cy="2814077"/>
          </a:xfrm>
          <a:prstGeom prst="rect">
            <a:avLst/>
          </a:prstGeom>
        </p:spPr>
      </p:pic>
      <p:sp>
        <p:nvSpPr>
          <p:cNvPr id="5" name="TextBox 4">
            <a:extLst>
              <a:ext uri="{FF2B5EF4-FFF2-40B4-BE49-F238E27FC236}">
                <a16:creationId xmlns:a16="http://schemas.microsoft.com/office/drawing/2014/main" id="{E7E3F005-8624-F486-1039-E4BC78D486CA}"/>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
        <p:nvSpPr>
          <p:cNvPr id="7" name="TextBox 6">
            <a:extLst>
              <a:ext uri="{FF2B5EF4-FFF2-40B4-BE49-F238E27FC236}">
                <a16:creationId xmlns:a16="http://schemas.microsoft.com/office/drawing/2014/main" id="{08EEEEFC-D28A-7E20-3400-737318D9CDAE}"/>
              </a:ext>
            </a:extLst>
          </p:cNvPr>
          <p:cNvSpPr txBox="1"/>
          <p:nvPr/>
        </p:nvSpPr>
        <p:spPr>
          <a:xfrm>
            <a:off x="3080968" y="290713"/>
            <a:ext cx="6098240" cy="954107"/>
          </a:xfrm>
          <a:prstGeom prst="rect">
            <a:avLst/>
          </a:prstGeom>
          <a:noFill/>
        </p:spPr>
        <p:txBody>
          <a:bodyPr wrap="square">
            <a:spAutoFit/>
          </a:bodyPr>
          <a:lstStyle/>
          <a:p>
            <a:pPr algn="ctr"/>
            <a:r>
              <a:rPr lang="en-GB" sz="2800" b="1" dirty="0" err="1">
                <a:effectLst/>
                <a:latin typeface="Helvetica" pitchFamily="2" charset="0"/>
              </a:rPr>
              <a:t>Categorii</a:t>
            </a:r>
            <a:r>
              <a:rPr lang="en-GB" sz="2800" b="1" dirty="0">
                <a:effectLst/>
                <a:latin typeface="Helvetica" pitchFamily="2" charset="0"/>
              </a:rPr>
              <a:t> de </a:t>
            </a:r>
            <a:r>
              <a:rPr lang="en-GB" sz="2800" b="1" dirty="0" err="1">
                <a:effectLst/>
                <a:latin typeface="Helvetica" pitchFamily="2" charset="0"/>
              </a:rPr>
              <a:t>risc</a:t>
            </a:r>
            <a:r>
              <a:rPr lang="en-GB" sz="2800" b="1" dirty="0">
                <a:effectLst/>
                <a:latin typeface="Helvetica" pitchFamily="2" charset="0"/>
              </a:rPr>
              <a:t> </a:t>
            </a:r>
            <a:r>
              <a:rPr lang="en-GB" sz="2800" b="1" dirty="0" err="1">
                <a:effectLst/>
                <a:latin typeface="Helvetica" pitchFamily="2" charset="0"/>
              </a:rPr>
              <a:t>pentru</a:t>
            </a:r>
            <a:r>
              <a:rPr lang="en-GB" sz="2800" b="1" dirty="0">
                <a:effectLst/>
                <a:latin typeface="Helvetica" pitchFamily="2" charset="0"/>
              </a:rPr>
              <a:t> </a:t>
            </a:r>
            <a:r>
              <a:rPr lang="en-GB" sz="2800" b="1" dirty="0" err="1">
                <a:effectLst/>
                <a:latin typeface="Helvetica" pitchFamily="2" charset="0"/>
              </a:rPr>
              <a:t>instrumentarul</a:t>
            </a:r>
            <a:r>
              <a:rPr lang="en-GB" sz="2800" b="1" dirty="0">
                <a:effectLst/>
                <a:latin typeface="Helvetica" pitchFamily="2" charset="0"/>
              </a:rPr>
              <a:t> </a:t>
            </a:r>
            <a:r>
              <a:rPr lang="en-GB" sz="2800" b="1" dirty="0" err="1">
                <a:effectLst/>
                <a:latin typeface="Helvetica" pitchFamily="2" charset="0"/>
              </a:rPr>
              <a:t>stomatologic</a:t>
            </a:r>
            <a:endParaRPr lang="en-RO" sz="2800" b="1" dirty="0"/>
          </a:p>
        </p:txBody>
      </p:sp>
    </p:spTree>
    <p:extLst>
      <p:ext uri="{BB962C8B-B14F-4D97-AF65-F5344CB8AC3E}">
        <p14:creationId xmlns:p14="http://schemas.microsoft.com/office/powerpoint/2010/main" val="2557373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32780F-A1D8-CF4A-F7A6-53F2F024FBD6}"/>
              </a:ext>
            </a:extLst>
          </p:cNvPr>
          <p:cNvSpPr>
            <a:spLocks noGrp="1"/>
          </p:cNvSpPr>
          <p:nvPr>
            <p:ph idx="1"/>
          </p:nvPr>
        </p:nvSpPr>
        <p:spPr>
          <a:xfrm>
            <a:off x="215153" y="965016"/>
            <a:ext cx="11618259" cy="4776881"/>
          </a:xfrm>
        </p:spPr>
        <p:txBody>
          <a:bodyPr>
            <a:normAutofit/>
          </a:bodyPr>
          <a:lstStyle/>
          <a:p>
            <a:pPr marL="0" indent="0">
              <a:buNone/>
            </a:pPr>
            <a:r>
              <a:rPr lang="en-GB" dirty="0" err="1">
                <a:effectLst/>
                <a:latin typeface="Helvetica" pitchFamily="2" charset="0"/>
              </a:rPr>
              <a:t>Metode</a:t>
            </a:r>
            <a:r>
              <a:rPr lang="en-GB" dirty="0">
                <a:effectLst/>
                <a:latin typeface="Helvetica" pitchFamily="2" charset="0"/>
              </a:rPr>
              <a:t> de </a:t>
            </a:r>
            <a:r>
              <a:rPr lang="en-GB" dirty="0" err="1">
                <a:effectLst/>
                <a:latin typeface="Helvetica" pitchFamily="2" charset="0"/>
              </a:rPr>
              <a:t>igiena</a:t>
            </a:r>
            <a:r>
              <a:rPr lang="en-GB" dirty="0">
                <a:effectLst/>
                <a:latin typeface="Helvetica" pitchFamily="2" charset="0"/>
              </a:rPr>
              <a:t> </a:t>
            </a:r>
            <a:r>
              <a:rPr lang="en-GB" dirty="0" err="1">
                <a:effectLst/>
                <a:latin typeface="Helvetica" pitchFamily="2" charset="0"/>
              </a:rPr>
              <a:t>recomandate</a:t>
            </a:r>
            <a:r>
              <a:rPr lang="en-GB" dirty="0">
                <a:effectLst/>
                <a:latin typeface="Helvetica" pitchFamily="2" charset="0"/>
              </a:rPr>
              <a:t> de CDC:</a:t>
            </a:r>
          </a:p>
          <a:p>
            <a:pPr>
              <a:buFont typeface="Courier New" panose="02070309020205020404" pitchFamily="49" charset="0"/>
              <a:buChar char="o"/>
            </a:pPr>
            <a:r>
              <a:rPr lang="en-GB" dirty="0">
                <a:effectLst/>
                <a:latin typeface="Helvetica" pitchFamily="2" charset="0"/>
              </a:rPr>
              <a:t> </a:t>
            </a:r>
            <a:r>
              <a:rPr lang="en-GB" dirty="0" err="1">
                <a:effectLst/>
                <a:latin typeface="Helvetica" pitchFamily="2" charset="0"/>
              </a:rPr>
              <a:t>Igiena</a:t>
            </a:r>
            <a:r>
              <a:rPr lang="en-GB" dirty="0">
                <a:effectLst/>
                <a:latin typeface="Helvetica" pitchFamily="2" charset="0"/>
              </a:rPr>
              <a:t> </a:t>
            </a:r>
            <a:r>
              <a:rPr lang="en-GB" dirty="0" err="1">
                <a:effectLst/>
                <a:latin typeface="Helvetica" pitchFamily="2" charset="0"/>
              </a:rPr>
              <a:t>mâinilor</a:t>
            </a:r>
            <a:r>
              <a:rPr lang="en-GB" dirty="0">
                <a:effectLst/>
                <a:latin typeface="Helvetica" pitchFamily="2" charset="0"/>
              </a:rPr>
              <a:t>.</a:t>
            </a:r>
          </a:p>
          <a:p>
            <a:pPr>
              <a:buFont typeface="Courier New" panose="02070309020205020404" pitchFamily="49" charset="0"/>
              <a:buChar char="o"/>
            </a:pPr>
            <a:r>
              <a:rPr lang="en-GB" dirty="0">
                <a:effectLst/>
                <a:latin typeface="Helvetica" pitchFamily="2" charset="0"/>
              </a:rPr>
              <a:t> </a:t>
            </a:r>
            <a:r>
              <a:rPr lang="en-GB" dirty="0" err="1">
                <a:effectLst/>
                <a:latin typeface="Helvetica" pitchFamily="2" charset="0"/>
              </a:rPr>
              <a:t>Utilizarea</a:t>
            </a:r>
            <a:r>
              <a:rPr lang="en-GB" dirty="0">
                <a:effectLst/>
                <a:latin typeface="Helvetica" pitchFamily="2" charset="0"/>
              </a:rPr>
              <a:t> </a:t>
            </a:r>
            <a:r>
              <a:rPr lang="en-GB" dirty="0" err="1">
                <a:effectLst/>
                <a:latin typeface="Helvetica" pitchFamily="2" charset="0"/>
              </a:rPr>
              <a:t>echipamentului</a:t>
            </a:r>
            <a:r>
              <a:rPr lang="en-GB" dirty="0">
                <a:effectLst/>
                <a:latin typeface="Helvetica" pitchFamily="2" charset="0"/>
              </a:rPr>
              <a:t> individual de </a:t>
            </a:r>
            <a:r>
              <a:rPr lang="en-GB" dirty="0" err="1">
                <a:effectLst/>
                <a:latin typeface="Helvetica" pitchFamily="2" charset="0"/>
              </a:rPr>
              <a:t>protecție</a:t>
            </a:r>
            <a:r>
              <a:rPr lang="en-GB" dirty="0">
                <a:effectLst/>
                <a:latin typeface="Helvetica" pitchFamily="2" charset="0"/>
              </a:rPr>
              <a:t> (de </a:t>
            </a:r>
            <a:r>
              <a:rPr lang="en-GB" dirty="0" err="1">
                <a:effectLst/>
                <a:latin typeface="Helvetica" pitchFamily="2" charset="0"/>
              </a:rPr>
              <a:t>exemplu</a:t>
            </a:r>
            <a:r>
              <a:rPr lang="en-GB" dirty="0">
                <a:effectLst/>
                <a:latin typeface="Helvetica" pitchFamily="2" charset="0"/>
              </a:rPr>
              <a:t>, </a:t>
            </a:r>
            <a:r>
              <a:rPr lang="en-GB" dirty="0" err="1">
                <a:effectLst/>
                <a:latin typeface="Helvetica" pitchFamily="2" charset="0"/>
              </a:rPr>
              <a:t>mănuși</a:t>
            </a:r>
            <a:r>
              <a:rPr lang="en-GB" dirty="0">
                <a:effectLst/>
                <a:latin typeface="Helvetica" pitchFamily="2" charset="0"/>
              </a:rPr>
              <a:t>, </a:t>
            </a:r>
            <a:r>
              <a:rPr lang="en-GB" dirty="0" err="1">
                <a:effectLst/>
                <a:latin typeface="Helvetica" pitchFamily="2" charset="0"/>
              </a:rPr>
              <a:t>măști</a:t>
            </a:r>
            <a:r>
              <a:rPr lang="en-GB" dirty="0">
                <a:effectLst/>
                <a:latin typeface="Helvetica" pitchFamily="2" charset="0"/>
              </a:rPr>
              <a:t>, </a:t>
            </a:r>
            <a:r>
              <a:rPr lang="en-GB" dirty="0" err="1">
                <a:effectLst/>
                <a:latin typeface="Helvetica" pitchFamily="2" charset="0"/>
              </a:rPr>
              <a:t>ochelari</a:t>
            </a:r>
            <a:r>
              <a:rPr lang="en-GB" dirty="0">
                <a:effectLst/>
                <a:latin typeface="Helvetica" pitchFamily="2" charset="0"/>
              </a:rPr>
              <a:t>).</a:t>
            </a:r>
          </a:p>
          <a:p>
            <a:pPr>
              <a:buFont typeface="Courier New" panose="02070309020205020404" pitchFamily="49" charset="0"/>
              <a:buChar char="o"/>
            </a:pPr>
            <a:r>
              <a:rPr lang="en-GB" dirty="0">
                <a:effectLst/>
                <a:latin typeface="Helvetica" pitchFamily="2" charset="0"/>
              </a:rPr>
              <a:t> </a:t>
            </a:r>
            <a:r>
              <a:rPr lang="en-GB" dirty="0" err="1">
                <a:latin typeface="Helvetica" pitchFamily="2" charset="0"/>
              </a:rPr>
              <a:t>I</a:t>
            </a:r>
            <a:r>
              <a:rPr lang="en-GB" dirty="0" err="1">
                <a:effectLst/>
                <a:latin typeface="Helvetica" pitchFamily="2" charset="0"/>
              </a:rPr>
              <a:t>giena</a:t>
            </a:r>
            <a:r>
              <a:rPr lang="en-GB" dirty="0">
                <a:effectLst/>
                <a:latin typeface="Helvetica" pitchFamily="2" charset="0"/>
              </a:rPr>
              <a:t> </a:t>
            </a:r>
            <a:r>
              <a:rPr lang="en-GB" dirty="0" err="1">
                <a:effectLst/>
                <a:latin typeface="Helvetica" pitchFamily="2" charset="0"/>
              </a:rPr>
              <a:t>respiratorie</a:t>
            </a:r>
            <a:r>
              <a:rPr lang="en-GB" dirty="0">
                <a:effectLst/>
                <a:latin typeface="Helvetica" pitchFamily="2" charset="0"/>
              </a:rPr>
              <a:t>.</a:t>
            </a:r>
          </a:p>
          <a:p>
            <a:pPr>
              <a:buFont typeface="Courier New" panose="02070309020205020404" pitchFamily="49" charset="0"/>
              <a:buChar char="o"/>
            </a:pPr>
            <a:r>
              <a:rPr lang="en-GB" dirty="0">
                <a:effectLst/>
                <a:latin typeface="Helvetica" pitchFamily="2" charset="0"/>
              </a:rPr>
              <a:t> </a:t>
            </a:r>
            <a:r>
              <a:rPr lang="en-GB" dirty="0" err="1">
                <a:effectLst/>
                <a:latin typeface="Helvetica" pitchFamily="2" charset="0"/>
              </a:rPr>
              <a:t>Siguranța</a:t>
            </a:r>
            <a:r>
              <a:rPr lang="en-GB" dirty="0">
                <a:effectLst/>
                <a:latin typeface="Helvetica" pitchFamily="2" charset="0"/>
              </a:rPr>
              <a:t> </a:t>
            </a:r>
            <a:r>
              <a:rPr lang="en-GB" dirty="0" err="1">
                <a:effectLst/>
                <a:latin typeface="Helvetica" pitchFamily="2" charset="0"/>
              </a:rPr>
              <a:t>obiectelor</a:t>
            </a:r>
            <a:r>
              <a:rPr lang="en-GB" dirty="0">
                <a:effectLst/>
                <a:latin typeface="Helvetica" pitchFamily="2" charset="0"/>
              </a:rPr>
              <a:t> </a:t>
            </a:r>
            <a:r>
              <a:rPr lang="en-GB" dirty="0" err="1">
                <a:effectLst/>
                <a:latin typeface="Helvetica" pitchFamily="2" charset="0"/>
              </a:rPr>
              <a:t>ascuțite</a:t>
            </a:r>
            <a:r>
              <a:rPr lang="en-GB" dirty="0">
                <a:latin typeface="Helvetica" pitchFamily="2" charset="0"/>
              </a:rPr>
              <a:t>.</a:t>
            </a:r>
            <a:endParaRPr lang="en-GB" dirty="0">
              <a:effectLst/>
              <a:latin typeface="Helvetica" pitchFamily="2" charset="0"/>
            </a:endParaRPr>
          </a:p>
          <a:p>
            <a:pPr>
              <a:buFont typeface="Courier New" panose="02070309020205020404" pitchFamily="49" charset="0"/>
              <a:buChar char="o"/>
            </a:pPr>
            <a:r>
              <a:rPr lang="en-GB" dirty="0">
                <a:effectLst/>
                <a:latin typeface="Helvetica" pitchFamily="2" charset="0"/>
              </a:rPr>
              <a:t> </a:t>
            </a:r>
            <a:r>
              <a:rPr lang="en-GB" dirty="0" err="1">
                <a:effectLst/>
                <a:latin typeface="Helvetica" pitchFamily="2" charset="0"/>
              </a:rPr>
              <a:t>Practici</a:t>
            </a:r>
            <a:r>
              <a:rPr lang="en-GB" dirty="0">
                <a:effectLst/>
                <a:latin typeface="Helvetica" pitchFamily="2" charset="0"/>
              </a:rPr>
              <a:t> de </a:t>
            </a:r>
            <a:r>
              <a:rPr lang="en-GB" dirty="0" err="1">
                <a:effectLst/>
                <a:latin typeface="Helvetica" pitchFamily="2" charset="0"/>
              </a:rPr>
              <a:t>injectare</a:t>
            </a:r>
            <a:r>
              <a:rPr lang="en-GB" dirty="0">
                <a:effectLst/>
                <a:latin typeface="Helvetica" pitchFamily="2" charset="0"/>
              </a:rPr>
              <a:t> </a:t>
            </a:r>
            <a:r>
              <a:rPr lang="en-GB" dirty="0" err="1">
                <a:effectLst/>
                <a:latin typeface="Helvetica" pitchFamily="2" charset="0"/>
              </a:rPr>
              <a:t>sigure</a:t>
            </a:r>
            <a:r>
              <a:rPr lang="en-GB" dirty="0">
                <a:effectLst/>
                <a:latin typeface="Helvetica" pitchFamily="2" charset="0"/>
              </a:rPr>
              <a:t>.</a:t>
            </a:r>
          </a:p>
          <a:p>
            <a:pPr>
              <a:buFont typeface="Courier New" panose="02070309020205020404" pitchFamily="49" charset="0"/>
              <a:buChar char="o"/>
            </a:pPr>
            <a:r>
              <a:rPr lang="en-GB" dirty="0">
                <a:effectLst/>
                <a:latin typeface="Helvetica" pitchFamily="2" charset="0"/>
              </a:rPr>
              <a:t> </a:t>
            </a:r>
            <a:r>
              <a:rPr lang="en-GB" dirty="0" err="1">
                <a:effectLst/>
                <a:latin typeface="Helvetica" pitchFamily="2" charset="0"/>
              </a:rPr>
              <a:t>Instrumente</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dispozitive</a:t>
            </a:r>
            <a:r>
              <a:rPr lang="en-GB" dirty="0">
                <a:effectLst/>
                <a:latin typeface="Helvetica" pitchFamily="2" charset="0"/>
              </a:rPr>
              <a:t> sterile.</a:t>
            </a:r>
          </a:p>
          <a:p>
            <a:pPr>
              <a:buFont typeface="Courier New" panose="02070309020205020404" pitchFamily="49" charset="0"/>
              <a:buChar char="o"/>
            </a:pPr>
            <a:r>
              <a:rPr lang="en-GB" dirty="0">
                <a:effectLst/>
                <a:latin typeface="Helvetica" pitchFamily="2" charset="0"/>
              </a:rPr>
              <a:t> </a:t>
            </a:r>
            <a:r>
              <a:rPr lang="en-GB" dirty="0" err="1">
                <a:effectLst/>
                <a:latin typeface="Helvetica" pitchFamily="2" charset="0"/>
              </a:rPr>
              <a:t>Suprafețe</a:t>
            </a:r>
            <a:r>
              <a:rPr lang="en-GB" dirty="0">
                <a:effectLst/>
                <a:latin typeface="Helvetica" pitchFamily="2" charset="0"/>
              </a:rPr>
              <a:t> de </a:t>
            </a:r>
            <a:r>
              <a:rPr lang="en-GB" dirty="0" err="1">
                <a:effectLst/>
                <a:latin typeface="Helvetica" pitchFamily="2" charset="0"/>
              </a:rPr>
              <a:t>mediu</a:t>
            </a:r>
            <a:r>
              <a:rPr lang="en-GB" dirty="0">
                <a:effectLst/>
                <a:latin typeface="Helvetica" pitchFamily="2" charset="0"/>
              </a:rPr>
              <a:t> </a:t>
            </a:r>
            <a:r>
              <a:rPr lang="en-GB" dirty="0" err="1">
                <a:effectLst/>
                <a:latin typeface="Helvetica" pitchFamily="2" charset="0"/>
              </a:rPr>
              <a:t>curățate</a:t>
            </a:r>
            <a:r>
              <a:rPr lang="en-GB" dirty="0">
                <a:effectLst/>
                <a:latin typeface="Helvetica" pitchFamily="2" charset="0"/>
              </a:rPr>
              <a:t> </a:t>
            </a:r>
            <a:r>
              <a:rPr lang="en-GB" dirty="0" err="1">
                <a:effectLst/>
                <a:latin typeface="Helvetica" pitchFamily="2" charset="0"/>
              </a:rPr>
              <a:t>și</a:t>
            </a:r>
            <a:r>
              <a:rPr lang="en-GB" dirty="0">
                <a:effectLst/>
                <a:latin typeface="Helvetica" pitchFamily="2" charset="0"/>
              </a:rPr>
              <a:t> </a:t>
            </a:r>
            <a:r>
              <a:rPr lang="en-GB" dirty="0" err="1">
                <a:effectLst/>
                <a:latin typeface="Helvetica" pitchFamily="2" charset="0"/>
              </a:rPr>
              <a:t>dezinfectate</a:t>
            </a:r>
            <a:r>
              <a:rPr lang="en-GB" dirty="0">
                <a:effectLst/>
                <a:latin typeface="Helvetica" pitchFamily="2" charset="0"/>
              </a:rPr>
              <a:t>.</a:t>
            </a:r>
            <a:endParaRPr lang="en-RO" dirty="0"/>
          </a:p>
        </p:txBody>
      </p:sp>
    </p:spTree>
    <p:extLst>
      <p:ext uri="{BB962C8B-B14F-4D97-AF65-F5344CB8AC3E}">
        <p14:creationId xmlns:p14="http://schemas.microsoft.com/office/powerpoint/2010/main" val="3025960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1DAF1-2E34-6D6C-2D8B-F638A3640F58}"/>
              </a:ext>
            </a:extLst>
          </p:cNvPr>
          <p:cNvPicPr>
            <a:picLocks noChangeAspect="1"/>
          </p:cNvPicPr>
          <p:nvPr/>
        </p:nvPicPr>
        <p:blipFill>
          <a:blip r:embed="rId2"/>
          <a:stretch>
            <a:fillRect/>
          </a:stretch>
        </p:blipFill>
        <p:spPr>
          <a:xfrm>
            <a:off x="18184" y="1116106"/>
            <a:ext cx="12173816" cy="4625787"/>
          </a:xfrm>
          <a:prstGeom prst="rect">
            <a:avLst/>
          </a:prstGeom>
        </p:spPr>
      </p:pic>
      <p:sp>
        <p:nvSpPr>
          <p:cNvPr id="4" name="TextBox 3">
            <a:extLst>
              <a:ext uri="{FF2B5EF4-FFF2-40B4-BE49-F238E27FC236}">
                <a16:creationId xmlns:a16="http://schemas.microsoft.com/office/drawing/2014/main" id="{B05A2B11-7EEC-E8ED-AFD6-D642EA523B35}"/>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
        <p:nvSpPr>
          <p:cNvPr id="6" name="TextBox 5">
            <a:extLst>
              <a:ext uri="{FF2B5EF4-FFF2-40B4-BE49-F238E27FC236}">
                <a16:creationId xmlns:a16="http://schemas.microsoft.com/office/drawing/2014/main" id="{CEDD5B64-10F1-BEA8-8227-3B40492512D9}"/>
              </a:ext>
            </a:extLst>
          </p:cNvPr>
          <p:cNvSpPr txBox="1"/>
          <p:nvPr/>
        </p:nvSpPr>
        <p:spPr>
          <a:xfrm>
            <a:off x="3037788" y="199618"/>
            <a:ext cx="6098240" cy="461665"/>
          </a:xfrm>
          <a:prstGeom prst="rect">
            <a:avLst/>
          </a:prstGeom>
          <a:noFill/>
        </p:spPr>
        <p:txBody>
          <a:bodyPr wrap="square">
            <a:spAutoFit/>
          </a:bodyPr>
          <a:lstStyle/>
          <a:p>
            <a:pPr algn="ctr"/>
            <a:r>
              <a:rPr lang="en-GB" sz="2400" b="1" dirty="0">
                <a:effectLst/>
                <a:latin typeface="Helvetica" pitchFamily="2" charset="0"/>
              </a:rPr>
              <a:t> </a:t>
            </a:r>
            <a:r>
              <a:rPr lang="en-GB" sz="2400" b="1" dirty="0" err="1">
                <a:effectLst/>
                <a:latin typeface="Helvetica" pitchFamily="2" charset="0"/>
              </a:rPr>
              <a:t>Igiena</a:t>
            </a:r>
            <a:r>
              <a:rPr lang="en-GB" sz="2400" b="1" dirty="0">
                <a:effectLst/>
                <a:latin typeface="Helvetica" pitchFamily="2" charset="0"/>
              </a:rPr>
              <a:t> </a:t>
            </a:r>
            <a:r>
              <a:rPr lang="en-GB" sz="2400" b="1" dirty="0" err="1">
                <a:effectLst/>
                <a:latin typeface="Helvetica" pitchFamily="2" charset="0"/>
              </a:rPr>
              <a:t>mâinilor</a:t>
            </a:r>
            <a:endParaRPr lang="en-GB" sz="2400" b="1" dirty="0">
              <a:effectLst/>
              <a:latin typeface="Helvetica" pitchFamily="2" charset="0"/>
            </a:endParaRPr>
          </a:p>
        </p:txBody>
      </p:sp>
    </p:spTree>
    <p:extLst>
      <p:ext uri="{BB962C8B-B14F-4D97-AF65-F5344CB8AC3E}">
        <p14:creationId xmlns:p14="http://schemas.microsoft.com/office/powerpoint/2010/main" val="3972951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47F89-D155-93BE-3665-7D9B6D04D79B}"/>
              </a:ext>
            </a:extLst>
          </p:cNvPr>
          <p:cNvPicPr>
            <a:picLocks noChangeAspect="1"/>
          </p:cNvPicPr>
          <p:nvPr/>
        </p:nvPicPr>
        <p:blipFill>
          <a:blip r:embed="rId2"/>
          <a:stretch>
            <a:fillRect/>
          </a:stretch>
        </p:blipFill>
        <p:spPr>
          <a:xfrm>
            <a:off x="343729" y="369332"/>
            <a:ext cx="11504544" cy="6488668"/>
          </a:xfrm>
          <a:prstGeom prst="rect">
            <a:avLst/>
          </a:prstGeom>
        </p:spPr>
      </p:pic>
      <p:sp>
        <p:nvSpPr>
          <p:cNvPr id="5" name="TextBox 4">
            <a:extLst>
              <a:ext uri="{FF2B5EF4-FFF2-40B4-BE49-F238E27FC236}">
                <a16:creationId xmlns:a16="http://schemas.microsoft.com/office/drawing/2014/main" id="{0AE44B31-D446-5FDE-AF05-9FCB5A3DB919}"/>
              </a:ext>
            </a:extLst>
          </p:cNvPr>
          <p:cNvSpPr txBox="1"/>
          <p:nvPr/>
        </p:nvSpPr>
        <p:spPr>
          <a:xfrm>
            <a:off x="6093760" y="6108558"/>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
        <p:nvSpPr>
          <p:cNvPr id="7" name="TextBox 6">
            <a:extLst>
              <a:ext uri="{FF2B5EF4-FFF2-40B4-BE49-F238E27FC236}">
                <a16:creationId xmlns:a16="http://schemas.microsoft.com/office/drawing/2014/main" id="{089B5588-ACFE-4A52-8249-4B97E3AA5D2B}"/>
              </a:ext>
            </a:extLst>
          </p:cNvPr>
          <p:cNvSpPr txBox="1"/>
          <p:nvPr/>
        </p:nvSpPr>
        <p:spPr>
          <a:xfrm>
            <a:off x="3041278" y="0"/>
            <a:ext cx="6104964" cy="369332"/>
          </a:xfrm>
          <a:prstGeom prst="rect">
            <a:avLst/>
          </a:prstGeom>
          <a:noFill/>
        </p:spPr>
        <p:txBody>
          <a:bodyPr wrap="square">
            <a:spAutoFit/>
          </a:bodyPr>
          <a:lstStyle/>
          <a:p>
            <a:pPr algn="ctr"/>
            <a:r>
              <a:rPr lang="en-GB" b="1" dirty="0" err="1">
                <a:effectLst/>
                <a:latin typeface="Helvetica" pitchFamily="2" charset="0"/>
              </a:rPr>
              <a:t>Utilizarea</a:t>
            </a:r>
            <a:r>
              <a:rPr lang="en-GB" b="1" dirty="0">
                <a:effectLst/>
                <a:latin typeface="Helvetica" pitchFamily="2" charset="0"/>
              </a:rPr>
              <a:t> </a:t>
            </a:r>
            <a:r>
              <a:rPr lang="en-GB" b="1" dirty="0" err="1">
                <a:effectLst/>
                <a:latin typeface="Helvetica" pitchFamily="2" charset="0"/>
              </a:rPr>
              <a:t>echipamentului</a:t>
            </a:r>
            <a:r>
              <a:rPr lang="en-GB" b="1" dirty="0">
                <a:effectLst/>
                <a:latin typeface="Helvetica" pitchFamily="2" charset="0"/>
              </a:rPr>
              <a:t> individual de </a:t>
            </a:r>
            <a:r>
              <a:rPr lang="en-GB" b="1" dirty="0" err="1">
                <a:effectLst/>
                <a:latin typeface="Helvetica" pitchFamily="2" charset="0"/>
              </a:rPr>
              <a:t>protecție</a:t>
            </a:r>
            <a:r>
              <a:rPr lang="en-GB" b="1" dirty="0">
                <a:effectLst/>
                <a:latin typeface="Helvetica" pitchFamily="2" charset="0"/>
              </a:rPr>
              <a:t> </a:t>
            </a:r>
            <a:endParaRPr lang="en-RO" b="1" dirty="0"/>
          </a:p>
        </p:txBody>
      </p:sp>
    </p:spTree>
    <p:extLst>
      <p:ext uri="{BB962C8B-B14F-4D97-AF65-F5344CB8AC3E}">
        <p14:creationId xmlns:p14="http://schemas.microsoft.com/office/powerpoint/2010/main" val="366878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65403BC-466C-E14C-EE90-46057449BB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95" b="27954"/>
          <a:stretch/>
        </p:blipFill>
        <p:spPr bwMode="auto">
          <a:xfrm>
            <a:off x="1290919" y="-2054"/>
            <a:ext cx="9762564" cy="5098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E8540DC-89A1-3F39-CA41-38AE461A02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977" b="1568"/>
          <a:stretch/>
        </p:blipFill>
        <p:spPr bwMode="auto">
          <a:xfrm>
            <a:off x="712694" y="5013700"/>
            <a:ext cx="10448365" cy="184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82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B69190-C772-A8F8-D9D0-A5702398DAA9}"/>
              </a:ext>
            </a:extLst>
          </p:cNvPr>
          <p:cNvPicPr>
            <a:picLocks noChangeAspect="1"/>
          </p:cNvPicPr>
          <p:nvPr/>
        </p:nvPicPr>
        <p:blipFill>
          <a:blip r:embed="rId2"/>
          <a:stretch>
            <a:fillRect/>
          </a:stretch>
        </p:blipFill>
        <p:spPr>
          <a:xfrm>
            <a:off x="604991" y="363071"/>
            <a:ext cx="10982018" cy="6494929"/>
          </a:xfrm>
          <a:prstGeom prst="rect">
            <a:avLst/>
          </a:prstGeom>
        </p:spPr>
      </p:pic>
      <p:sp>
        <p:nvSpPr>
          <p:cNvPr id="3" name="TextBox 2">
            <a:extLst>
              <a:ext uri="{FF2B5EF4-FFF2-40B4-BE49-F238E27FC236}">
                <a16:creationId xmlns:a16="http://schemas.microsoft.com/office/drawing/2014/main" id="{D89F1FD7-F14F-B767-FF45-AC41AF8E8A8F}"/>
              </a:ext>
            </a:extLst>
          </p:cNvPr>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
        <p:nvSpPr>
          <p:cNvPr id="4" name="TextBox 3">
            <a:extLst>
              <a:ext uri="{FF2B5EF4-FFF2-40B4-BE49-F238E27FC236}">
                <a16:creationId xmlns:a16="http://schemas.microsoft.com/office/drawing/2014/main" id="{6D3270AA-355B-A245-E049-A3B84FE8D0F3}"/>
              </a:ext>
            </a:extLst>
          </p:cNvPr>
          <p:cNvSpPr txBox="1"/>
          <p:nvPr/>
        </p:nvSpPr>
        <p:spPr>
          <a:xfrm>
            <a:off x="1450041" y="-41497"/>
            <a:ext cx="9291918" cy="369332"/>
          </a:xfrm>
          <a:prstGeom prst="rect">
            <a:avLst/>
          </a:prstGeom>
          <a:noFill/>
        </p:spPr>
        <p:txBody>
          <a:bodyPr wrap="square">
            <a:spAutoFit/>
          </a:bodyPr>
          <a:lstStyle/>
          <a:p>
            <a:pPr algn="ctr"/>
            <a:r>
              <a:rPr lang="en-GB" sz="1800" b="1" dirty="0" err="1">
                <a:effectLst/>
                <a:latin typeface="Helvetica" pitchFamily="2" charset="0"/>
              </a:rPr>
              <a:t>Metode</a:t>
            </a:r>
            <a:r>
              <a:rPr lang="en-GB" sz="1800" b="1" dirty="0">
                <a:effectLst/>
                <a:latin typeface="Helvetica" pitchFamily="2" charset="0"/>
              </a:rPr>
              <a:t> de </a:t>
            </a:r>
            <a:r>
              <a:rPr lang="en-GB" sz="1800" b="1" dirty="0" err="1">
                <a:effectLst/>
                <a:latin typeface="Helvetica" pitchFamily="2" charset="0"/>
              </a:rPr>
              <a:t>dezinfectare</a:t>
            </a:r>
            <a:r>
              <a:rPr lang="en-GB" sz="1800" b="1" dirty="0">
                <a:effectLst/>
                <a:latin typeface="Helvetica" pitchFamily="2" charset="0"/>
              </a:rPr>
              <a:t> </a:t>
            </a:r>
            <a:r>
              <a:rPr lang="en-GB" sz="1800" b="1" dirty="0" err="1">
                <a:effectLst/>
                <a:latin typeface="Helvetica" pitchFamily="2" charset="0"/>
              </a:rPr>
              <a:t>si</a:t>
            </a:r>
            <a:r>
              <a:rPr lang="en-GB" sz="1800" b="1" dirty="0">
                <a:effectLst/>
                <a:latin typeface="Helvetica" pitchFamily="2" charset="0"/>
              </a:rPr>
              <a:t> </a:t>
            </a:r>
            <a:r>
              <a:rPr lang="en-GB" sz="1800" b="1" dirty="0" err="1">
                <a:effectLst/>
                <a:latin typeface="Helvetica" pitchFamily="2" charset="0"/>
              </a:rPr>
              <a:t>sterilizare</a:t>
            </a:r>
            <a:r>
              <a:rPr lang="en-GB" sz="1800" b="1" dirty="0">
                <a:effectLst/>
                <a:latin typeface="Helvetica" pitchFamily="2" charset="0"/>
              </a:rPr>
              <a:t> in </a:t>
            </a:r>
            <a:r>
              <a:rPr lang="en-GB" sz="1800" b="1" dirty="0" err="1">
                <a:effectLst/>
                <a:latin typeface="Helvetica" pitchFamily="2" charset="0"/>
              </a:rPr>
              <a:t>cabinetul</a:t>
            </a:r>
            <a:r>
              <a:rPr lang="en-GB" sz="1800" b="1" dirty="0">
                <a:effectLst/>
                <a:latin typeface="Helvetica" pitchFamily="2" charset="0"/>
              </a:rPr>
              <a:t> </a:t>
            </a:r>
            <a:r>
              <a:rPr lang="en-GB" sz="1800" b="1" dirty="0" err="1">
                <a:effectLst/>
                <a:latin typeface="Helvetica" pitchFamily="2" charset="0"/>
              </a:rPr>
              <a:t>stomatologic</a:t>
            </a:r>
            <a:endParaRPr lang="en-GB" sz="1800" b="1" dirty="0">
              <a:effectLst/>
              <a:latin typeface="Helvetica" pitchFamily="2" charset="0"/>
            </a:endParaRPr>
          </a:p>
        </p:txBody>
      </p:sp>
    </p:spTree>
    <p:extLst>
      <p:ext uri="{BB962C8B-B14F-4D97-AF65-F5344CB8AC3E}">
        <p14:creationId xmlns:p14="http://schemas.microsoft.com/office/powerpoint/2010/main" val="1861539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F4B93-5670-DA2A-193C-28E9A8F38AF2}"/>
              </a:ext>
            </a:extLst>
          </p:cNvPr>
          <p:cNvSpPr txBox="1"/>
          <p:nvPr/>
        </p:nvSpPr>
        <p:spPr>
          <a:xfrm>
            <a:off x="1254035" y="0"/>
            <a:ext cx="9111312" cy="954107"/>
          </a:xfrm>
          <a:prstGeom prst="rect">
            <a:avLst/>
          </a:prstGeom>
          <a:noFill/>
        </p:spPr>
        <p:txBody>
          <a:bodyPr wrap="square">
            <a:spAutoFit/>
          </a:bodyPr>
          <a:lstStyle/>
          <a:p>
            <a:pPr algn="ctr"/>
            <a:r>
              <a:rPr lang="en-GB" sz="2800" b="1" dirty="0" err="1"/>
              <a:t>Dezinfecţia</a:t>
            </a:r>
            <a:r>
              <a:rPr lang="en-GB" sz="2800" b="1" dirty="0"/>
              <a:t> </a:t>
            </a:r>
            <a:r>
              <a:rPr lang="en-GB" sz="2800" b="1" dirty="0" err="1"/>
              <a:t>și</a:t>
            </a:r>
            <a:r>
              <a:rPr lang="en-GB" sz="2800" b="1" dirty="0"/>
              <a:t> </a:t>
            </a:r>
            <a:r>
              <a:rPr lang="en-GB" sz="2800" b="1" dirty="0" err="1"/>
              <a:t>sterilizarea</a:t>
            </a:r>
            <a:r>
              <a:rPr lang="en-GB" sz="2800" b="1" dirty="0"/>
              <a:t> </a:t>
            </a:r>
            <a:r>
              <a:rPr lang="en-GB" sz="2800" b="1" dirty="0" err="1"/>
              <a:t>instumentarului</a:t>
            </a:r>
            <a:r>
              <a:rPr lang="en-GB" sz="2800" b="1" dirty="0"/>
              <a:t> </a:t>
            </a:r>
            <a:r>
              <a:rPr lang="en-GB" sz="2800" b="1" dirty="0" err="1"/>
              <a:t>stomatologic</a:t>
            </a:r>
            <a:r>
              <a:rPr lang="en-GB" sz="2800" b="1" dirty="0"/>
              <a:t> </a:t>
            </a:r>
            <a:r>
              <a:rPr lang="en-GB" sz="2800" b="1" dirty="0" err="1"/>
              <a:t>reutilizabil</a:t>
            </a:r>
            <a:endParaRPr lang="en-RO" sz="2800" b="1" dirty="0"/>
          </a:p>
        </p:txBody>
      </p:sp>
      <p:sp>
        <p:nvSpPr>
          <p:cNvPr id="5" name="TextBox 4">
            <a:extLst>
              <a:ext uri="{FF2B5EF4-FFF2-40B4-BE49-F238E27FC236}">
                <a16:creationId xmlns:a16="http://schemas.microsoft.com/office/drawing/2014/main" id="{BE455454-A12F-D7FB-83B7-A78787C35EC6}"/>
              </a:ext>
            </a:extLst>
          </p:cNvPr>
          <p:cNvSpPr txBox="1"/>
          <p:nvPr/>
        </p:nvSpPr>
        <p:spPr>
          <a:xfrm>
            <a:off x="203914" y="818387"/>
            <a:ext cx="11784169" cy="6001643"/>
          </a:xfrm>
          <a:prstGeom prst="rect">
            <a:avLst/>
          </a:prstGeom>
          <a:noFill/>
        </p:spPr>
        <p:txBody>
          <a:bodyPr wrap="square">
            <a:spAutoFit/>
          </a:bodyPr>
          <a:lstStyle/>
          <a:p>
            <a:r>
              <a:rPr lang="en-GB" sz="3200" b="1" dirty="0"/>
              <a:t>1. Pre-</a:t>
            </a:r>
            <a:r>
              <a:rPr lang="en-GB" sz="3200" b="1" dirty="0" err="1"/>
              <a:t>dezinfecţie</a:t>
            </a:r>
            <a:r>
              <a:rPr lang="en-GB" sz="3200" b="1" dirty="0"/>
              <a:t> (</a:t>
            </a:r>
            <a:r>
              <a:rPr lang="en-GB" sz="3200" b="1" dirty="0" err="1"/>
              <a:t>Decontaminare</a:t>
            </a:r>
            <a:r>
              <a:rPr lang="en-GB" sz="3200" b="1" dirty="0"/>
              <a:t>): </a:t>
            </a:r>
          </a:p>
          <a:p>
            <a:pPr marL="285750" indent="-285750">
              <a:buFontTx/>
              <a:buChar char="-"/>
            </a:pPr>
            <a:r>
              <a:rPr lang="en-GB" sz="3200" dirty="0"/>
              <a:t>reduce </a:t>
            </a:r>
            <a:r>
              <a:rPr lang="en-GB" sz="3200" dirty="0" err="1"/>
              <a:t>încărcătura</a:t>
            </a:r>
            <a:r>
              <a:rPr lang="en-GB" sz="3200" dirty="0"/>
              <a:t> </a:t>
            </a:r>
            <a:r>
              <a:rPr lang="en-GB" sz="3200" dirty="0" err="1"/>
              <a:t>microbiană</a:t>
            </a:r>
            <a:r>
              <a:rPr lang="en-GB" sz="3200" dirty="0"/>
              <a:t> a </a:t>
            </a:r>
            <a:r>
              <a:rPr lang="en-GB" sz="3200" dirty="0" err="1"/>
              <a:t>instrumentelor</a:t>
            </a:r>
            <a:r>
              <a:rPr lang="en-GB" sz="3200" dirty="0"/>
              <a:t>;</a:t>
            </a:r>
          </a:p>
          <a:p>
            <a:pPr marL="285750" indent="-285750">
              <a:buFontTx/>
              <a:buChar char="-"/>
            </a:pPr>
            <a:r>
              <a:rPr lang="en-GB" sz="3200" dirty="0" err="1"/>
              <a:t>protejează</a:t>
            </a:r>
            <a:r>
              <a:rPr lang="en-GB" sz="3200" dirty="0"/>
              <a:t> </a:t>
            </a:r>
            <a:r>
              <a:rPr lang="en-GB" sz="3200" dirty="0" err="1"/>
              <a:t>personalul</a:t>
            </a:r>
            <a:r>
              <a:rPr lang="en-GB" sz="3200" dirty="0"/>
              <a:t> </a:t>
            </a:r>
            <a:r>
              <a:rPr lang="en-GB" sz="3200" dirty="0" err="1"/>
              <a:t>în</a:t>
            </a:r>
            <a:r>
              <a:rPr lang="en-GB" sz="3200" dirty="0"/>
              <a:t> </a:t>
            </a:r>
            <a:r>
              <a:rPr lang="en-GB" sz="3200" dirty="0" err="1"/>
              <a:t>cursul</a:t>
            </a:r>
            <a:r>
              <a:rPr lang="en-GB" sz="3200" dirty="0"/>
              <a:t> </a:t>
            </a:r>
            <a:r>
              <a:rPr lang="en-GB" sz="3200" dirty="0" err="1"/>
              <a:t>manipulărilor</a:t>
            </a:r>
            <a:r>
              <a:rPr lang="en-GB" sz="3200" dirty="0"/>
              <a:t> </a:t>
            </a:r>
            <a:r>
              <a:rPr lang="en-GB" sz="3200" dirty="0" err="1"/>
              <a:t>ulterioare</a:t>
            </a:r>
            <a:r>
              <a:rPr lang="en-GB" sz="3200" dirty="0"/>
              <a:t>;</a:t>
            </a:r>
          </a:p>
          <a:p>
            <a:pPr marL="285750" indent="-285750">
              <a:buFontTx/>
              <a:buChar char="-"/>
            </a:pPr>
            <a:r>
              <a:rPr lang="en-GB" sz="3200" dirty="0" err="1"/>
              <a:t>evită</a:t>
            </a:r>
            <a:r>
              <a:rPr lang="en-GB" sz="3200" dirty="0"/>
              <a:t> </a:t>
            </a:r>
            <a:r>
              <a:rPr lang="en-GB" sz="3200" dirty="0" err="1"/>
              <a:t>uscarea</a:t>
            </a:r>
            <a:r>
              <a:rPr lang="en-GB" sz="3200" dirty="0"/>
              <a:t> </a:t>
            </a:r>
            <a:r>
              <a:rPr lang="en-GB" sz="3200" dirty="0" err="1"/>
              <a:t>contaminanţilor</a:t>
            </a:r>
            <a:r>
              <a:rPr lang="en-GB" sz="3200" dirty="0"/>
              <a:t> pe </a:t>
            </a:r>
            <a:r>
              <a:rPr lang="en-GB" sz="3200" dirty="0" err="1"/>
              <a:t>instrumente</a:t>
            </a:r>
            <a:r>
              <a:rPr lang="en-GB" sz="3200" dirty="0"/>
              <a:t>, </a:t>
            </a:r>
            <a:r>
              <a:rPr lang="en-GB" sz="3200" dirty="0" err="1"/>
              <a:t>fapt</a:t>
            </a:r>
            <a:r>
              <a:rPr lang="en-GB" sz="3200" dirty="0"/>
              <a:t> care </a:t>
            </a:r>
            <a:r>
              <a:rPr lang="en-GB" sz="3200" dirty="0" err="1"/>
              <a:t>ar</a:t>
            </a:r>
            <a:r>
              <a:rPr lang="en-GB" sz="3200" dirty="0"/>
              <a:t> </a:t>
            </a:r>
            <a:r>
              <a:rPr lang="en-GB" sz="3200" dirty="0" err="1"/>
              <a:t>putea</a:t>
            </a:r>
            <a:r>
              <a:rPr lang="en-GB" sz="3200" dirty="0"/>
              <a:t> </a:t>
            </a:r>
            <a:r>
              <a:rPr lang="en-GB" sz="3200" dirty="0" err="1"/>
              <a:t>periclita</a:t>
            </a:r>
            <a:r>
              <a:rPr lang="en-GB" sz="3200" dirty="0"/>
              <a:t> </a:t>
            </a:r>
            <a:r>
              <a:rPr lang="en-GB" sz="3200" dirty="0" err="1"/>
              <a:t>eficienţa</a:t>
            </a:r>
            <a:r>
              <a:rPr lang="en-GB" sz="3200" dirty="0"/>
              <a:t> </a:t>
            </a:r>
            <a:r>
              <a:rPr lang="en-GB" sz="3200" dirty="0" err="1"/>
              <a:t>sterilizării</a:t>
            </a:r>
            <a:r>
              <a:rPr lang="en-GB" sz="3200" dirty="0"/>
              <a:t>;</a:t>
            </a:r>
          </a:p>
          <a:p>
            <a:pPr marL="285750" indent="-285750">
              <a:buFontTx/>
              <a:buChar char="-"/>
            </a:pPr>
            <a:r>
              <a:rPr lang="en-GB" sz="3200" dirty="0" err="1"/>
              <a:t>uşurează</a:t>
            </a:r>
            <a:r>
              <a:rPr lang="en-GB" sz="3200" dirty="0"/>
              <a:t> </a:t>
            </a:r>
            <a:r>
              <a:rPr lang="en-GB" sz="3200" dirty="0" err="1"/>
              <a:t>etapele</a:t>
            </a:r>
            <a:r>
              <a:rPr lang="en-GB" sz="3200" dirty="0"/>
              <a:t> </a:t>
            </a:r>
            <a:r>
              <a:rPr lang="en-GB" sz="3200" dirty="0" err="1"/>
              <a:t>ulterioare</a:t>
            </a:r>
            <a:r>
              <a:rPr lang="en-GB" sz="3200" dirty="0"/>
              <a:t> de </a:t>
            </a:r>
            <a:r>
              <a:rPr lang="en-GB" sz="3200" dirty="0" err="1"/>
              <a:t>curăţare</a:t>
            </a:r>
            <a:r>
              <a:rPr lang="en-GB" sz="3200" dirty="0"/>
              <a:t>.</a:t>
            </a:r>
          </a:p>
          <a:p>
            <a:r>
              <a:rPr lang="en-GB" sz="3200" dirty="0" err="1"/>
              <a:t>Imediat</a:t>
            </a:r>
            <a:r>
              <a:rPr lang="en-GB" sz="3200" dirty="0"/>
              <a:t> </a:t>
            </a:r>
            <a:r>
              <a:rPr lang="en-GB" sz="3200" dirty="0" err="1"/>
              <a:t>după</a:t>
            </a:r>
            <a:r>
              <a:rPr lang="en-GB" sz="3200" dirty="0"/>
              <a:t> </a:t>
            </a:r>
            <a:r>
              <a:rPr lang="en-GB" sz="3200" dirty="0" err="1"/>
              <a:t>utilizare</a:t>
            </a:r>
            <a:r>
              <a:rPr lang="en-GB" sz="3200" dirty="0"/>
              <a:t>, </a:t>
            </a:r>
            <a:r>
              <a:rPr lang="en-GB" sz="3200" dirty="0" err="1"/>
              <a:t>instrumentarul</a:t>
            </a:r>
            <a:r>
              <a:rPr lang="en-GB" sz="3200" dirty="0"/>
              <a:t> se </a:t>
            </a:r>
            <a:r>
              <a:rPr lang="en-GB" sz="3200" dirty="0" err="1"/>
              <a:t>imersează</a:t>
            </a:r>
            <a:r>
              <a:rPr lang="en-GB" sz="3200" dirty="0"/>
              <a:t> </a:t>
            </a:r>
            <a:r>
              <a:rPr lang="en-GB" sz="3200" dirty="0" err="1"/>
              <a:t>într</a:t>
            </a:r>
            <a:r>
              <a:rPr lang="en-GB" sz="3200" dirty="0"/>
              <a:t>-o </a:t>
            </a:r>
            <a:r>
              <a:rPr lang="en-GB" sz="3200" dirty="0" err="1"/>
              <a:t>cuvă</a:t>
            </a:r>
            <a:r>
              <a:rPr lang="en-GB" sz="3200" dirty="0"/>
              <a:t> cu </a:t>
            </a:r>
            <a:r>
              <a:rPr lang="en-GB" sz="3200" dirty="0" err="1"/>
              <a:t>capac</a:t>
            </a:r>
            <a:r>
              <a:rPr lang="en-GB" sz="3200" dirty="0"/>
              <a:t>, </a:t>
            </a:r>
            <a:r>
              <a:rPr lang="en-GB" sz="3200" dirty="0" err="1"/>
              <a:t>în</a:t>
            </a:r>
            <a:r>
              <a:rPr lang="en-GB" sz="3200" dirty="0"/>
              <a:t> care se </a:t>
            </a:r>
            <a:r>
              <a:rPr lang="en-GB" sz="3200" dirty="0" err="1"/>
              <a:t>utilizează</a:t>
            </a:r>
            <a:r>
              <a:rPr lang="en-GB" sz="3200" dirty="0"/>
              <a:t> un </a:t>
            </a:r>
            <a:r>
              <a:rPr lang="en-GB" sz="3200" dirty="0" err="1"/>
              <a:t>produs</a:t>
            </a:r>
            <a:r>
              <a:rPr lang="en-GB" sz="3200" dirty="0"/>
              <a:t> </a:t>
            </a:r>
            <a:r>
              <a:rPr lang="en-GB" sz="3200" dirty="0" err="1"/>
              <a:t>dezinfectant</a:t>
            </a:r>
            <a:r>
              <a:rPr lang="en-GB" sz="3200" dirty="0"/>
              <a:t> - detergent de </a:t>
            </a:r>
            <a:r>
              <a:rPr lang="en-GB" sz="3200" dirty="0" err="1"/>
              <a:t>nivel</a:t>
            </a:r>
            <a:r>
              <a:rPr lang="en-GB" sz="3200" dirty="0"/>
              <a:t> </a:t>
            </a:r>
            <a:r>
              <a:rPr lang="en-GB" sz="3200" dirty="0" err="1"/>
              <a:t>cel</a:t>
            </a:r>
            <a:r>
              <a:rPr lang="en-GB" sz="3200" dirty="0"/>
              <a:t> </a:t>
            </a:r>
            <a:r>
              <a:rPr lang="en-GB" sz="3200" dirty="0" err="1"/>
              <a:t>puţin</a:t>
            </a:r>
            <a:r>
              <a:rPr lang="en-GB" sz="3200" dirty="0"/>
              <a:t> </a:t>
            </a:r>
            <a:r>
              <a:rPr lang="en-GB" sz="3200" dirty="0" err="1"/>
              <a:t>mediu</a:t>
            </a:r>
            <a:r>
              <a:rPr lang="en-GB" sz="3200" dirty="0"/>
              <a:t>, </a:t>
            </a:r>
            <a:r>
              <a:rPr lang="en-GB" sz="3200" dirty="0" err="1"/>
              <a:t>schimbat</a:t>
            </a:r>
            <a:r>
              <a:rPr lang="en-GB" sz="3200" dirty="0"/>
              <a:t> </a:t>
            </a:r>
            <a:r>
              <a:rPr lang="en-GB" sz="3200" dirty="0" err="1"/>
              <a:t>zilnic</a:t>
            </a:r>
            <a:r>
              <a:rPr lang="en-GB" sz="3200" dirty="0"/>
              <a:t> </a:t>
            </a:r>
            <a:r>
              <a:rPr lang="en-GB" sz="3200" dirty="0" err="1"/>
              <a:t>sau</a:t>
            </a:r>
            <a:r>
              <a:rPr lang="en-GB" sz="3200" dirty="0"/>
              <a:t> </a:t>
            </a:r>
            <a:r>
              <a:rPr lang="en-GB" sz="3200" dirty="0" err="1"/>
              <a:t>mai</a:t>
            </a:r>
            <a:r>
              <a:rPr lang="en-GB" sz="3200" dirty="0"/>
              <a:t> des la </a:t>
            </a:r>
            <a:r>
              <a:rPr lang="en-GB" sz="3200" dirty="0" err="1"/>
              <a:t>nevoie</a:t>
            </a:r>
            <a:r>
              <a:rPr lang="en-GB" sz="3200" dirty="0"/>
              <a:t> (grad </a:t>
            </a:r>
            <a:r>
              <a:rPr lang="en-GB" sz="3200" dirty="0" err="1"/>
              <a:t>crescut</a:t>
            </a:r>
            <a:r>
              <a:rPr lang="en-GB" sz="3200" dirty="0"/>
              <a:t> de </a:t>
            </a:r>
            <a:r>
              <a:rPr lang="en-GB" sz="3200" dirty="0" err="1"/>
              <a:t>contaminare</a:t>
            </a:r>
            <a:r>
              <a:rPr lang="en-GB" sz="3200" dirty="0"/>
              <a:t>).</a:t>
            </a:r>
          </a:p>
          <a:p>
            <a:endParaRPr lang="en-GB" sz="3200" dirty="0"/>
          </a:p>
          <a:p>
            <a:r>
              <a:rPr lang="en-GB" sz="3200" b="1" dirty="0"/>
              <a:t>2. </a:t>
            </a:r>
            <a:r>
              <a:rPr lang="en-GB" sz="3200" b="1" dirty="0" err="1"/>
              <a:t>Clătire</a:t>
            </a:r>
            <a:r>
              <a:rPr lang="en-GB" sz="3200" b="1" dirty="0"/>
              <a:t> </a:t>
            </a:r>
          </a:p>
        </p:txBody>
      </p:sp>
      <p:sp>
        <p:nvSpPr>
          <p:cNvPr id="6" name="TextBox 5">
            <a:extLst>
              <a:ext uri="{FF2B5EF4-FFF2-40B4-BE49-F238E27FC236}">
                <a16:creationId xmlns:a16="http://schemas.microsoft.com/office/drawing/2014/main" id="{0BEE28F6-811C-DFBE-A078-AF070E3A2788}"/>
              </a:ext>
            </a:extLst>
          </p:cNvPr>
          <p:cNvSpPr txBox="1"/>
          <p:nvPr/>
        </p:nvSpPr>
        <p:spPr>
          <a:xfrm>
            <a:off x="11404605" y="6596390"/>
            <a:ext cx="787395" cy="261610"/>
          </a:xfrm>
          <a:prstGeom prst="rect">
            <a:avLst/>
          </a:prstGeom>
          <a:noFill/>
        </p:spPr>
        <p:txBody>
          <a:bodyPr wrap="none" rtlCol="0">
            <a:spAutoFit/>
          </a:bodyPr>
          <a:lstStyle/>
          <a:p>
            <a:r>
              <a:rPr lang="en-RO" sz="1100" dirty="0"/>
              <a:t>Sursa: DSP</a:t>
            </a:r>
          </a:p>
        </p:txBody>
      </p:sp>
    </p:spTree>
    <p:extLst>
      <p:ext uri="{BB962C8B-B14F-4D97-AF65-F5344CB8AC3E}">
        <p14:creationId xmlns:p14="http://schemas.microsoft.com/office/powerpoint/2010/main" val="1028538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F4B93-5670-DA2A-193C-28E9A8F38AF2}"/>
              </a:ext>
            </a:extLst>
          </p:cNvPr>
          <p:cNvSpPr txBox="1"/>
          <p:nvPr/>
        </p:nvSpPr>
        <p:spPr>
          <a:xfrm>
            <a:off x="1826653" y="0"/>
            <a:ext cx="8538693" cy="954107"/>
          </a:xfrm>
          <a:prstGeom prst="rect">
            <a:avLst/>
          </a:prstGeom>
          <a:noFill/>
        </p:spPr>
        <p:txBody>
          <a:bodyPr wrap="square">
            <a:spAutoFit/>
          </a:bodyPr>
          <a:lstStyle/>
          <a:p>
            <a:pPr algn="ctr"/>
            <a:r>
              <a:rPr lang="en-GB" sz="2800" b="1" dirty="0" err="1"/>
              <a:t>Dezinfecţia</a:t>
            </a:r>
            <a:r>
              <a:rPr lang="en-GB" sz="2800" b="1" dirty="0"/>
              <a:t> </a:t>
            </a:r>
            <a:r>
              <a:rPr lang="en-GB" sz="2800" b="1" dirty="0" err="1"/>
              <a:t>și</a:t>
            </a:r>
            <a:r>
              <a:rPr lang="en-GB" sz="2800" b="1" dirty="0"/>
              <a:t> </a:t>
            </a:r>
            <a:r>
              <a:rPr lang="en-GB" sz="2800" b="1" dirty="0" err="1"/>
              <a:t>sterilizarea</a:t>
            </a:r>
            <a:r>
              <a:rPr lang="en-GB" sz="2800" b="1" dirty="0"/>
              <a:t> </a:t>
            </a:r>
            <a:r>
              <a:rPr lang="en-GB" sz="2800" b="1" dirty="0" err="1"/>
              <a:t>instumentarului</a:t>
            </a:r>
            <a:r>
              <a:rPr lang="en-GB" sz="2800" b="1" dirty="0"/>
              <a:t> </a:t>
            </a:r>
            <a:r>
              <a:rPr lang="en-GB" sz="2800" b="1" dirty="0" err="1"/>
              <a:t>stomatologic</a:t>
            </a:r>
            <a:r>
              <a:rPr lang="en-GB" sz="2800" b="1" dirty="0"/>
              <a:t> </a:t>
            </a:r>
            <a:r>
              <a:rPr lang="en-GB" sz="2800" b="1" dirty="0" err="1"/>
              <a:t>reutilizabil</a:t>
            </a:r>
            <a:endParaRPr lang="en-RO" sz="2800" b="1" dirty="0"/>
          </a:p>
        </p:txBody>
      </p:sp>
      <p:sp>
        <p:nvSpPr>
          <p:cNvPr id="5" name="TextBox 4">
            <a:extLst>
              <a:ext uri="{FF2B5EF4-FFF2-40B4-BE49-F238E27FC236}">
                <a16:creationId xmlns:a16="http://schemas.microsoft.com/office/drawing/2014/main" id="{BE455454-A12F-D7FB-83B7-A78787C35EC6}"/>
              </a:ext>
            </a:extLst>
          </p:cNvPr>
          <p:cNvSpPr txBox="1"/>
          <p:nvPr/>
        </p:nvSpPr>
        <p:spPr>
          <a:xfrm>
            <a:off x="203914" y="797510"/>
            <a:ext cx="11784169" cy="5693866"/>
          </a:xfrm>
          <a:prstGeom prst="rect">
            <a:avLst/>
          </a:prstGeom>
          <a:noFill/>
        </p:spPr>
        <p:txBody>
          <a:bodyPr wrap="square">
            <a:spAutoFit/>
          </a:bodyPr>
          <a:lstStyle/>
          <a:p>
            <a:r>
              <a:rPr lang="en-GB" sz="2800" b="1" dirty="0"/>
              <a:t>3. </a:t>
            </a:r>
            <a:r>
              <a:rPr lang="en-GB" sz="2800" b="1" dirty="0" err="1"/>
              <a:t>Curăţarea</a:t>
            </a:r>
            <a:r>
              <a:rPr lang="en-GB" sz="2800" b="1" dirty="0"/>
              <a:t> </a:t>
            </a:r>
            <a:r>
              <a:rPr lang="en-GB" sz="2800" b="1" dirty="0" err="1"/>
              <a:t>mecanică</a:t>
            </a:r>
            <a:r>
              <a:rPr lang="en-GB" sz="2800" b="1" dirty="0"/>
              <a:t>: </a:t>
            </a:r>
            <a:r>
              <a:rPr lang="en-GB" sz="2800" dirty="0"/>
              <a:t>manual, ultrasonic </a:t>
            </a:r>
            <a:r>
              <a:rPr lang="en-GB" sz="2800" dirty="0" err="1"/>
              <a:t>sau</a:t>
            </a:r>
            <a:r>
              <a:rPr lang="en-GB" sz="2800" dirty="0"/>
              <a:t> cu </a:t>
            </a:r>
            <a:r>
              <a:rPr lang="en-GB" sz="2800" dirty="0" err="1"/>
              <a:t>maşini</a:t>
            </a:r>
            <a:r>
              <a:rPr lang="en-GB" sz="2800" dirty="0"/>
              <a:t> automate de </a:t>
            </a:r>
            <a:r>
              <a:rPr lang="en-GB" sz="2800" dirty="0" err="1"/>
              <a:t>curatare</a:t>
            </a:r>
            <a:r>
              <a:rPr lang="en-GB" sz="2800" dirty="0"/>
              <a:t>;</a:t>
            </a:r>
          </a:p>
          <a:p>
            <a:pPr marL="285750" indent="-285750">
              <a:buFont typeface="System Font Regular"/>
              <a:buChar char="-"/>
            </a:pPr>
            <a:r>
              <a:rPr lang="en-GB" sz="2800" u="sng" dirty="0"/>
              <a:t>Manual:</a:t>
            </a:r>
            <a:r>
              <a:rPr lang="en-GB" sz="2800" dirty="0"/>
              <a:t> </a:t>
            </a:r>
            <a:r>
              <a:rPr lang="en-GB" sz="2800" dirty="0" err="1"/>
              <a:t>cea</a:t>
            </a:r>
            <a:r>
              <a:rPr lang="en-GB" sz="2800" dirty="0"/>
              <a:t> </a:t>
            </a:r>
            <a:r>
              <a:rPr lang="en-GB" sz="2800" dirty="0" err="1"/>
              <a:t>mai</a:t>
            </a:r>
            <a:r>
              <a:rPr lang="en-GB" sz="2800" dirty="0"/>
              <a:t> la </a:t>
            </a:r>
            <a:r>
              <a:rPr lang="en-GB" sz="2800" dirty="0" err="1"/>
              <a:t>îndemână</a:t>
            </a:r>
            <a:r>
              <a:rPr lang="en-GB" sz="2800" dirty="0"/>
              <a:t> </a:t>
            </a:r>
            <a:r>
              <a:rPr lang="en-GB" sz="2800" dirty="0" err="1"/>
              <a:t>dar</a:t>
            </a:r>
            <a:r>
              <a:rPr lang="en-GB" sz="2800" dirty="0"/>
              <a:t> </a:t>
            </a:r>
            <a:r>
              <a:rPr lang="en-GB" sz="2800" dirty="0" err="1"/>
              <a:t>si</a:t>
            </a:r>
            <a:r>
              <a:rPr lang="en-GB" sz="2800" dirty="0"/>
              <a:t> </a:t>
            </a:r>
            <a:r>
              <a:rPr lang="en-GB" sz="2800" dirty="0" err="1"/>
              <a:t>cea</a:t>
            </a:r>
            <a:r>
              <a:rPr lang="en-GB" sz="2800" dirty="0"/>
              <a:t> </a:t>
            </a:r>
            <a:r>
              <a:rPr lang="en-GB" sz="2800" dirty="0" err="1"/>
              <a:t>mai</a:t>
            </a:r>
            <a:r>
              <a:rPr lang="en-GB" sz="2800" dirty="0"/>
              <a:t> </a:t>
            </a:r>
            <a:r>
              <a:rPr lang="en-GB" sz="2800" dirty="0" err="1"/>
              <a:t>consumatoare</a:t>
            </a:r>
            <a:r>
              <a:rPr lang="en-GB" sz="2800" dirty="0"/>
              <a:t> de </a:t>
            </a:r>
            <a:r>
              <a:rPr lang="en-GB" sz="2800" dirty="0" err="1"/>
              <a:t>timp</a:t>
            </a:r>
            <a:r>
              <a:rPr lang="en-GB" sz="2800" dirty="0"/>
              <a:t> </a:t>
            </a:r>
            <a:r>
              <a:rPr lang="en-GB" sz="2800" dirty="0" err="1"/>
              <a:t>şi</a:t>
            </a:r>
            <a:r>
              <a:rPr lang="en-GB" sz="2800" dirty="0"/>
              <a:t> </a:t>
            </a:r>
            <a:r>
              <a:rPr lang="en-GB" sz="2800" dirty="0" err="1"/>
              <a:t>riscantă</a:t>
            </a:r>
            <a:r>
              <a:rPr lang="en-GB" sz="2800" dirty="0"/>
              <a:t> din </a:t>
            </a:r>
            <a:r>
              <a:rPr lang="en-GB" sz="2800" dirty="0" err="1"/>
              <a:t>punct</a:t>
            </a:r>
            <a:r>
              <a:rPr lang="en-GB" sz="2800" dirty="0"/>
              <a:t> de </a:t>
            </a:r>
            <a:r>
              <a:rPr lang="en-GB" sz="2800" dirty="0" err="1"/>
              <a:t>vedere</a:t>
            </a:r>
            <a:r>
              <a:rPr lang="en-GB" sz="2800" dirty="0"/>
              <a:t> al </a:t>
            </a:r>
            <a:r>
              <a:rPr lang="en-GB" sz="2800" dirty="0" err="1"/>
              <a:t>siguranţei</a:t>
            </a:r>
            <a:r>
              <a:rPr lang="en-GB" sz="2800" dirty="0"/>
              <a:t> </a:t>
            </a:r>
            <a:r>
              <a:rPr lang="en-GB" sz="2800" dirty="0" err="1"/>
              <a:t>operatorului</a:t>
            </a:r>
            <a:r>
              <a:rPr lang="en-GB" sz="2800" dirty="0"/>
              <a:t> (</a:t>
            </a:r>
            <a:r>
              <a:rPr lang="en-GB" sz="2800" dirty="0" err="1"/>
              <a:t>risc</a:t>
            </a:r>
            <a:r>
              <a:rPr lang="en-GB" sz="2800" dirty="0"/>
              <a:t> </a:t>
            </a:r>
            <a:r>
              <a:rPr lang="en-GB" sz="2800" dirty="0" err="1"/>
              <a:t>mai</a:t>
            </a:r>
            <a:r>
              <a:rPr lang="en-GB" sz="2800" dirty="0"/>
              <a:t> </a:t>
            </a:r>
            <a:r>
              <a:rPr lang="en-GB" sz="2800" dirty="0" err="1"/>
              <a:t>crescut</a:t>
            </a:r>
            <a:r>
              <a:rPr lang="en-GB" sz="2800" dirty="0"/>
              <a:t> de </a:t>
            </a:r>
            <a:r>
              <a:rPr lang="en-GB" sz="2800" dirty="0" err="1"/>
              <a:t>înţepare</a:t>
            </a:r>
            <a:r>
              <a:rPr lang="en-GB" sz="2800" dirty="0"/>
              <a:t>). </a:t>
            </a:r>
          </a:p>
          <a:p>
            <a:pPr marL="285750" indent="-285750">
              <a:buFont typeface="System Font Regular"/>
              <a:buChar char="-"/>
            </a:pPr>
            <a:r>
              <a:rPr lang="en-GB" sz="2800" u="sng" dirty="0"/>
              <a:t>Ultrasonic:</a:t>
            </a:r>
            <a:r>
              <a:rPr lang="en-GB" sz="2800" dirty="0"/>
              <a:t> o </a:t>
            </a:r>
            <a:r>
              <a:rPr lang="en-GB" sz="2800" dirty="0" err="1"/>
              <a:t>metodă</a:t>
            </a:r>
            <a:r>
              <a:rPr lang="en-GB" sz="2800" dirty="0"/>
              <a:t> de </a:t>
            </a:r>
            <a:r>
              <a:rPr lang="en-GB" sz="2800" dirty="0" err="1"/>
              <a:t>curăţare</a:t>
            </a:r>
            <a:r>
              <a:rPr lang="en-GB" sz="2800" dirty="0"/>
              <a:t> </a:t>
            </a:r>
            <a:r>
              <a:rPr lang="en-GB" sz="2800" dirty="0" err="1"/>
              <a:t>şi</a:t>
            </a:r>
            <a:r>
              <a:rPr lang="en-GB" sz="2800" dirty="0"/>
              <a:t> </a:t>
            </a:r>
            <a:r>
              <a:rPr lang="en-GB" sz="2800" dirty="0" err="1"/>
              <a:t>dezinfecţie</a:t>
            </a:r>
            <a:r>
              <a:rPr lang="en-GB" sz="2800" dirty="0"/>
              <a:t> </a:t>
            </a:r>
            <a:r>
              <a:rPr lang="en-GB" sz="2800" dirty="0" err="1"/>
              <a:t>eficientă</a:t>
            </a:r>
            <a:r>
              <a:rPr lang="en-GB" sz="2800" dirty="0"/>
              <a:t> </a:t>
            </a:r>
            <a:r>
              <a:rPr lang="en-GB" sz="2800" dirty="0" err="1"/>
              <a:t>şi</a:t>
            </a:r>
            <a:r>
              <a:rPr lang="en-GB" sz="2800" dirty="0"/>
              <a:t> </a:t>
            </a:r>
            <a:r>
              <a:rPr lang="en-GB" sz="2800" dirty="0" err="1"/>
              <a:t>adecvată</a:t>
            </a:r>
            <a:r>
              <a:rPr lang="en-GB" sz="2800" dirty="0"/>
              <a:t> </a:t>
            </a:r>
            <a:r>
              <a:rPr lang="en-GB" sz="2800" dirty="0" err="1"/>
              <a:t>instrumentarului</a:t>
            </a:r>
            <a:r>
              <a:rPr lang="en-GB" sz="2800" dirty="0"/>
              <a:t> </a:t>
            </a:r>
            <a:r>
              <a:rPr lang="en-GB" sz="2800" dirty="0" err="1"/>
              <a:t>stomatologic</a:t>
            </a:r>
            <a:r>
              <a:rPr lang="en-GB" sz="2800" dirty="0"/>
              <a:t>. Se </a:t>
            </a:r>
            <a:r>
              <a:rPr lang="en-GB" sz="2800" dirty="0" err="1"/>
              <a:t>utilizează</a:t>
            </a:r>
            <a:r>
              <a:rPr lang="en-GB" sz="2800" dirty="0"/>
              <a:t> o </a:t>
            </a:r>
            <a:r>
              <a:rPr lang="en-GB" sz="2800" dirty="0" err="1"/>
              <a:t>cuvă</a:t>
            </a:r>
            <a:r>
              <a:rPr lang="en-GB" sz="2800" dirty="0"/>
              <a:t> </a:t>
            </a:r>
            <a:r>
              <a:rPr lang="en-GB" sz="2800" dirty="0" err="1"/>
              <a:t>ultrasonică</a:t>
            </a:r>
            <a:r>
              <a:rPr lang="en-GB" sz="2800" dirty="0"/>
              <a:t>, conform </a:t>
            </a:r>
            <a:r>
              <a:rPr lang="en-GB" sz="2800" dirty="0" err="1"/>
              <a:t>indicaţiilor</a:t>
            </a:r>
            <a:r>
              <a:rPr lang="en-GB" sz="2800" dirty="0"/>
              <a:t> </a:t>
            </a:r>
            <a:r>
              <a:rPr lang="en-GB" sz="2800" dirty="0" err="1"/>
              <a:t>producătorului</a:t>
            </a:r>
            <a:r>
              <a:rPr lang="en-GB" sz="2800" dirty="0"/>
              <a:t> (</a:t>
            </a:r>
            <a:r>
              <a:rPr lang="en-GB" sz="2800" dirty="0" err="1"/>
              <a:t>timp</a:t>
            </a:r>
            <a:r>
              <a:rPr lang="en-GB" sz="2800" dirty="0"/>
              <a:t>, </a:t>
            </a:r>
            <a:r>
              <a:rPr lang="en-GB" sz="2800" dirty="0" err="1"/>
              <a:t>temperatură</a:t>
            </a:r>
            <a:r>
              <a:rPr lang="en-GB" sz="2800" dirty="0"/>
              <a:t>). </a:t>
            </a:r>
          </a:p>
          <a:p>
            <a:pPr marL="285750" indent="-285750">
              <a:buFont typeface="System Font Regular"/>
              <a:buChar char="-"/>
            </a:pPr>
            <a:r>
              <a:rPr lang="en-GB" sz="2800" u="sng" dirty="0" err="1"/>
              <a:t>Maşini</a:t>
            </a:r>
            <a:r>
              <a:rPr lang="en-GB" sz="2800" u="sng" dirty="0"/>
              <a:t> automate de </a:t>
            </a:r>
            <a:r>
              <a:rPr lang="en-GB" sz="2800" u="sng" dirty="0" err="1"/>
              <a:t>curăţare-termodezinfecţie</a:t>
            </a:r>
            <a:r>
              <a:rPr lang="en-GB" sz="2800" u="sng" dirty="0"/>
              <a:t>:</a:t>
            </a:r>
            <a:r>
              <a:rPr lang="en-GB" sz="2800" dirty="0"/>
              <a:t> </a:t>
            </a:r>
            <a:r>
              <a:rPr lang="en-GB" sz="2800" dirty="0" err="1"/>
              <a:t>cea</a:t>
            </a:r>
            <a:r>
              <a:rPr lang="en-GB" sz="2800" dirty="0"/>
              <a:t> </a:t>
            </a:r>
            <a:r>
              <a:rPr lang="en-GB" sz="2800" dirty="0" err="1"/>
              <a:t>mai</a:t>
            </a:r>
            <a:r>
              <a:rPr lang="en-GB" sz="2800" dirty="0"/>
              <a:t> </a:t>
            </a:r>
            <a:r>
              <a:rPr lang="en-GB" sz="2800" dirty="0" err="1"/>
              <a:t>recomandată</a:t>
            </a:r>
            <a:r>
              <a:rPr lang="en-GB" sz="2800" dirty="0"/>
              <a:t> </a:t>
            </a:r>
            <a:r>
              <a:rPr lang="en-GB" sz="2800" dirty="0" err="1"/>
              <a:t>metodă</a:t>
            </a:r>
            <a:r>
              <a:rPr lang="en-GB" sz="2800" dirty="0"/>
              <a:t> de </a:t>
            </a:r>
            <a:r>
              <a:rPr lang="en-GB" sz="2800" dirty="0" err="1"/>
              <a:t>curăţare</a:t>
            </a:r>
            <a:r>
              <a:rPr lang="en-GB" sz="2800" dirty="0"/>
              <a:t> </a:t>
            </a:r>
            <a:r>
              <a:rPr lang="en-GB" sz="2800" dirty="0" err="1"/>
              <a:t>şi</a:t>
            </a:r>
            <a:r>
              <a:rPr lang="en-GB" sz="2800" dirty="0"/>
              <a:t> </a:t>
            </a:r>
            <a:r>
              <a:rPr lang="en-GB" sz="2800" dirty="0" err="1"/>
              <a:t>dezinfecţie</a:t>
            </a:r>
            <a:r>
              <a:rPr lang="en-GB" sz="2800" dirty="0"/>
              <a:t>. Se </a:t>
            </a:r>
            <a:r>
              <a:rPr lang="en-GB" sz="2800" dirty="0" err="1"/>
              <a:t>vor</a:t>
            </a:r>
            <a:r>
              <a:rPr lang="en-GB" sz="2800" dirty="0"/>
              <a:t> </a:t>
            </a:r>
            <a:r>
              <a:rPr lang="en-GB" sz="2800" dirty="0" err="1"/>
              <a:t>utiliza</a:t>
            </a:r>
            <a:r>
              <a:rPr lang="en-GB" sz="2800" dirty="0"/>
              <a:t> </a:t>
            </a:r>
            <a:r>
              <a:rPr lang="en-GB" sz="2800" dirty="0" err="1"/>
              <a:t>ciclurile</a:t>
            </a:r>
            <a:r>
              <a:rPr lang="en-GB" sz="2800" dirty="0"/>
              <a:t> </a:t>
            </a:r>
            <a:r>
              <a:rPr lang="en-GB" sz="2800" dirty="0" err="1"/>
              <a:t>presetate</a:t>
            </a:r>
            <a:r>
              <a:rPr lang="en-GB" sz="2800" dirty="0"/>
              <a:t> </a:t>
            </a:r>
            <a:r>
              <a:rPr lang="en-GB" sz="2800" dirty="0" err="1"/>
              <a:t>şi</a:t>
            </a:r>
            <a:r>
              <a:rPr lang="en-GB" sz="2800" dirty="0"/>
              <a:t> </a:t>
            </a:r>
            <a:r>
              <a:rPr lang="en-GB" sz="2800" dirty="0" err="1"/>
              <a:t>dezinfectantul</a:t>
            </a:r>
            <a:r>
              <a:rPr lang="en-GB" sz="2800" dirty="0"/>
              <a:t> </a:t>
            </a:r>
            <a:r>
              <a:rPr lang="en-GB" sz="2800" dirty="0" err="1"/>
              <a:t>indicat</a:t>
            </a:r>
            <a:r>
              <a:rPr lang="en-GB" sz="2800" dirty="0"/>
              <a:t> de </a:t>
            </a:r>
            <a:r>
              <a:rPr lang="en-GB" sz="2800" dirty="0" err="1"/>
              <a:t>producător</a:t>
            </a:r>
            <a:r>
              <a:rPr lang="en-GB" sz="2800" dirty="0"/>
              <a:t>.</a:t>
            </a:r>
          </a:p>
          <a:p>
            <a:pPr marL="285750" indent="-285750">
              <a:buFont typeface="System Font Regular"/>
              <a:buChar char="-"/>
            </a:pPr>
            <a:endParaRPr lang="en-GB" sz="2800" dirty="0"/>
          </a:p>
          <a:p>
            <a:r>
              <a:rPr lang="en-GB" sz="2800" b="1" dirty="0"/>
              <a:t>4. </a:t>
            </a:r>
            <a:r>
              <a:rPr lang="en-GB" sz="2800" b="1" dirty="0" err="1"/>
              <a:t>Clătirea</a:t>
            </a:r>
            <a:r>
              <a:rPr lang="en-GB" sz="2800" b="1" dirty="0"/>
              <a:t> </a:t>
            </a:r>
            <a:r>
              <a:rPr lang="en-GB" sz="2800" b="1" dirty="0" err="1"/>
              <a:t>finală</a:t>
            </a:r>
            <a:r>
              <a:rPr lang="en-GB" sz="2800" b="1" dirty="0"/>
              <a:t> a </a:t>
            </a:r>
            <a:r>
              <a:rPr lang="en-GB" sz="2800" b="1" dirty="0" err="1"/>
              <a:t>instrumentelor</a:t>
            </a:r>
            <a:r>
              <a:rPr lang="en-GB" sz="2800" b="1" dirty="0"/>
              <a:t> </a:t>
            </a:r>
          </a:p>
          <a:p>
            <a:r>
              <a:rPr lang="en-GB" sz="2800" dirty="0"/>
              <a:t>Se </a:t>
            </a:r>
            <a:r>
              <a:rPr lang="en-GB" sz="2800" dirty="0" err="1"/>
              <a:t>realizează</a:t>
            </a:r>
            <a:r>
              <a:rPr lang="en-GB" sz="2800" dirty="0"/>
              <a:t> </a:t>
            </a:r>
            <a:r>
              <a:rPr lang="en-GB" sz="2800" dirty="0" err="1"/>
              <a:t>după</a:t>
            </a:r>
            <a:r>
              <a:rPr lang="en-GB" sz="2800" dirty="0"/>
              <a:t> </a:t>
            </a:r>
            <a:r>
              <a:rPr lang="en-GB" sz="2800" dirty="0" err="1"/>
              <a:t>curăţarea</a:t>
            </a:r>
            <a:r>
              <a:rPr lang="en-GB" sz="2800" dirty="0"/>
              <a:t> </a:t>
            </a:r>
            <a:r>
              <a:rPr lang="en-GB" sz="2800" dirty="0" err="1"/>
              <a:t>manuală</a:t>
            </a:r>
            <a:r>
              <a:rPr lang="en-GB" sz="2800" dirty="0"/>
              <a:t> </a:t>
            </a:r>
            <a:r>
              <a:rPr lang="en-GB" sz="2800" dirty="0" err="1"/>
              <a:t>sau</a:t>
            </a:r>
            <a:r>
              <a:rPr lang="en-GB" sz="2800" dirty="0"/>
              <a:t> </a:t>
            </a:r>
            <a:r>
              <a:rPr lang="en-GB" sz="2800" dirty="0" err="1"/>
              <a:t>ultrasonică</a:t>
            </a:r>
            <a:r>
              <a:rPr lang="en-GB" sz="2800" dirty="0"/>
              <a:t>. </a:t>
            </a:r>
            <a:r>
              <a:rPr lang="en-GB" sz="2800" dirty="0" err="1"/>
              <a:t>În</a:t>
            </a:r>
            <a:r>
              <a:rPr lang="en-GB" sz="2800" dirty="0"/>
              <a:t> </a:t>
            </a:r>
            <a:r>
              <a:rPr lang="en-GB" sz="2800" dirty="0" err="1"/>
              <a:t>cazul</a:t>
            </a:r>
            <a:r>
              <a:rPr lang="en-GB" sz="2800" dirty="0"/>
              <a:t> </a:t>
            </a:r>
            <a:r>
              <a:rPr lang="en-GB" sz="2800" dirty="0" err="1"/>
              <a:t>maşinilor</a:t>
            </a:r>
            <a:r>
              <a:rPr lang="en-GB" sz="2800" dirty="0"/>
              <a:t> automate, </a:t>
            </a:r>
            <a:r>
              <a:rPr lang="en-GB" sz="2800" dirty="0" err="1"/>
              <a:t>instrumentele</a:t>
            </a:r>
            <a:r>
              <a:rPr lang="en-GB" sz="2800" dirty="0"/>
              <a:t> </a:t>
            </a:r>
            <a:r>
              <a:rPr lang="en-GB" sz="2800" dirty="0" err="1"/>
              <a:t>ies</a:t>
            </a:r>
            <a:r>
              <a:rPr lang="en-GB" sz="2800" dirty="0"/>
              <a:t> </a:t>
            </a:r>
            <a:r>
              <a:rPr lang="en-GB" sz="2800" dirty="0" err="1"/>
              <a:t>gata</a:t>
            </a:r>
            <a:r>
              <a:rPr lang="en-GB" sz="2800" dirty="0"/>
              <a:t> </a:t>
            </a:r>
            <a:r>
              <a:rPr lang="en-GB" sz="2800" dirty="0" err="1"/>
              <a:t>limpezite</a:t>
            </a:r>
            <a:r>
              <a:rPr lang="en-GB" sz="2800" dirty="0"/>
              <a:t> </a:t>
            </a:r>
            <a:r>
              <a:rPr lang="en-GB" sz="2800" dirty="0" err="1"/>
              <a:t>şi</a:t>
            </a:r>
            <a:r>
              <a:rPr lang="en-GB" sz="2800" dirty="0"/>
              <a:t> </a:t>
            </a:r>
            <a:r>
              <a:rPr lang="en-GB" sz="2800" dirty="0" err="1"/>
              <a:t>uscate</a:t>
            </a:r>
            <a:r>
              <a:rPr lang="en-GB" sz="2800" dirty="0"/>
              <a:t>. </a:t>
            </a:r>
            <a:endParaRPr lang="en-RO" sz="2800" dirty="0"/>
          </a:p>
        </p:txBody>
      </p:sp>
      <p:sp>
        <p:nvSpPr>
          <p:cNvPr id="6" name="TextBox 5">
            <a:extLst>
              <a:ext uri="{FF2B5EF4-FFF2-40B4-BE49-F238E27FC236}">
                <a16:creationId xmlns:a16="http://schemas.microsoft.com/office/drawing/2014/main" id="{0BEE28F6-811C-DFBE-A078-AF070E3A2788}"/>
              </a:ext>
            </a:extLst>
          </p:cNvPr>
          <p:cNvSpPr txBox="1"/>
          <p:nvPr/>
        </p:nvSpPr>
        <p:spPr>
          <a:xfrm>
            <a:off x="11404605" y="6596390"/>
            <a:ext cx="787395" cy="261610"/>
          </a:xfrm>
          <a:prstGeom prst="rect">
            <a:avLst/>
          </a:prstGeom>
          <a:noFill/>
        </p:spPr>
        <p:txBody>
          <a:bodyPr wrap="none" rtlCol="0">
            <a:spAutoFit/>
          </a:bodyPr>
          <a:lstStyle/>
          <a:p>
            <a:r>
              <a:rPr lang="en-RO" sz="1100" dirty="0"/>
              <a:t>Sursa: DSP</a:t>
            </a:r>
          </a:p>
        </p:txBody>
      </p:sp>
    </p:spTree>
    <p:extLst>
      <p:ext uri="{BB962C8B-B14F-4D97-AF65-F5344CB8AC3E}">
        <p14:creationId xmlns:p14="http://schemas.microsoft.com/office/powerpoint/2010/main" val="880969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F4B93-5670-DA2A-193C-28E9A8F38AF2}"/>
              </a:ext>
            </a:extLst>
          </p:cNvPr>
          <p:cNvSpPr txBox="1"/>
          <p:nvPr/>
        </p:nvSpPr>
        <p:spPr>
          <a:xfrm>
            <a:off x="1826653" y="0"/>
            <a:ext cx="8538693" cy="954107"/>
          </a:xfrm>
          <a:prstGeom prst="rect">
            <a:avLst/>
          </a:prstGeom>
          <a:noFill/>
        </p:spPr>
        <p:txBody>
          <a:bodyPr wrap="square">
            <a:spAutoFit/>
          </a:bodyPr>
          <a:lstStyle/>
          <a:p>
            <a:pPr algn="ctr"/>
            <a:r>
              <a:rPr lang="en-GB" sz="2800" b="1" dirty="0" err="1"/>
              <a:t>Dezinfecţia</a:t>
            </a:r>
            <a:r>
              <a:rPr lang="en-GB" sz="2800" b="1" dirty="0"/>
              <a:t> </a:t>
            </a:r>
            <a:r>
              <a:rPr lang="en-GB" sz="2800" b="1" dirty="0" err="1"/>
              <a:t>și</a:t>
            </a:r>
            <a:r>
              <a:rPr lang="en-GB" sz="2800" b="1" dirty="0"/>
              <a:t> </a:t>
            </a:r>
            <a:r>
              <a:rPr lang="en-GB" sz="2800" b="1" dirty="0" err="1"/>
              <a:t>sterilizarea</a:t>
            </a:r>
            <a:r>
              <a:rPr lang="en-GB" sz="2800" b="1" dirty="0"/>
              <a:t> </a:t>
            </a:r>
            <a:r>
              <a:rPr lang="en-GB" sz="2800" b="1" dirty="0" err="1"/>
              <a:t>instumentarului</a:t>
            </a:r>
            <a:r>
              <a:rPr lang="en-GB" sz="2800" b="1" dirty="0"/>
              <a:t> </a:t>
            </a:r>
            <a:r>
              <a:rPr lang="en-GB" sz="2800" b="1" dirty="0" err="1"/>
              <a:t>stomatologic</a:t>
            </a:r>
            <a:r>
              <a:rPr lang="en-GB" sz="2800" b="1" dirty="0"/>
              <a:t> </a:t>
            </a:r>
            <a:r>
              <a:rPr lang="en-GB" sz="2800" b="1" dirty="0" err="1"/>
              <a:t>reutilizabil</a:t>
            </a:r>
            <a:endParaRPr lang="en-RO" sz="2800" b="1" dirty="0"/>
          </a:p>
        </p:txBody>
      </p:sp>
      <p:sp>
        <p:nvSpPr>
          <p:cNvPr id="5" name="TextBox 4">
            <a:extLst>
              <a:ext uri="{FF2B5EF4-FFF2-40B4-BE49-F238E27FC236}">
                <a16:creationId xmlns:a16="http://schemas.microsoft.com/office/drawing/2014/main" id="{BE455454-A12F-D7FB-83B7-A78787C35EC6}"/>
              </a:ext>
            </a:extLst>
          </p:cNvPr>
          <p:cNvSpPr txBox="1"/>
          <p:nvPr/>
        </p:nvSpPr>
        <p:spPr>
          <a:xfrm>
            <a:off x="203914" y="648570"/>
            <a:ext cx="11784169" cy="6124754"/>
          </a:xfrm>
          <a:prstGeom prst="rect">
            <a:avLst/>
          </a:prstGeom>
          <a:noFill/>
        </p:spPr>
        <p:txBody>
          <a:bodyPr wrap="square">
            <a:spAutoFit/>
          </a:bodyPr>
          <a:lstStyle/>
          <a:p>
            <a:r>
              <a:rPr lang="en-GB" sz="2800" b="1" dirty="0"/>
              <a:t>5. </a:t>
            </a:r>
            <a:r>
              <a:rPr lang="en-GB" sz="2800" b="1" dirty="0" err="1"/>
              <a:t>Dezinfecţie</a:t>
            </a:r>
            <a:r>
              <a:rPr lang="en-GB" sz="2800" b="1" dirty="0"/>
              <a:t> </a:t>
            </a:r>
            <a:r>
              <a:rPr lang="en-GB" sz="2800" b="1" dirty="0" err="1"/>
              <a:t>finală</a:t>
            </a:r>
            <a:r>
              <a:rPr lang="en-GB" sz="2800" b="1" dirty="0"/>
              <a:t> </a:t>
            </a:r>
          </a:p>
          <a:p>
            <a:r>
              <a:rPr lang="en-GB" sz="2800" dirty="0" err="1"/>
              <a:t>În</a:t>
            </a:r>
            <a:r>
              <a:rPr lang="en-GB" sz="2800" dirty="0"/>
              <a:t> </a:t>
            </a:r>
            <a:r>
              <a:rPr lang="en-GB" sz="2800" dirty="0" err="1"/>
              <a:t>cazul</a:t>
            </a:r>
            <a:r>
              <a:rPr lang="en-GB" sz="2800" dirty="0"/>
              <a:t> </a:t>
            </a:r>
            <a:r>
              <a:rPr lang="en-GB" sz="2800" dirty="0" err="1"/>
              <a:t>instrumentarului</a:t>
            </a:r>
            <a:r>
              <a:rPr lang="en-GB" sz="2800" dirty="0"/>
              <a:t> </a:t>
            </a:r>
            <a:r>
              <a:rPr lang="en-GB" sz="2800" dirty="0" err="1"/>
              <a:t>autoclavabil</a:t>
            </a:r>
            <a:r>
              <a:rPr lang="en-GB" sz="2800" dirty="0"/>
              <a:t> </a:t>
            </a:r>
            <a:r>
              <a:rPr lang="en-GB" sz="2800" dirty="0" err="1"/>
              <a:t>ce</a:t>
            </a:r>
            <a:r>
              <a:rPr lang="en-GB" sz="2800" dirty="0"/>
              <a:t> a </a:t>
            </a:r>
            <a:r>
              <a:rPr lang="en-GB" sz="2800" dirty="0" err="1"/>
              <a:t>fost</a:t>
            </a:r>
            <a:r>
              <a:rPr lang="en-GB" sz="2800" dirty="0"/>
              <a:t> </a:t>
            </a:r>
            <a:r>
              <a:rPr lang="en-GB" sz="2800" dirty="0" err="1"/>
              <a:t>curăţat</a:t>
            </a:r>
            <a:r>
              <a:rPr lang="en-GB" sz="2800" dirty="0"/>
              <a:t> manual </a:t>
            </a:r>
            <a:r>
              <a:rPr lang="en-GB" sz="2800" dirty="0" err="1"/>
              <a:t>sau</a:t>
            </a:r>
            <a:r>
              <a:rPr lang="en-GB" sz="2800" dirty="0"/>
              <a:t> ultrasonic se </a:t>
            </a:r>
            <a:r>
              <a:rPr lang="en-GB" sz="2800" dirty="0" err="1"/>
              <a:t>va</a:t>
            </a:r>
            <a:r>
              <a:rPr lang="en-GB" sz="2800" dirty="0"/>
              <a:t> </a:t>
            </a:r>
            <a:r>
              <a:rPr lang="en-GB" sz="2800" dirty="0" err="1"/>
              <a:t>realiza</a:t>
            </a:r>
            <a:r>
              <a:rPr lang="en-GB" sz="2800" dirty="0"/>
              <a:t> </a:t>
            </a:r>
            <a:r>
              <a:rPr lang="en-GB" sz="2800" dirty="0" err="1"/>
              <a:t>această</a:t>
            </a:r>
            <a:r>
              <a:rPr lang="en-GB" sz="2800" dirty="0"/>
              <a:t> </a:t>
            </a:r>
            <a:r>
              <a:rPr lang="en-GB" sz="2800" dirty="0" err="1"/>
              <a:t>dezinfecţie</a:t>
            </a:r>
            <a:r>
              <a:rPr lang="en-GB" sz="2800" dirty="0"/>
              <a:t> </a:t>
            </a:r>
            <a:r>
              <a:rPr lang="en-GB" sz="2800" dirty="0" err="1"/>
              <a:t>finală</a:t>
            </a:r>
            <a:r>
              <a:rPr lang="en-GB" sz="2800" dirty="0"/>
              <a:t> </a:t>
            </a:r>
            <a:r>
              <a:rPr lang="en-GB" sz="2800" dirty="0" err="1"/>
              <a:t>într</a:t>
            </a:r>
            <a:r>
              <a:rPr lang="en-GB" sz="2800" dirty="0"/>
              <a:t>-o </a:t>
            </a:r>
            <a:r>
              <a:rPr lang="en-GB" sz="2800" dirty="0" err="1"/>
              <a:t>cuvă</a:t>
            </a:r>
            <a:r>
              <a:rPr lang="en-GB" sz="2800" dirty="0"/>
              <a:t> cu </a:t>
            </a:r>
            <a:r>
              <a:rPr lang="en-GB" sz="2800" dirty="0" err="1"/>
              <a:t>capac</a:t>
            </a:r>
            <a:r>
              <a:rPr lang="en-GB" sz="2800" dirty="0"/>
              <a:t> </a:t>
            </a:r>
            <a:r>
              <a:rPr lang="en-GB" sz="2800" dirty="0" err="1"/>
              <a:t>rezervată</a:t>
            </a:r>
            <a:r>
              <a:rPr lang="en-GB" sz="2800" dirty="0"/>
              <a:t> </a:t>
            </a:r>
            <a:r>
              <a:rPr lang="en-GB" sz="2800" dirty="0" err="1"/>
              <a:t>acestui</a:t>
            </a:r>
            <a:r>
              <a:rPr lang="en-GB" sz="2800" dirty="0"/>
              <a:t> scop. Se </a:t>
            </a:r>
            <a:r>
              <a:rPr lang="en-GB" sz="2800" dirty="0" err="1"/>
              <a:t>utilizează</a:t>
            </a:r>
            <a:r>
              <a:rPr lang="en-GB" sz="2800" dirty="0"/>
              <a:t> un </a:t>
            </a:r>
            <a:r>
              <a:rPr lang="en-GB" sz="2800" dirty="0" err="1"/>
              <a:t>dezinfectant</a:t>
            </a:r>
            <a:r>
              <a:rPr lang="en-GB" sz="2800" dirty="0"/>
              <a:t> de </a:t>
            </a:r>
            <a:r>
              <a:rPr lang="en-GB" sz="2800" dirty="0" err="1"/>
              <a:t>nivel</a:t>
            </a:r>
            <a:r>
              <a:rPr lang="en-GB" sz="2800" dirty="0"/>
              <a:t> </a:t>
            </a:r>
            <a:r>
              <a:rPr lang="en-GB" sz="2800" dirty="0" err="1"/>
              <a:t>cel</a:t>
            </a:r>
            <a:r>
              <a:rPr lang="en-GB" sz="2800" dirty="0"/>
              <a:t> </a:t>
            </a:r>
            <a:r>
              <a:rPr lang="en-GB" sz="2800" dirty="0" err="1"/>
              <a:t>puţin</a:t>
            </a:r>
            <a:r>
              <a:rPr lang="en-GB" sz="2800" dirty="0"/>
              <a:t> </a:t>
            </a:r>
            <a:r>
              <a:rPr lang="en-GB" sz="2800" dirty="0" err="1"/>
              <a:t>mediu</a:t>
            </a:r>
            <a:r>
              <a:rPr lang="en-GB" sz="2800" dirty="0"/>
              <a:t>. </a:t>
            </a:r>
          </a:p>
          <a:p>
            <a:r>
              <a:rPr lang="en-GB" sz="2800" dirty="0" err="1"/>
              <a:t>În</a:t>
            </a:r>
            <a:r>
              <a:rPr lang="en-GB" sz="2800" dirty="0"/>
              <a:t> </a:t>
            </a:r>
            <a:r>
              <a:rPr lang="en-GB" sz="2800" dirty="0" err="1"/>
              <a:t>cazul</a:t>
            </a:r>
            <a:r>
              <a:rPr lang="en-GB" sz="2800" dirty="0"/>
              <a:t> </a:t>
            </a:r>
            <a:r>
              <a:rPr lang="en-GB" sz="2800" dirty="0" err="1"/>
              <a:t>instrumentarului</a:t>
            </a:r>
            <a:r>
              <a:rPr lang="en-GB" sz="2800" dirty="0"/>
              <a:t> </a:t>
            </a:r>
            <a:r>
              <a:rPr lang="en-GB" sz="2800" dirty="0" err="1"/>
              <a:t>termolabil</a:t>
            </a:r>
            <a:r>
              <a:rPr lang="en-GB" sz="2800" dirty="0"/>
              <a:t>, se </a:t>
            </a:r>
            <a:r>
              <a:rPr lang="en-GB" sz="2800" dirty="0" err="1"/>
              <a:t>va</a:t>
            </a:r>
            <a:r>
              <a:rPr lang="en-GB" sz="2800" dirty="0"/>
              <a:t> </a:t>
            </a:r>
            <a:r>
              <a:rPr lang="en-GB" sz="2800" dirty="0" err="1"/>
              <a:t>realiza</a:t>
            </a:r>
            <a:r>
              <a:rPr lang="en-GB" sz="2800" dirty="0"/>
              <a:t> o </a:t>
            </a:r>
            <a:r>
              <a:rPr lang="en-GB" sz="2800" dirty="0" err="1"/>
              <a:t>dezinfecţie</a:t>
            </a:r>
            <a:r>
              <a:rPr lang="en-GB" sz="2800" dirty="0"/>
              <a:t> de </a:t>
            </a:r>
            <a:r>
              <a:rPr lang="en-GB" sz="2800" dirty="0" err="1"/>
              <a:t>nivel</a:t>
            </a:r>
            <a:r>
              <a:rPr lang="en-GB" sz="2800" dirty="0"/>
              <a:t> </a:t>
            </a:r>
            <a:r>
              <a:rPr lang="en-GB" sz="2800" dirty="0" err="1"/>
              <a:t>înalt</a:t>
            </a:r>
            <a:r>
              <a:rPr lang="en-GB" sz="2800" dirty="0"/>
              <a:t>. De </a:t>
            </a:r>
            <a:r>
              <a:rPr lang="en-GB" sz="2800" dirty="0" err="1"/>
              <a:t>precizat</a:t>
            </a:r>
            <a:r>
              <a:rPr lang="en-GB" sz="2800" dirty="0"/>
              <a:t> </a:t>
            </a:r>
            <a:r>
              <a:rPr lang="en-GB" sz="2800" dirty="0" err="1"/>
              <a:t>că</a:t>
            </a:r>
            <a:r>
              <a:rPr lang="en-GB" sz="2800" dirty="0"/>
              <a:t> </a:t>
            </a:r>
            <a:r>
              <a:rPr lang="en-GB" sz="2800" dirty="0" err="1"/>
              <a:t>marea</a:t>
            </a:r>
            <a:r>
              <a:rPr lang="en-GB" sz="2800" dirty="0"/>
              <a:t> </a:t>
            </a:r>
            <a:r>
              <a:rPr lang="en-GB" sz="2800" dirty="0" err="1"/>
              <a:t>majoritate</a:t>
            </a:r>
            <a:r>
              <a:rPr lang="en-GB" sz="2800" dirty="0"/>
              <a:t> a </a:t>
            </a:r>
            <a:r>
              <a:rPr lang="en-GB" sz="2800" dirty="0" err="1"/>
              <a:t>instrumentarului</a:t>
            </a:r>
            <a:r>
              <a:rPr lang="en-GB" sz="2800" dirty="0"/>
              <a:t> </a:t>
            </a:r>
            <a:r>
              <a:rPr lang="en-GB" sz="2800" dirty="0" err="1"/>
              <a:t>stomatologic</a:t>
            </a:r>
            <a:r>
              <a:rPr lang="en-GB" sz="2800" dirty="0"/>
              <a:t> </a:t>
            </a:r>
            <a:r>
              <a:rPr lang="en-GB" sz="2800" dirty="0" err="1"/>
              <a:t>este</a:t>
            </a:r>
            <a:r>
              <a:rPr lang="en-GB" sz="2800" dirty="0"/>
              <a:t> </a:t>
            </a:r>
            <a:r>
              <a:rPr lang="en-GB" sz="2800" dirty="0" err="1"/>
              <a:t>autoclavabil</a:t>
            </a:r>
            <a:r>
              <a:rPr lang="en-GB" sz="2800" dirty="0"/>
              <a:t>, </a:t>
            </a:r>
            <a:r>
              <a:rPr lang="en-GB" sz="2800" dirty="0" err="1"/>
              <a:t>puţine</a:t>
            </a:r>
            <a:r>
              <a:rPr lang="en-GB" sz="2800" dirty="0"/>
              <a:t> </a:t>
            </a:r>
            <a:r>
              <a:rPr lang="en-GB" sz="2800" dirty="0" err="1"/>
              <a:t>dispozitive</a:t>
            </a:r>
            <a:r>
              <a:rPr lang="en-GB" sz="2800" dirty="0"/>
              <a:t> se </a:t>
            </a:r>
            <a:r>
              <a:rPr lang="en-GB" sz="2800" dirty="0" err="1"/>
              <a:t>pretează</a:t>
            </a:r>
            <a:r>
              <a:rPr lang="en-GB" sz="2800" dirty="0"/>
              <a:t> </a:t>
            </a:r>
            <a:r>
              <a:rPr lang="en-GB" sz="2800" dirty="0" err="1"/>
              <a:t>dezinfecţiei</a:t>
            </a:r>
            <a:r>
              <a:rPr lang="en-GB" sz="2800" dirty="0"/>
              <a:t> de </a:t>
            </a:r>
            <a:r>
              <a:rPr lang="en-GB" sz="2800" dirty="0" err="1"/>
              <a:t>nivel</a:t>
            </a:r>
            <a:r>
              <a:rPr lang="en-GB" sz="2800" dirty="0"/>
              <a:t> </a:t>
            </a:r>
            <a:r>
              <a:rPr lang="en-GB" sz="2800" dirty="0" err="1"/>
              <a:t>înalt</a:t>
            </a:r>
            <a:r>
              <a:rPr lang="en-GB" sz="2800" dirty="0"/>
              <a:t>. </a:t>
            </a:r>
          </a:p>
          <a:p>
            <a:endParaRPr lang="en-GB" sz="2800" dirty="0"/>
          </a:p>
          <a:p>
            <a:r>
              <a:rPr lang="en-GB" sz="2800" b="1" dirty="0"/>
              <a:t>6. </a:t>
            </a:r>
            <a:r>
              <a:rPr lang="en-GB" sz="2800" b="1" dirty="0" err="1"/>
              <a:t>Uscare-inspecţie</a:t>
            </a:r>
            <a:r>
              <a:rPr lang="en-GB" sz="2800" b="1" dirty="0"/>
              <a:t> </a:t>
            </a:r>
          </a:p>
          <a:p>
            <a:r>
              <a:rPr lang="en-GB" sz="2800" dirty="0"/>
              <a:t>Se </a:t>
            </a:r>
            <a:r>
              <a:rPr lang="en-GB" sz="2800" dirty="0" err="1"/>
              <a:t>realizează</a:t>
            </a:r>
            <a:r>
              <a:rPr lang="en-GB" sz="2800" dirty="0"/>
              <a:t> cu </a:t>
            </a:r>
            <a:r>
              <a:rPr lang="en-GB" sz="2800" dirty="0" err="1"/>
              <a:t>prosoape</a:t>
            </a:r>
            <a:r>
              <a:rPr lang="en-GB" sz="2800" dirty="0"/>
              <a:t> curate special </a:t>
            </a:r>
            <a:r>
              <a:rPr lang="en-GB" sz="2800" dirty="0" err="1"/>
              <a:t>rezervate</a:t>
            </a:r>
            <a:r>
              <a:rPr lang="en-GB" sz="2800" dirty="0"/>
              <a:t> </a:t>
            </a:r>
            <a:r>
              <a:rPr lang="en-GB" sz="2800" dirty="0" err="1"/>
              <a:t>acestui</a:t>
            </a:r>
            <a:r>
              <a:rPr lang="en-GB" sz="2800" dirty="0"/>
              <a:t> scop, </a:t>
            </a:r>
            <a:r>
              <a:rPr lang="en-GB" sz="2800" dirty="0" err="1"/>
              <a:t>preferabil</a:t>
            </a:r>
            <a:r>
              <a:rPr lang="en-GB" sz="2800" dirty="0"/>
              <a:t> de </a:t>
            </a:r>
            <a:r>
              <a:rPr lang="en-GB" sz="2800" dirty="0" err="1"/>
              <a:t>unică</a:t>
            </a:r>
            <a:r>
              <a:rPr lang="en-GB" sz="2800" dirty="0"/>
              <a:t> </a:t>
            </a:r>
            <a:r>
              <a:rPr lang="en-GB" sz="2800" dirty="0" err="1"/>
              <a:t>utilizare</a:t>
            </a:r>
            <a:r>
              <a:rPr lang="en-GB" sz="2800" dirty="0"/>
              <a:t>, jet de </a:t>
            </a:r>
            <a:r>
              <a:rPr lang="en-GB" sz="2800" dirty="0" err="1"/>
              <a:t>aer</a:t>
            </a:r>
            <a:r>
              <a:rPr lang="en-GB" sz="2800" dirty="0"/>
              <a:t> </a:t>
            </a:r>
            <a:r>
              <a:rPr lang="en-GB" sz="2800" dirty="0" err="1"/>
              <a:t>comprimat</a:t>
            </a:r>
            <a:r>
              <a:rPr lang="en-GB" sz="2800" dirty="0"/>
              <a:t> </a:t>
            </a:r>
            <a:r>
              <a:rPr lang="en-GB" sz="2800" dirty="0" err="1"/>
              <a:t>sau</a:t>
            </a:r>
            <a:r>
              <a:rPr lang="en-GB" sz="2800" dirty="0"/>
              <a:t> </a:t>
            </a:r>
            <a:r>
              <a:rPr lang="en-GB" sz="2800" dirty="0" err="1"/>
              <a:t>maşini</a:t>
            </a:r>
            <a:r>
              <a:rPr lang="en-GB" sz="2800" dirty="0"/>
              <a:t> de </a:t>
            </a:r>
            <a:r>
              <a:rPr lang="en-GB" sz="2800" dirty="0" err="1"/>
              <a:t>uscare</a:t>
            </a:r>
            <a:r>
              <a:rPr lang="en-GB" sz="2800" dirty="0"/>
              <a:t>. </a:t>
            </a:r>
            <a:r>
              <a:rPr lang="en-GB" sz="2800" dirty="0" err="1"/>
              <a:t>Instrumentarul</a:t>
            </a:r>
            <a:r>
              <a:rPr lang="en-GB" sz="2800" dirty="0"/>
              <a:t> </a:t>
            </a:r>
            <a:r>
              <a:rPr lang="en-GB" sz="2800" dirty="0" err="1"/>
              <a:t>va</a:t>
            </a:r>
            <a:r>
              <a:rPr lang="en-GB" sz="2800" dirty="0"/>
              <a:t> fi </a:t>
            </a:r>
            <a:r>
              <a:rPr lang="en-GB" sz="2800" dirty="0" err="1"/>
              <a:t>inspectat</a:t>
            </a:r>
            <a:r>
              <a:rPr lang="en-GB" sz="2800" dirty="0"/>
              <a:t> </a:t>
            </a:r>
            <a:r>
              <a:rPr lang="en-GB" sz="2800" dirty="0" err="1"/>
              <a:t>şi</a:t>
            </a:r>
            <a:r>
              <a:rPr lang="en-GB" sz="2800" dirty="0"/>
              <a:t> </a:t>
            </a:r>
            <a:r>
              <a:rPr lang="en-GB" sz="2800" dirty="0" err="1"/>
              <a:t>cel</a:t>
            </a:r>
            <a:r>
              <a:rPr lang="en-GB" sz="2800" dirty="0"/>
              <a:t> cu </a:t>
            </a:r>
            <a:r>
              <a:rPr lang="en-GB" sz="2800" dirty="0" err="1"/>
              <a:t>urme</a:t>
            </a:r>
            <a:r>
              <a:rPr lang="en-GB" sz="2800" dirty="0"/>
              <a:t> de </a:t>
            </a:r>
            <a:r>
              <a:rPr lang="en-GB" sz="2800" dirty="0" err="1"/>
              <a:t>deteriorare</a:t>
            </a:r>
            <a:r>
              <a:rPr lang="en-GB" sz="2800" dirty="0"/>
              <a:t> </a:t>
            </a:r>
            <a:r>
              <a:rPr lang="en-GB" sz="2800" dirty="0" err="1"/>
              <a:t>va</a:t>
            </a:r>
            <a:r>
              <a:rPr lang="en-GB" sz="2800" dirty="0"/>
              <a:t> fi </a:t>
            </a:r>
            <a:r>
              <a:rPr lang="en-GB" sz="2800" dirty="0" err="1"/>
              <a:t>aruncat</a:t>
            </a:r>
            <a:r>
              <a:rPr lang="en-GB" sz="2800" dirty="0"/>
              <a:t> (ex: ace de canal </a:t>
            </a:r>
            <a:r>
              <a:rPr lang="en-GB" sz="2800" dirty="0" err="1"/>
              <a:t>despiralate</a:t>
            </a:r>
            <a:r>
              <a:rPr lang="en-GB" sz="2800" dirty="0"/>
              <a:t>, </a:t>
            </a:r>
            <a:r>
              <a:rPr lang="en-GB" sz="2800" dirty="0" err="1"/>
              <a:t>freze</a:t>
            </a:r>
            <a:r>
              <a:rPr lang="en-GB" sz="2800" dirty="0"/>
              <a:t> </a:t>
            </a:r>
            <a:r>
              <a:rPr lang="en-GB" sz="2800" dirty="0" err="1"/>
              <a:t>tocite</a:t>
            </a:r>
            <a:r>
              <a:rPr lang="en-GB" sz="2800" dirty="0"/>
              <a:t>, etc.). </a:t>
            </a:r>
            <a:r>
              <a:rPr lang="en-GB" sz="2800" dirty="0" err="1"/>
              <a:t>Dacă</a:t>
            </a:r>
            <a:r>
              <a:rPr lang="en-GB" sz="2800" dirty="0"/>
              <a:t> se </a:t>
            </a:r>
            <a:r>
              <a:rPr lang="en-GB" sz="2800" dirty="0" err="1"/>
              <a:t>observă</a:t>
            </a:r>
            <a:r>
              <a:rPr lang="en-GB" sz="2800" dirty="0"/>
              <a:t> </a:t>
            </a:r>
            <a:r>
              <a:rPr lang="en-GB" sz="2800" dirty="0" err="1"/>
              <a:t>urme</a:t>
            </a:r>
            <a:r>
              <a:rPr lang="en-GB" sz="2800" dirty="0"/>
              <a:t> de </a:t>
            </a:r>
            <a:r>
              <a:rPr lang="en-GB" sz="2800" dirty="0" err="1"/>
              <a:t>ciment</a:t>
            </a:r>
            <a:r>
              <a:rPr lang="en-GB" sz="2800" dirty="0"/>
              <a:t> </a:t>
            </a:r>
            <a:r>
              <a:rPr lang="en-GB" sz="2800" dirty="0" err="1"/>
              <a:t>sau</a:t>
            </a:r>
            <a:r>
              <a:rPr lang="en-GB" sz="2800" dirty="0"/>
              <a:t> </a:t>
            </a:r>
            <a:r>
              <a:rPr lang="en-GB" sz="2800" dirty="0" err="1"/>
              <a:t>alţi</a:t>
            </a:r>
            <a:r>
              <a:rPr lang="en-GB" sz="2800" dirty="0"/>
              <a:t> </a:t>
            </a:r>
            <a:r>
              <a:rPr lang="en-GB" sz="2800" dirty="0" err="1"/>
              <a:t>contaminanţi</a:t>
            </a:r>
            <a:r>
              <a:rPr lang="en-GB" sz="2800" dirty="0"/>
              <a:t> se </a:t>
            </a:r>
            <a:r>
              <a:rPr lang="en-GB" sz="2800" dirty="0" err="1"/>
              <a:t>va</a:t>
            </a:r>
            <a:r>
              <a:rPr lang="en-GB" sz="2800" dirty="0"/>
              <a:t> </a:t>
            </a:r>
            <a:r>
              <a:rPr lang="en-GB" sz="2800" dirty="0" err="1"/>
              <a:t>relua</a:t>
            </a:r>
            <a:r>
              <a:rPr lang="en-GB" sz="2800" dirty="0"/>
              <a:t> </a:t>
            </a:r>
            <a:r>
              <a:rPr lang="en-GB" sz="2800" dirty="0" err="1"/>
              <a:t>curăţarea</a:t>
            </a:r>
            <a:r>
              <a:rPr lang="en-GB" sz="2800" dirty="0"/>
              <a:t> manual. </a:t>
            </a:r>
          </a:p>
        </p:txBody>
      </p:sp>
      <p:sp>
        <p:nvSpPr>
          <p:cNvPr id="2" name="TextBox 1">
            <a:extLst>
              <a:ext uri="{FF2B5EF4-FFF2-40B4-BE49-F238E27FC236}">
                <a16:creationId xmlns:a16="http://schemas.microsoft.com/office/drawing/2014/main" id="{1FD870E3-9FAD-DCD0-2582-2A6287F8DE8E}"/>
              </a:ext>
            </a:extLst>
          </p:cNvPr>
          <p:cNvSpPr txBox="1"/>
          <p:nvPr/>
        </p:nvSpPr>
        <p:spPr>
          <a:xfrm>
            <a:off x="11404605" y="6596390"/>
            <a:ext cx="787395" cy="261610"/>
          </a:xfrm>
          <a:prstGeom prst="rect">
            <a:avLst/>
          </a:prstGeom>
          <a:noFill/>
        </p:spPr>
        <p:txBody>
          <a:bodyPr wrap="none" rtlCol="0">
            <a:spAutoFit/>
          </a:bodyPr>
          <a:lstStyle/>
          <a:p>
            <a:r>
              <a:rPr lang="en-RO" sz="1100" dirty="0"/>
              <a:t>Sursa: DSP</a:t>
            </a:r>
          </a:p>
        </p:txBody>
      </p:sp>
    </p:spTree>
    <p:extLst>
      <p:ext uri="{BB962C8B-B14F-4D97-AF65-F5344CB8AC3E}">
        <p14:creationId xmlns:p14="http://schemas.microsoft.com/office/powerpoint/2010/main" val="135028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C8BA0-50E9-F0DC-20A3-4E25BFF9DE38}"/>
              </a:ext>
            </a:extLst>
          </p:cNvPr>
          <p:cNvPicPr>
            <a:picLocks noChangeAspect="1"/>
          </p:cNvPicPr>
          <p:nvPr/>
        </p:nvPicPr>
        <p:blipFill>
          <a:blip r:embed="rId2"/>
          <a:stretch>
            <a:fillRect/>
          </a:stretch>
        </p:blipFill>
        <p:spPr>
          <a:xfrm>
            <a:off x="1597958" y="154641"/>
            <a:ext cx="8996084" cy="6548718"/>
          </a:xfrm>
          <a:prstGeom prst="rect">
            <a:avLst/>
          </a:prstGeom>
        </p:spPr>
      </p:pic>
      <p:sp>
        <p:nvSpPr>
          <p:cNvPr id="6" name="TextBox 5">
            <a:extLst>
              <a:ext uri="{FF2B5EF4-FFF2-40B4-BE49-F238E27FC236}">
                <a16:creationId xmlns:a16="http://schemas.microsoft.com/office/drawing/2014/main" id="{1CEAD89C-8412-DD85-B87E-0EC6554B37D1}"/>
              </a:ext>
            </a:extLst>
          </p:cNvPr>
          <p:cNvSpPr txBox="1"/>
          <p:nvPr/>
        </p:nvSpPr>
        <p:spPr>
          <a:xfrm>
            <a:off x="7344334" y="6396335"/>
            <a:ext cx="4847666" cy="461665"/>
          </a:xfrm>
          <a:prstGeom prst="rect">
            <a:avLst/>
          </a:prstGeom>
          <a:noFill/>
        </p:spPr>
        <p:txBody>
          <a:bodyPr wrap="square">
            <a:spAutoFit/>
          </a:bodyPr>
          <a:lstStyle/>
          <a:p>
            <a:pPr algn="r"/>
            <a:r>
              <a:rPr lang="en-GB" sz="1200" dirty="0" err="1"/>
              <a:t>Sursa</a:t>
            </a:r>
            <a:r>
              <a:rPr lang="en-GB" sz="1200" dirty="0"/>
              <a:t>: </a:t>
            </a:r>
            <a:r>
              <a:rPr lang="en-GB" sz="1200" dirty="0" err="1"/>
              <a:t>D.M.Berceanu-Văduva</a:t>
            </a:r>
            <a:r>
              <a:rPr lang="en-GB" sz="1200" dirty="0"/>
              <a:t> </a:t>
            </a:r>
            <a:r>
              <a:rPr lang="en-GB" sz="1200" dirty="0" err="1"/>
              <a:t>M.Rădulescu</a:t>
            </a:r>
            <a:r>
              <a:rPr lang="en-GB" sz="1200" dirty="0"/>
              <a:t>, </a:t>
            </a:r>
            <a:r>
              <a:rPr lang="en-GB" sz="1200" dirty="0" err="1"/>
              <a:t>Infecţii</a:t>
            </a:r>
            <a:r>
              <a:rPr lang="en-GB" sz="1200" dirty="0"/>
              <a:t> </a:t>
            </a:r>
            <a:r>
              <a:rPr lang="en-GB" sz="1200" dirty="0" err="1"/>
              <a:t>asociate</a:t>
            </a:r>
            <a:r>
              <a:rPr lang="en-GB" sz="1200" dirty="0"/>
              <a:t> </a:t>
            </a:r>
            <a:r>
              <a:rPr lang="en-GB" sz="1200" dirty="0" err="1"/>
              <a:t>asistenţei</a:t>
            </a:r>
            <a:r>
              <a:rPr lang="en-GB" sz="1200" dirty="0"/>
              <a:t> </a:t>
            </a:r>
            <a:r>
              <a:rPr lang="en-GB" sz="1200" dirty="0" err="1"/>
              <a:t>medicale</a:t>
            </a:r>
            <a:r>
              <a:rPr lang="en-GB" sz="1200" dirty="0"/>
              <a:t>, Ed. Victor Babes, Timisoara, 2020</a:t>
            </a:r>
            <a:endParaRPr lang="en-RO" sz="1200" dirty="0"/>
          </a:p>
        </p:txBody>
      </p:sp>
    </p:spTree>
    <p:extLst>
      <p:ext uri="{BB962C8B-B14F-4D97-AF65-F5344CB8AC3E}">
        <p14:creationId xmlns:p14="http://schemas.microsoft.com/office/powerpoint/2010/main" val="1158458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F4B93-5670-DA2A-193C-28E9A8F38AF2}"/>
              </a:ext>
            </a:extLst>
          </p:cNvPr>
          <p:cNvSpPr txBox="1"/>
          <p:nvPr/>
        </p:nvSpPr>
        <p:spPr>
          <a:xfrm>
            <a:off x="1826653" y="0"/>
            <a:ext cx="8538693" cy="954107"/>
          </a:xfrm>
          <a:prstGeom prst="rect">
            <a:avLst/>
          </a:prstGeom>
          <a:noFill/>
        </p:spPr>
        <p:txBody>
          <a:bodyPr wrap="square">
            <a:spAutoFit/>
          </a:bodyPr>
          <a:lstStyle/>
          <a:p>
            <a:pPr algn="ctr"/>
            <a:r>
              <a:rPr lang="en-GB" sz="2800" b="1" dirty="0" err="1"/>
              <a:t>Dezinfecţia</a:t>
            </a:r>
            <a:r>
              <a:rPr lang="en-GB" sz="2800" b="1" dirty="0"/>
              <a:t> </a:t>
            </a:r>
            <a:r>
              <a:rPr lang="en-GB" sz="2800" b="1" dirty="0" err="1"/>
              <a:t>și</a:t>
            </a:r>
            <a:r>
              <a:rPr lang="en-GB" sz="2800" b="1" dirty="0"/>
              <a:t> </a:t>
            </a:r>
            <a:r>
              <a:rPr lang="en-GB" sz="2800" b="1" dirty="0" err="1"/>
              <a:t>sterilizarea</a:t>
            </a:r>
            <a:r>
              <a:rPr lang="en-GB" sz="2800" b="1" dirty="0"/>
              <a:t> </a:t>
            </a:r>
            <a:r>
              <a:rPr lang="en-GB" sz="2800" b="1" dirty="0" err="1"/>
              <a:t>instumentarului</a:t>
            </a:r>
            <a:r>
              <a:rPr lang="en-GB" sz="2800" b="1" dirty="0"/>
              <a:t> </a:t>
            </a:r>
            <a:r>
              <a:rPr lang="en-GB" sz="2800" b="1" dirty="0" err="1"/>
              <a:t>stomatologic</a:t>
            </a:r>
            <a:r>
              <a:rPr lang="en-GB" sz="2800" b="1" dirty="0"/>
              <a:t> </a:t>
            </a:r>
            <a:r>
              <a:rPr lang="en-GB" sz="2800" b="1" dirty="0" err="1"/>
              <a:t>reutilizabil</a:t>
            </a:r>
            <a:endParaRPr lang="en-RO" sz="2800" b="1" dirty="0"/>
          </a:p>
        </p:txBody>
      </p:sp>
      <p:sp>
        <p:nvSpPr>
          <p:cNvPr id="5" name="TextBox 4">
            <a:extLst>
              <a:ext uri="{FF2B5EF4-FFF2-40B4-BE49-F238E27FC236}">
                <a16:creationId xmlns:a16="http://schemas.microsoft.com/office/drawing/2014/main" id="{BE455454-A12F-D7FB-83B7-A78787C35EC6}"/>
              </a:ext>
            </a:extLst>
          </p:cNvPr>
          <p:cNvSpPr txBox="1"/>
          <p:nvPr/>
        </p:nvSpPr>
        <p:spPr>
          <a:xfrm>
            <a:off x="203914" y="805324"/>
            <a:ext cx="11784169" cy="5509200"/>
          </a:xfrm>
          <a:prstGeom prst="rect">
            <a:avLst/>
          </a:prstGeom>
          <a:noFill/>
        </p:spPr>
        <p:txBody>
          <a:bodyPr wrap="square">
            <a:spAutoFit/>
          </a:bodyPr>
          <a:lstStyle/>
          <a:p>
            <a:r>
              <a:rPr lang="en-GB" sz="3200" b="1" dirty="0"/>
              <a:t>7. </a:t>
            </a:r>
            <a:r>
              <a:rPr lang="en-GB" sz="3200" b="1" dirty="0" err="1"/>
              <a:t>Lubrefiere</a:t>
            </a:r>
            <a:endParaRPr lang="en-GB" sz="3200" b="1" dirty="0"/>
          </a:p>
          <a:p>
            <a:r>
              <a:rPr lang="en-GB" sz="3200" dirty="0"/>
              <a:t>Se </a:t>
            </a:r>
            <a:r>
              <a:rPr lang="en-GB" sz="3200" dirty="0" err="1"/>
              <a:t>realizează</a:t>
            </a:r>
            <a:r>
              <a:rPr lang="en-GB" sz="3200" dirty="0"/>
              <a:t> </a:t>
            </a:r>
            <a:r>
              <a:rPr lang="en-GB" sz="3200" dirty="0" err="1"/>
              <a:t>dacă</a:t>
            </a:r>
            <a:r>
              <a:rPr lang="en-GB" sz="3200" dirty="0"/>
              <a:t> e </a:t>
            </a:r>
            <a:r>
              <a:rPr lang="en-GB" sz="3200" dirty="0" err="1"/>
              <a:t>cazul</a:t>
            </a:r>
            <a:r>
              <a:rPr lang="en-GB" sz="3200" dirty="0"/>
              <a:t> (turbine, </a:t>
            </a:r>
            <a:r>
              <a:rPr lang="en-GB" sz="3200" dirty="0" err="1"/>
              <a:t>piese</a:t>
            </a:r>
            <a:r>
              <a:rPr lang="en-GB" sz="3200" dirty="0"/>
              <a:t> cot) cu </a:t>
            </a:r>
            <a:r>
              <a:rPr lang="en-GB" sz="3200" dirty="0" err="1"/>
              <a:t>sprayul</a:t>
            </a:r>
            <a:r>
              <a:rPr lang="en-GB" sz="3200" dirty="0"/>
              <a:t> </a:t>
            </a:r>
            <a:r>
              <a:rPr lang="en-GB" sz="3200" dirty="0" err="1"/>
              <a:t>lubrefiant</a:t>
            </a:r>
            <a:r>
              <a:rPr lang="en-GB" sz="3200" dirty="0"/>
              <a:t> </a:t>
            </a:r>
            <a:r>
              <a:rPr lang="en-GB" sz="3200" dirty="0" err="1"/>
              <a:t>sau</a:t>
            </a:r>
            <a:r>
              <a:rPr lang="en-GB" sz="3200" dirty="0"/>
              <a:t> </a:t>
            </a:r>
            <a:r>
              <a:rPr lang="en-GB" sz="3200" dirty="0" err="1"/>
              <a:t>dispozitive</a:t>
            </a:r>
            <a:r>
              <a:rPr lang="en-GB" sz="3200" dirty="0"/>
              <a:t> </a:t>
            </a:r>
            <a:r>
              <a:rPr lang="en-GB" sz="3200" dirty="0" err="1"/>
              <a:t>mecanice</a:t>
            </a:r>
            <a:r>
              <a:rPr lang="en-GB" sz="3200" dirty="0"/>
              <a:t> de </a:t>
            </a:r>
            <a:r>
              <a:rPr lang="en-GB" sz="3200" dirty="0" err="1"/>
              <a:t>curățare</a:t>
            </a:r>
            <a:r>
              <a:rPr lang="en-GB" sz="3200" dirty="0"/>
              <a:t>/ </a:t>
            </a:r>
            <a:r>
              <a:rPr lang="en-GB" sz="3200" dirty="0" err="1"/>
              <a:t>lubrefiere</a:t>
            </a:r>
            <a:r>
              <a:rPr lang="en-GB" sz="3200" dirty="0"/>
              <a:t>. </a:t>
            </a:r>
          </a:p>
          <a:p>
            <a:endParaRPr lang="en-GB" sz="3200" dirty="0"/>
          </a:p>
          <a:p>
            <a:r>
              <a:rPr lang="en-GB" sz="3200" b="1" dirty="0"/>
              <a:t>8. </a:t>
            </a:r>
            <a:r>
              <a:rPr lang="en-GB" sz="3200" b="1" dirty="0" err="1"/>
              <a:t>Ambalarea</a:t>
            </a:r>
            <a:r>
              <a:rPr lang="en-GB" sz="3200" b="1" dirty="0"/>
              <a:t> </a:t>
            </a:r>
            <a:r>
              <a:rPr lang="en-GB" sz="3200" b="1" dirty="0" err="1"/>
              <a:t>în</a:t>
            </a:r>
            <a:r>
              <a:rPr lang="en-GB" sz="3200" b="1" dirty="0"/>
              <a:t> </a:t>
            </a:r>
            <a:r>
              <a:rPr lang="en-GB" sz="3200" b="1" dirty="0" err="1"/>
              <a:t>vederea</a:t>
            </a:r>
            <a:r>
              <a:rPr lang="en-GB" sz="3200" b="1" dirty="0"/>
              <a:t> </a:t>
            </a:r>
            <a:r>
              <a:rPr lang="en-GB" sz="3200" b="1" dirty="0" err="1"/>
              <a:t>sterilizării</a:t>
            </a:r>
            <a:endParaRPr lang="en-GB" sz="3200" b="1" dirty="0"/>
          </a:p>
          <a:p>
            <a:pPr marL="342900" indent="-342900">
              <a:buFontTx/>
              <a:buChar char="-"/>
            </a:pPr>
            <a:r>
              <a:rPr lang="en-GB" sz="3200" dirty="0" err="1"/>
              <a:t>trusele</a:t>
            </a:r>
            <a:r>
              <a:rPr lang="en-GB" sz="3200" dirty="0"/>
              <a:t> </a:t>
            </a:r>
            <a:r>
              <a:rPr lang="en-GB" sz="3200" dirty="0" err="1"/>
              <a:t>şi</a:t>
            </a:r>
            <a:r>
              <a:rPr lang="en-GB" sz="3200" dirty="0"/>
              <a:t> </a:t>
            </a:r>
            <a:r>
              <a:rPr lang="en-GB" sz="3200" dirty="0" err="1"/>
              <a:t>instrumentarul</a:t>
            </a:r>
            <a:r>
              <a:rPr lang="en-GB" sz="3200" dirty="0"/>
              <a:t> chirurgical se </a:t>
            </a:r>
            <a:r>
              <a:rPr lang="en-GB" sz="3200" dirty="0" err="1"/>
              <a:t>ambalează</a:t>
            </a:r>
            <a:r>
              <a:rPr lang="en-GB" sz="3200" dirty="0"/>
              <a:t> individual </a:t>
            </a:r>
            <a:r>
              <a:rPr lang="en-GB" sz="3200" dirty="0" err="1"/>
              <a:t>în</a:t>
            </a:r>
            <a:r>
              <a:rPr lang="en-GB" sz="3200" dirty="0"/>
              <a:t> pungi de </a:t>
            </a:r>
            <a:r>
              <a:rPr lang="en-GB" sz="3200" dirty="0" err="1"/>
              <a:t>hârtie</a:t>
            </a:r>
            <a:r>
              <a:rPr lang="en-GB" sz="3200" dirty="0"/>
              <a:t>-plastic </a:t>
            </a:r>
            <a:r>
              <a:rPr lang="en-GB" sz="3200" dirty="0" err="1"/>
              <a:t>speciale</a:t>
            </a:r>
            <a:r>
              <a:rPr lang="en-GB" sz="3200" dirty="0"/>
              <a:t> </a:t>
            </a:r>
            <a:r>
              <a:rPr lang="en-GB" sz="3200" dirty="0" err="1"/>
              <a:t>și</a:t>
            </a:r>
            <a:r>
              <a:rPr lang="en-GB" sz="3200" dirty="0"/>
              <a:t> se </a:t>
            </a:r>
            <a:r>
              <a:rPr lang="en-GB" sz="3200" dirty="0" err="1"/>
              <a:t>sudează</a:t>
            </a:r>
            <a:r>
              <a:rPr lang="en-GB" sz="3200" dirty="0"/>
              <a:t>. </a:t>
            </a:r>
          </a:p>
          <a:p>
            <a:pPr marL="342900" indent="-342900">
              <a:buFontTx/>
              <a:buChar char="-"/>
            </a:pPr>
            <a:r>
              <a:rPr lang="en-GB" sz="3200" dirty="0" err="1"/>
              <a:t>instrumentarul</a:t>
            </a:r>
            <a:r>
              <a:rPr lang="en-GB" sz="3200" dirty="0"/>
              <a:t> divers se </a:t>
            </a:r>
            <a:r>
              <a:rPr lang="en-GB" sz="3200" dirty="0" err="1"/>
              <a:t>sortează</a:t>
            </a:r>
            <a:r>
              <a:rPr lang="en-GB" sz="3200" dirty="0"/>
              <a:t> </a:t>
            </a:r>
            <a:r>
              <a:rPr lang="en-GB" sz="3200" dirty="0" err="1"/>
              <a:t>şi</a:t>
            </a:r>
            <a:r>
              <a:rPr lang="en-GB" sz="3200" dirty="0"/>
              <a:t> se </a:t>
            </a:r>
            <a:r>
              <a:rPr lang="en-GB" sz="3200" dirty="0" err="1"/>
              <a:t>asează</a:t>
            </a:r>
            <a:r>
              <a:rPr lang="en-GB" sz="3200" dirty="0"/>
              <a:t> </a:t>
            </a:r>
            <a:r>
              <a:rPr lang="en-GB" sz="3200" dirty="0" err="1"/>
              <a:t>în</a:t>
            </a:r>
            <a:r>
              <a:rPr lang="en-GB" sz="3200" dirty="0"/>
              <a:t> </a:t>
            </a:r>
            <a:r>
              <a:rPr lang="en-GB" sz="3200" dirty="0" err="1"/>
              <a:t>casoletele</a:t>
            </a:r>
            <a:r>
              <a:rPr lang="en-GB" sz="3200" dirty="0"/>
              <a:t> </a:t>
            </a:r>
            <a:r>
              <a:rPr lang="en-GB" sz="3200" dirty="0" err="1"/>
              <a:t>metalice</a:t>
            </a:r>
            <a:r>
              <a:rPr lang="en-GB" sz="3200" dirty="0"/>
              <a:t> </a:t>
            </a:r>
            <a:r>
              <a:rPr lang="en-GB" sz="3200" dirty="0" err="1"/>
              <a:t>inscripționate</a:t>
            </a:r>
            <a:endParaRPr lang="en-GB" sz="3200" dirty="0"/>
          </a:p>
          <a:p>
            <a:pPr marL="342900" indent="-342900">
              <a:buFontTx/>
              <a:buChar char="-"/>
            </a:pPr>
            <a:r>
              <a:rPr lang="en-GB" sz="3200" dirty="0"/>
              <a:t>se </a:t>
            </a:r>
            <a:r>
              <a:rPr lang="en-GB" sz="3200" dirty="0" err="1"/>
              <a:t>pregătesc</a:t>
            </a:r>
            <a:r>
              <a:rPr lang="en-GB" sz="3200" dirty="0"/>
              <a:t> </a:t>
            </a:r>
            <a:r>
              <a:rPr lang="en-GB" sz="3200" dirty="0" err="1"/>
              <a:t>chituri</a:t>
            </a:r>
            <a:r>
              <a:rPr lang="en-GB" sz="3200" dirty="0"/>
              <a:t> de ace </a:t>
            </a:r>
            <a:r>
              <a:rPr lang="en-GB" sz="3200" dirty="0" err="1"/>
              <a:t>şi</a:t>
            </a:r>
            <a:r>
              <a:rPr lang="en-GB" sz="3200" dirty="0"/>
              <a:t> </a:t>
            </a:r>
            <a:r>
              <a:rPr lang="en-GB" sz="3200" dirty="0" err="1"/>
              <a:t>freze</a:t>
            </a:r>
            <a:r>
              <a:rPr lang="en-GB" sz="3200" dirty="0"/>
              <a:t> </a:t>
            </a:r>
            <a:r>
              <a:rPr lang="en-GB" sz="3200" dirty="0" err="1"/>
              <a:t>pentru</a:t>
            </a:r>
            <a:r>
              <a:rPr lang="en-GB" sz="3200" dirty="0"/>
              <a:t> </a:t>
            </a:r>
            <a:r>
              <a:rPr lang="en-GB" sz="3200" dirty="0" err="1"/>
              <a:t>diferite</a:t>
            </a:r>
            <a:r>
              <a:rPr lang="en-GB" sz="3200" dirty="0"/>
              <a:t> </a:t>
            </a:r>
            <a:r>
              <a:rPr lang="en-GB" sz="3200" dirty="0" err="1"/>
              <a:t>tipuri</a:t>
            </a:r>
            <a:r>
              <a:rPr lang="en-GB" sz="3200" dirty="0"/>
              <a:t> de </a:t>
            </a:r>
            <a:r>
              <a:rPr lang="en-GB" sz="3200" dirty="0" err="1"/>
              <a:t>manopere</a:t>
            </a:r>
            <a:r>
              <a:rPr lang="en-GB" sz="3200" dirty="0"/>
              <a:t> </a:t>
            </a:r>
            <a:r>
              <a:rPr lang="en-GB" sz="3200" dirty="0" err="1"/>
              <a:t>sau</a:t>
            </a:r>
            <a:r>
              <a:rPr lang="en-GB" sz="3200" dirty="0"/>
              <a:t> </a:t>
            </a:r>
            <a:r>
              <a:rPr lang="en-GB" sz="3200" dirty="0" err="1"/>
              <a:t>ambalate</a:t>
            </a:r>
            <a:r>
              <a:rPr lang="en-GB" sz="3200" dirty="0"/>
              <a:t> individual </a:t>
            </a:r>
            <a:r>
              <a:rPr lang="en-GB" sz="3200" dirty="0" err="1"/>
              <a:t>în</a:t>
            </a:r>
            <a:r>
              <a:rPr lang="en-GB" sz="3200" dirty="0"/>
              <a:t> pungi de </a:t>
            </a:r>
            <a:r>
              <a:rPr lang="en-GB" sz="3200" dirty="0" err="1"/>
              <a:t>hârtie</a:t>
            </a:r>
            <a:r>
              <a:rPr lang="en-GB" sz="3200" dirty="0"/>
              <a:t>-plastic </a:t>
            </a:r>
            <a:r>
              <a:rPr lang="en-GB" sz="3200" dirty="0" err="1"/>
              <a:t>sudate</a:t>
            </a:r>
            <a:r>
              <a:rPr lang="en-GB" sz="3200" dirty="0"/>
              <a:t>.</a:t>
            </a:r>
            <a:endParaRPr lang="en-RO" sz="3200" dirty="0"/>
          </a:p>
        </p:txBody>
      </p:sp>
      <p:sp>
        <p:nvSpPr>
          <p:cNvPr id="2" name="TextBox 1">
            <a:extLst>
              <a:ext uri="{FF2B5EF4-FFF2-40B4-BE49-F238E27FC236}">
                <a16:creationId xmlns:a16="http://schemas.microsoft.com/office/drawing/2014/main" id="{1FD870E3-9FAD-DCD0-2582-2A6287F8DE8E}"/>
              </a:ext>
            </a:extLst>
          </p:cNvPr>
          <p:cNvSpPr txBox="1"/>
          <p:nvPr/>
        </p:nvSpPr>
        <p:spPr>
          <a:xfrm>
            <a:off x="11404605" y="6596390"/>
            <a:ext cx="787395" cy="261610"/>
          </a:xfrm>
          <a:prstGeom prst="rect">
            <a:avLst/>
          </a:prstGeom>
          <a:noFill/>
        </p:spPr>
        <p:txBody>
          <a:bodyPr wrap="none" rtlCol="0">
            <a:spAutoFit/>
          </a:bodyPr>
          <a:lstStyle/>
          <a:p>
            <a:r>
              <a:rPr lang="en-RO" sz="1100" dirty="0"/>
              <a:t>Sursa: DSP</a:t>
            </a:r>
          </a:p>
        </p:txBody>
      </p:sp>
    </p:spTree>
    <p:extLst>
      <p:ext uri="{BB962C8B-B14F-4D97-AF65-F5344CB8AC3E}">
        <p14:creationId xmlns:p14="http://schemas.microsoft.com/office/powerpoint/2010/main" val="704373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F4B93-5670-DA2A-193C-28E9A8F38AF2}"/>
              </a:ext>
            </a:extLst>
          </p:cNvPr>
          <p:cNvSpPr txBox="1"/>
          <p:nvPr/>
        </p:nvSpPr>
        <p:spPr>
          <a:xfrm>
            <a:off x="1826653" y="0"/>
            <a:ext cx="8538693" cy="954107"/>
          </a:xfrm>
          <a:prstGeom prst="rect">
            <a:avLst/>
          </a:prstGeom>
          <a:noFill/>
        </p:spPr>
        <p:txBody>
          <a:bodyPr wrap="square">
            <a:spAutoFit/>
          </a:bodyPr>
          <a:lstStyle/>
          <a:p>
            <a:pPr algn="ctr"/>
            <a:r>
              <a:rPr lang="en-GB" sz="2800" b="1" dirty="0" err="1"/>
              <a:t>Dezinfecţia</a:t>
            </a:r>
            <a:r>
              <a:rPr lang="en-GB" sz="2800" b="1" dirty="0"/>
              <a:t> </a:t>
            </a:r>
            <a:r>
              <a:rPr lang="en-GB" sz="2800" b="1" dirty="0" err="1"/>
              <a:t>și</a:t>
            </a:r>
            <a:r>
              <a:rPr lang="en-GB" sz="2800" b="1" dirty="0"/>
              <a:t> </a:t>
            </a:r>
            <a:r>
              <a:rPr lang="en-GB" sz="2800" b="1" dirty="0" err="1"/>
              <a:t>sterilizarea</a:t>
            </a:r>
            <a:r>
              <a:rPr lang="en-GB" sz="2800" b="1" dirty="0"/>
              <a:t> </a:t>
            </a:r>
            <a:r>
              <a:rPr lang="en-GB" sz="2800" b="1" dirty="0" err="1"/>
              <a:t>instumentarului</a:t>
            </a:r>
            <a:r>
              <a:rPr lang="en-GB" sz="2800" b="1" dirty="0"/>
              <a:t> </a:t>
            </a:r>
            <a:r>
              <a:rPr lang="en-GB" sz="2800" b="1" dirty="0" err="1"/>
              <a:t>stomatologic</a:t>
            </a:r>
            <a:r>
              <a:rPr lang="en-GB" sz="2800" b="1" dirty="0"/>
              <a:t> </a:t>
            </a:r>
            <a:r>
              <a:rPr lang="en-GB" sz="2800" b="1" dirty="0" err="1"/>
              <a:t>reutilizabil</a:t>
            </a:r>
            <a:endParaRPr lang="en-RO" sz="2800" b="1" dirty="0"/>
          </a:p>
        </p:txBody>
      </p:sp>
      <p:sp>
        <p:nvSpPr>
          <p:cNvPr id="5" name="TextBox 4">
            <a:extLst>
              <a:ext uri="{FF2B5EF4-FFF2-40B4-BE49-F238E27FC236}">
                <a16:creationId xmlns:a16="http://schemas.microsoft.com/office/drawing/2014/main" id="{BE455454-A12F-D7FB-83B7-A78787C35EC6}"/>
              </a:ext>
            </a:extLst>
          </p:cNvPr>
          <p:cNvSpPr txBox="1"/>
          <p:nvPr/>
        </p:nvSpPr>
        <p:spPr>
          <a:xfrm>
            <a:off x="203914" y="648570"/>
            <a:ext cx="11784169" cy="6124754"/>
          </a:xfrm>
          <a:prstGeom prst="rect">
            <a:avLst/>
          </a:prstGeom>
          <a:noFill/>
        </p:spPr>
        <p:txBody>
          <a:bodyPr wrap="square">
            <a:spAutoFit/>
          </a:bodyPr>
          <a:lstStyle/>
          <a:p>
            <a:r>
              <a:rPr lang="en-GB" sz="2800" b="1" dirty="0"/>
              <a:t>9. </a:t>
            </a:r>
            <a:r>
              <a:rPr lang="en-GB" sz="2800" b="1" dirty="0" err="1"/>
              <a:t>Sterilizarea</a:t>
            </a:r>
            <a:r>
              <a:rPr lang="en-GB" sz="2800" b="1" dirty="0"/>
              <a:t> </a:t>
            </a:r>
            <a:r>
              <a:rPr lang="en-GB" sz="2800" b="1" dirty="0" err="1"/>
              <a:t>propriu-zisă</a:t>
            </a:r>
            <a:r>
              <a:rPr lang="en-GB" sz="2800" b="1" dirty="0"/>
              <a:t> </a:t>
            </a:r>
          </a:p>
          <a:p>
            <a:pPr marL="342900" indent="-342900">
              <a:buFont typeface="System Font Regular"/>
              <a:buChar char="-"/>
            </a:pPr>
            <a:r>
              <a:rPr lang="en-GB" sz="2800" dirty="0"/>
              <a:t>Se </a:t>
            </a:r>
            <a:r>
              <a:rPr lang="en-GB" sz="2800" dirty="0" err="1"/>
              <a:t>realizează</a:t>
            </a:r>
            <a:r>
              <a:rPr lang="en-GB" sz="2800" dirty="0"/>
              <a:t> la </a:t>
            </a:r>
            <a:r>
              <a:rPr lang="en-GB" sz="2800" dirty="0" err="1"/>
              <a:t>autoclav</a:t>
            </a:r>
            <a:r>
              <a:rPr lang="en-GB" sz="2800" dirty="0"/>
              <a:t> de </a:t>
            </a:r>
            <a:r>
              <a:rPr lang="en-GB" sz="2800" dirty="0" err="1"/>
              <a:t>clasa</a:t>
            </a:r>
            <a:r>
              <a:rPr lang="en-GB" sz="2800" dirty="0"/>
              <a:t> B </a:t>
            </a:r>
            <a:r>
              <a:rPr lang="en-GB" sz="2800" dirty="0" err="1"/>
              <a:t>sau</a:t>
            </a:r>
            <a:r>
              <a:rPr lang="en-GB" sz="2800" dirty="0"/>
              <a:t> S, </a:t>
            </a:r>
            <a:r>
              <a:rPr lang="en-GB" sz="2800" dirty="0" err="1"/>
              <a:t>alegând</a:t>
            </a:r>
            <a:r>
              <a:rPr lang="en-GB" sz="2800" dirty="0"/>
              <a:t> </a:t>
            </a:r>
            <a:r>
              <a:rPr lang="en-GB" sz="2800" dirty="0" err="1"/>
              <a:t>unul</a:t>
            </a:r>
            <a:r>
              <a:rPr lang="en-GB" sz="2800" dirty="0"/>
              <a:t> din </a:t>
            </a:r>
            <a:r>
              <a:rPr lang="en-GB" sz="2800" dirty="0" err="1"/>
              <a:t>ciclurile</a:t>
            </a:r>
            <a:r>
              <a:rPr lang="en-GB" sz="2800" dirty="0"/>
              <a:t> </a:t>
            </a:r>
            <a:r>
              <a:rPr lang="en-GB" sz="2800" dirty="0" err="1"/>
              <a:t>presetate</a:t>
            </a:r>
            <a:r>
              <a:rPr lang="en-GB" sz="2800" dirty="0"/>
              <a:t> </a:t>
            </a:r>
            <a:r>
              <a:rPr lang="en-GB" sz="2800" dirty="0" err="1"/>
              <a:t>corespunzătoare</a:t>
            </a:r>
            <a:r>
              <a:rPr lang="en-GB" sz="2800" dirty="0"/>
              <a:t> </a:t>
            </a:r>
            <a:r>
              <a:rPr lang="en-GB" sz="2800" dirty="0" err="1"/>
              <a:t>materialelor</a:t>
            </a:r>
            <a:r>
              <a:rPr lang="en-GB" sz="2800" dirty="0"/>
              <a:t> </a:t>
            </a:r>
            <a:r>
              <a:rPr lang="en-GB" sz="2800" dirty="0" err="1"/>
              <a:t>introduse</a:t>
            </a:r>
            <a:r>
              <a:rPr lang="en-GB" sz="2800" dirty="0"/>
              <a:t>. </a:t>
            </a:r>
          </a:p>
          <a:p>
            <a:pPr marL="342900" indent="-342900">
              <a:buFont typeface="System Font Regular"/>
              <a:buChar char="-"/>
            </a:pPr>
            <a:r>
              <a:rPr lang="en-GB" sz="2800" dirty="0" err="1"/>
              <a:t>În</a:t>
            </a:r>
            <a:r>
              <a:rPr lang="en-GB" sz="2800" dirty="0"/>
              <a:t> </a:t>
            </a:r>
            <a:r>
              <a:rPr lang="en-GB" sz="2800" dirty="0" err="1"/>
              <a:t>practica</a:t>
            </a:r>
            <a:r>
              <a:rPr lang="en-GB" sz="2800" dirty="0"/>
              <a:t> </a:t>
            </a:r>
            <a:r>
              <a:rPr lang="en-GB" sz="2800" dirty="0" err="1"/>
              <a:t>stomatologică</a:t>
            </a:r>
            <a:r>
              <a:rPr lang="en-GB" sz="2800" dirty="0"/>
              <a:t>, </a:t>
            </a:r>
            <a:r>
              <a:rPr lang="en-GB" sz="2800" dirty="0" err="1"/>
              <a:t>ar</a:t>
            </a:r>
            <a:r>
              <a:rPr lang="en-GB" sz="2800" dirty="0"/>
              <a:t> fi </a:t>
            </a:r>
            <a:r>
              <a:rPr lang="en-GB" sz="2800" dirty="0" err="1"/>
              <a:t>preferabil</a:t>
            </a:r>
            <a:r>
              <a:rPr lang="en-GB" sz="2800" dirty="0"/>
              <a:t> </a:t>
            </a:r>
            <a:r>
              <a:rPr lang="en-GB" sz="2800" b="1" dirty="0" err="1"/>
              <a:t>ciclul</a:t>
            </a:r>
            <a:r>
              <a:rPr lang="en-GB" sz="2800" dirty="0"/>
              <a:t> </a:t>
            </a:r>
            <a:r>
              <a:rPr lang="en-GB" sz="2800" b="1" dirty="0"/>
              <a:t>prion</a:t>
            </a:r>
            <a:r>
              <a:rPr lang="en-GB" sz="2800" dirty="0"/>
              <a:t>: 134 grade C, 18 min. </a:t>
            </a:r>
          </a:p>
          <a:p>
            <a:pPr marL="342900" indent="-342900">
              <a:buFont typeface="System Font Regular"/>
              <a:buChar char="-"/>
            </a:pPr>
            <a:r>
              <a:rPr lang="en-GB" sz="2800" dirty="0"/>
              <a:t>Pe </a:t>
            </a:r>
            <a:r>
              <a:rPr lang="en-GB" sz="2800" dirty="0" err="1"/>
              <a:t>casolete</a:t>
            </a:r>
            <a:r>
              <a:rPr lang="en-GB" sz="2800" dirty="0"/>
              <a:t> se </a:t>
            </a:r>
            <a:r>
              <a:rPr lang="en-GB" sz="2800" dirty="0" err="1"/>
              <a:t>lipeşte</a:t>
            </a:r>
            <a:r>
              <a:rPr lang="en-GB" sz="2800" dirty="0"/>
              <a:t> o </a:t>
            </a:r>
            <a:r>
              <a:rPr lang="en-GB" sz="2800" dirty="0" err="1"/>
              <a:t>bandă</a:t>
            </a:r>
            <a:r>
              <a:rPr lang="en-GB" sz="2800" dirty="0"/>
              <a:t> de </a:t>
            </a:r>
            <a:r>
              <a:rPr lang="en-GB" sz="2800" dirty="0" err="1"/>
              <a:t>hârtie</a:t>
            </a:r>
            <a:r>
              <a:rPr lang="en-GB" sz="2800" dirty="0"/>
              <a:t> indicator </a:t>
            </a:r>
            <a:r>
              <a:rPr lang="en-GB" sz="2800" dirty="0" err="1"/>
              <a:t>fizico-chimic</a:t>
            </a:r>
            <a:r>
              <a:rPr lang="en-GB" sz="2800" dirty="0"/>
              <a:t> pe care se </a:t>
            </a:r>
            <a:r>
              <a:rPr lang="en-GB" sz="2800" dirty="0" err="1"/>
              <a:t>notează</a:t>
            </a:r>
            <a:r>
              <a:rPr lang="en-GB" sz="2800" dirty="0"/>
              <a:t> data, </a:t>
            </a:r>
            <a:r>
              <a:rPr lang="en-GB" sz="2800" dirty="0" err="1"/>
              <a:t>ora</a:t>
            </a:r>
            <a:r>
              <a:rPr lang="en-GB" sz="2800" dirty="0"/>
              <a:t>, </a:t>
            </a:r>
            <a:r>
              <a:rPr lang="en-GB" sz="2800" dirty="0" err="1"/>
              <a:t>şi</a:t>
            </a:r>
            <a:r>
              <a:rPr lang="en-GB" sz="2800" dirty="0"/>
              <a:t> </a:t>
            </a:r>
            <a:r>
              <a:rPr lang="en-GB" sz="2800" dirty="0" err="1"/>
              <a:t>semnătura</a:t>
            </a:r>
            <a:r>
              <a:rPr lang="en-GB" sz="2800" dirty="0"/>
              <a:t>. </a:t>
            </a:r>
          </a:p>
          <a:p>
            <a:pPr marL="342900" indent="-342900">
              <a:buFont typeface="System Font Regular"/>
              <a:buChar char="-"/>
            </a:pPr>
            <a:r>
              <a:rPr lang="en-GB" sz="2800" dirty="0" err="1"/>
              <a:t>Durata</a:t>
            </a:r>
            <a:r>
              <a:rPr lang="en-GB" sz="2800" dirty="0"/>
              <a:t> </a:t>
            </a:r>
            <a:r>
              <a:rPr lang="en-GB" sz="2800" dirty="0" err="1"/>
              <a:t>menţinerii</a:t>
            </a:r>
            <a:r>
              <a:rPr lang="en-GB" sz="2800" dirty="0"/>
              <a:t> </a:t>
            </a:r>
            <a:r>
              <a:rPr lang="en-GB" sz="2800" dirty="0" err="1"/>
              <a:t>sterilităţii</a:t>
            </a:r>
            <a:r>
              <a:rPr lang="en-GB" sz="2800" dirty="0"/>
              <a:t> </a:t>
            </a:r>
            <a:r>
              <a:rPr lang="en-GB" sz="2800" dirty="0" err="1"/>
              <a:t>materialelor</a:t>
            </a:r>
            <a:r>
              <a:rPr lang="en-GB" sz="2800" dirty="0"/>
              <a:t> </a:t>
            </a:r>
            <a:r>
              <a:rPr lang="en-GB" sz="2800" dirty="0" err="1"/>
              <a:t>ambalate</a:t>
            </a:r>
            <a:r>
              <a:rPr lang="en-GB" sz="2800" dirty="0"/>
              <a:t> </a:t>
            </a:r>
            <a:r>
              <a:rPr lang="en-GB" sz="2800" dirty="0" err="1"/>
              <a:t>în</a:t>
            </a:r>
            <a:r>
              <a:rPr lang="en-GB" sz="2800" dirty="0"/>
              <a:t> </a:t>
            </a:r>
            <a:r>
              <a:rPr lang="en-GB" sz="2800" dirty="0" err="1"/>
              <a:t>cutii</a:t>
            </a:r>
            <a:r>
              <a:rPr lang="en-GB" sz="2800" dirty="0"/>
              <a:t> </a:t>
            </a:r>
            <a:r>
              <a:rPr lang="en-GB" sz="2800" dirty="0" err="1"/>
              <a:t>metalice</a:t>
            </a:r>
            <a:r>
              <a:rPr lang="en-GB" sz="2800" dirty="0"/>
              <a:t> perforate/</a:t>
            </a:r>
            <a:r>
              <a:rPr lang="en-GB" sz="2800" dirty="0" err="1"/>
              <a:t>casolete</a:t>
            </a:r>
            <a:r>
              <a:rPr lang="en-GB" sz="2800" dirty="0"/>
              <a:t> cu </a:t>
            </a:r>
            <a:r>
              <a:rPr lang="en-GB" sz="2800" dirty="0" err="1"/>
              <a:t>colier</a:t>
            </a:r>
            <a:r>
              <a:rPr lang="en-GB" sz="2800" dirty="0"/>
              <a:t> </a:t>
            </a:r>
            <a:r>
              <a:rPr lang="en-GB" sz="2800" dirty="0" err="1"/>
              <a:t>este</a:t>
            </a:r>
            <a:r>
              <a:rPr lang="en-GB" sz="2800" dirty="0"/>
              <a:t> de 24 de ore de la </a:t>
            </a:r>
            <a:r>
              <a:rPr lang="en-GB" sz="2800" dirty="0" err="1"/>
              <a:t>sterilizare</a:t>
            </a:r>
            <a:r>
              <a:rPr lang="en-GB" sz="2800" dirty="0"/>
              <a:t>, cu </a:t>
            </a:r>
            <a:r>
              <a:rPr lang="en-GB" sz="2800" dirty="0" err="1"/>
              <a:t>condiţia</a:t>
            </a:r>
            <a:r>
              <a:rPr lang="en-GB" sz="2800" dirty="0"/>
              <a:t> </a:t>
            </a:r>
            <a:r>
              <a:rPr lang="en-GB" sz="2800" dirty="0" err="1"/>
              <a:t>menţinerii</a:t>
            </a:r>
            <a:r>
              <a:rPr lang="en-GB" sz="2800" dirty="0"/>
              <a:t> </a:t>
            </a:r>
            <a:r>
              <a:rPr lang="en-GB" sz="2800" dirty="0" err="1"/>
              <a:t>acestora</a:t>
            </a:r>
            <a:r>
              <a:rPr lang="en-GB" sz="2800" dirty="0"/>
              <a:t> </a:t>
            </a:r>
            <a:r>
              <a:rPr lang="en-GB" sz="2800" dirty="0" err="1"/>
              <a:t>închise</a:t>
            </a:r>
            <a:r>
              <a:rPr lang="en-GB" sz="2800" dirty="0"/>
              <a:t>. </a:t>
            </a:r>
          </a:p>
          <a:p>
            <a:pPr marL="342900" indent="-342900">
              <a:buFont typeface="System Font Regular"/>
              <a:buChar char="-"/>
            </a:pPr>
            <a:r>
              <a:rPr lang="en-GB" sz="2800" dirty="0" err="1"/>
              <a:t>Durata</a:t>
            </a:r>
            <a:r>
              <a:rPr lang="en-GB" sz="2800" dirty="0"/>
              <a:t> </a:t>
            </a:r>
            <a:r>
              <a:rPr lang="en-GB" sz="2800" dirty="0" err="1"/>
              <a:t>mentinerii</a:t>
            </a:r>
            <a:r>
              <a:rPr lang="en-GB" sz="2800" dirty="0"/>
              <a:t> </a:t>
            </a:r>
            <a:r>
              <a:rPr lang="en-GB" sz="2800" dirty="0" err="1"/>
              <a:t>sterilitatii</a:t>
            </a:r>
            <a:r>
              <a:rPr lang="en-GB" sz="2800" dirty="0"/>
              <a:t> </a:t>
            </a:r>
            <a:r>
              <a:rPr lang="en-GB" sz="2800" dirty="0" err="1"/>
              <a:t>în</a:t>
            </a:r>
            <a:r>
              <a:rPr lang="en-GB" sz="2800" dirty="0"/>
              <a:t> </a:t>
            </a:r>
            <a:r>
              <a:rPr lang="en-GB" sz="2800" dirty="0" err="1"/>
              <a:t>pungile</a:t>
            </a:r>
            <a:r>
              <a:rPr lang="en-GB" sz="2800" dirty="0"/>
              <a:t> </a:t>
            </a:r>
            <a:r>
              <a:rPr lang="en-GB" sz="2800" dirty="0" err="1"/>
              <a:t>hârtie</a:t>
            </a:r>
            <a:r>
              <a:rPr lang="en-GB" sz="2800" dirty="0"/>
              <a:t>-plastic </a:t>
            </a:r>
            <a:r>
              <a:rPr lang="en-GB" sz="2800" dirty="0" err="1"/>
              <a:t>sudate</a:t>
            </a:r>
            <a:r>
              <a:rPr lang="en-GB" sz="2800" dirty="0"/>
              <a:t> </a:t>
            </a:r>
            <a:r>
              <a:rPr lang="en-GB" sz="2800" dirty="0" err="1"/>
              <a:t>este</a:t>
            </a:r>
            <a:r>
              <a:rPr lang="en-GB" sz="2800" dirty="0"/>
              <a:t> de </a:t>
            </a:r>
            <a:r>
              <a:rPr lang="en-GB" sz="2800" b="1" dirty="0"/>
              <a:t>2 </a:t>
            </a:r>
            <a:r>
              <a:rPr lang="en-GB" sz="2800" b="1" dirty="0" err="1"/>
              <a:t>luni</a:t>
            </a:r>
            <a:r>
              <a:rPr lang="en-GB" sz="2800" b="1" dirty="0"/>
              <a:t> de la </a:t>
            </a:r>
            <a:r>
              <a:rPr lang="en-GB" sz="2800" b="1" dirty="0" err="1"/>
              <a:t>sterilizare</a:t>
            </a:r>
            <a:r>
              <a:rPr lang="en-GB" sz="2800" dirty="0"/>
              <a:t>, cu </a:t>
            </a:r>
            <a:r>
              <a:rPr lang="en-GB" sz="2800" dirty="0" err="1"/>
              <a:t>condiţia</a:t>
            </a:r>
            <a:r>
              <a:rPr lang="en-GB" sz="2800" dirty="0"/>
              <a:t> </a:t>
            </a:r>
            <a:r>
              <a:rPr lang="en-GB" sz="2800" dirty="0" err="1"/>
              <a:t>menţinerii</a:t>
            </a:r>
            <a:r>
              <a:rPr lang="en-GB" sz="2800" dirty="0"/>
              <a:t> </a:t>
            </a:r>
            <a:r>
              <a:rPr lang="en-GB" sz="2800" dirty="0" err="1"/>
              <a:t>integrităţii</a:t>
            </a:r>
            <a:r>
              <a:rPr lang="en-GB" sz="2800" dirty="0"/>
              <a:t> </a:t>
            </a:r>
            <a:r>
              <a:rPr lang="en-GB" sz="2800" dirty="0" err="1"/>
              <a:t>ambalajului</a:t>
            </a:r>
            <a:r>
              <a:rPr lang="en-GB" sz="2800" dirty="0"/>
              <a:t>, cu </a:t>
            </a:r>
            <a:r>
              <a:rPr lang="en-GB" sz="2800" dirty="0" err="1"/>
              <a:t>exceptia</a:t>
            </a:r>
            <a:r>
              <a:rPr lang="en-GB" sz="2800" dirty="0"/>
              <a:t> </a:t>
            </a:r>
            <a:r>
              <a:rPr lang="en-GB" sz="2800" dirty="0" err="1"/>
              <a:t>celor</a:t>
            </a:r>
            <a:r>
              <a:rPr lang="en-GB" sz="2800" dirty="0"/>
              <a:t> </a:t>
            </a:r>
            <a:r>
              <a:rPr lang="en-GB" sz="2800" dirty="0" err="1"/>
              <a:t>pentru</a:t>
            </a:r>
            <a:r>
              <a:rPr lang="en-GB" sz="2800" dirty="0"/>
              <a:t> care </a:t>
            </a:r>
            <a:r>
              <a:rPr lang="en-GB" sz="2800" dirty="0" err="1"/>
              <a:t>producătorul</a:t>
            </a:r>
            <a:r>
              <a:rPr lang="en-GB" sz="2800" dirty="0"/>
              <a:t> </a:t>
            </a:r>
            <a:r>
              <a:rPr lang="en-GB" sz="2800" dirty="0" err="1"/>
              <a:t>specifică</a:t>
            </a:r>
            <a:r>
              <a:rPr lang="en-GB" sz="2800" dirty="0"/>
              <a:t> o </a:t>
            </a:r>
            <a:r>
              <a:rPr lang="en-GB" sz="2800" dirty="0" err="1"/>
              <a:t>altă</a:t>
            </a:r>
            <a:r>
              <a:rPr lang="en-GB" sz="2800" dirty="0"/>
              <a:t> </a:t>
            </a:r>
            <a:r>
              <a:rPr lang="en-GB" sz="2800" dirty="0" err="1"/>
              <a:t>perioadă</a:t>
            </a:r>
            <a:r>
              <a:rPr lang="en-GB" sz="2800" dirty="0"/>
              <a:t>, cu </a:t>
            </a:r>
            <a:r>
              <a:rPr lang="en-GB" sz="2800" dirty="0" err="1"/>
              <a:t>condiţia</a:t>
            </a:r>
            <a:r>
              <a:rPr lang="en-GB" sz="2800" dirty="0"/>
              <a:t> </a:t>
            </a:r>
            <a:r>
              <a:rPr lang="en-GB" sz="2800" dirty="0" err="1"/>
              <a:t>menţinerii</a:t>
            </a:r>
            <a:r>
              <a:rPr lang="en-GB" sz="2800" dirty="0"/>
              <a:t> </a:t>
            </a:r>
            <a:r>
              <a:rPr lang="en-GB" sz="2800" dirty="0" err="1"/>
              <a:t>condiţiilor</a:t>
            </a:r>
            <a:r>
              <a:rPr lang="en-GB" sz="2800" dirty="0"/>
              <a:t> </a:t>
            </a:r>
            <a:r>
              <a:rPr lang="en-GB" sz="2800" dirty="0" err="1"/>
              <a:t>specificate</a:t>
            </a:r>
            <a:r>
              <a:rPr lang="en-GB" sz="2800" dirty="0"/>
              <a:t> de </a:t>
            </a:r>
            <a:r>
              <a:rPr lang="en-GB" sz="2800" dirty="0" err="1"/>
              <a:t>acesta</a:t>
            </a:r>
            <a:r>
              <a:rPr lang="en-GB" sz="2800" dirty="0"/>
              <a:t> (</a:t>
            </a:r>
            <a:r>
              <a:rPr lang="en-GB" sz="2800" dirty="0" err="1"/>
              <a:t>în</a:t>
            </a:r>
            <a:r>
              <a:rPr lang="en-GB" sz="2800" dirty="0"/>
              <a:t> prospect). </a:t>
            </a:r>
          </a:p>
          <a:p>
            <a:pPr marL="342900" indent="-342900">
              <a:buFont typeface="System Font Regular"/>
              <a:buChar char="-"/>
            </a:pPr>
            <a:r>
              <a:rPr lang="en-GB" sz="2800" dirty="0" err="1"/>
              <a:t>Pungile</a:t>
            </a:r>
            <a:r>
              <a:rPr lang="en-GB" sz="2800" dirty="0"/>
              <a:t> sunt </a:t>
            </a:r>
            <a:r>
              <a:rPr lang="en-GB" sz="2800" dirty="0" err="1"/>
              <a:t>prevăzute</a:t>
            </a:r>
            <a:r>
              <a:rPr lang="en-GB" sz="2800" dirty="0"/>
              <a:t> cu indicator </a:t>
            </a:r>
            <a:r>
              <a:rPr lang="en-GB" sz="2800" dirty="0" err="1"/>
              <a:t>fizico-chimic</a:t>
            </a:r>
            <a:r>
              <a:rPr lang="en-GB" sz="2800" dirty="0"/>
              <a:t> de </a:t>
            </a:r>
            <a:r>
              <a:rPr lang="en-GB" sz="2800" dirty="0" err="1"/>
              <a:t>virare</a:t>
            </a:r>
            <a:r>
              <a:rPr lang="en-GB" sz="2800" dirty="0"/>
              <a:t> a </a:t>
            </a:r>
            <a:r>
              <a:rPr lang="en-GB" sz="2800" dirty="0" err="1"/>
              <a:t>culorii</a:t>
            </a:r>
            <a:r>
              <a:rPr lang="en-GB" sz="2800" dirty="0"/>
              <a:t>.</a:t>
            </a:r>
          </a:p>
        </p:txBody>
      </p:sp>
      <p:sp>
        <p:nvSpPr>
          <p:cNvPr id="2" name="TextBox 1">
            <a:extLst>
              <a:ext uri="{FF2B5EF4-FFF2-40B4-BE49-F238E27FC236}">
                <a16:creationId xmlns:a16="http://schemas.microsoft.com/office/drawing/2014/main" id="{AB653B1C-EEFD-EE21-C8A0-61D021996580}"/>
              </a:ext>
            </a:extLst>
          </p:cNvPr>
          <p:cNvSpPr txBox="1"/>
          <p:nvPr/>
        </p:nvSpPr>
        <p:spPr>
          <a:xfrm>
            <a:off x="11404605" y="6583511"/>
            <a:ext cx="787395" cy="261610"/>
          </a:xfrm>
          <a:prstGeom prst="rect">
            <a:avLst/>
          </a:prstGeom>
          <a:noFill/>
        </p:spPr>
        <p:txBody>
          <a:bodyPr wrap="none" rtlCol="0">
            <a:spAutoFit/>
          </a:bodyPr>
          <a:lstStyle/>
          <a:p>
            <a:r>
              <a:rPr lang="en-RO" sz="1100" dirty="0"/>
              <a:t>Sursa: DSP</a:t>
            </a:r>
          </a:p>
        </p:txBody>
      </p:sp>
    </p:spTree>
    <p:extLst>
      <p:ext uri="{BB962C8B-B14F-4D97-AF65-F5344CB8AC3E}">
        <p14:creationId xmlns:p14="http://schemas.microsoft.com/office/powerpoint/2010/main" val="108868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F4B93-5670-DA2A-193C-28E9A8F38AF2}"/>
              </a:ext>
            </a:extLst>
          </p:cNvPr>
          <p:cNvSpPr txBox="1"/>
          <p:nvPr/>
        </p:nvSpPr>
        <p:spPr>
          <a:xfrm>
            <a:off x="1826653" y="0"/>
            <a:ext cx="8538693" cy="954107"/>
          </a:xfrm>
          <a:prstGeom prst="rect">
            <a:avLst/>
          </a:prstGeom>
          <a:noFill/>
        </p:spPr>
        <p:txBody>
          <a:bodyPr wrap="square">
            <a:spAutoFit/>
          </a:bodyPr>
          <a:lstStyle/>
          <a:p>
            <a:pPr algn="ctr"/>
            <a:r>
              <a:rPr lang="en-GB" sz="2800" b="1" dirty="0" err="1"/>
              <a:t>Dezinfecţia</a:t>
            </a:r>
            <a:r>
              <a:rPr lang="en-GB" sz="2800" b="1" dirty="0"/>
              <a:t> </a:t>
            </a:r>
            <a:r>
              <a:rPr lang="en-GB" sz="2800" b="1" dirty="0" err="1"/>
              <a:t>și</a:t>
            </a:r>
            <a:r>
              <a:rPr lang="en-GB" sz="2800" b="1" dirty="0"/>
              <a:t> </a:t>
            </a:r>
            <a:r>
              <a:rPr lang="en-GB" sz="2800" b="1" dirty="0" err="1"/>
              <a:t>sterilizarea</a:t>
            </a:r>
            <a:r>
              <a:rPr lang="en-GB" sz="2800" b="1" dirty="0"/>
              <a:t> </a:t>
            </a:r>
            <a:r>
              <a:rPr lang="en-GB" sz="2800" b="1" dirty="0" err="1"/>
              <a:t>instumentarului</a:t>
            </a:r>
            <a:r>
              <a:rPr lang="en-GB" sz="2800" b="1" dirty="0"/>
              <a:t> </a:t>
            </a:r>
            <a:r>
              <a:rPr lang="en-GB" sz="2800" b="1" dirty="0" err="1"/>
              <a:t>stomatologic</a:t>
            </a:r>
            <a:r>
              <a:rPr lang="en-GB" sz="2800" b="1" dirty="0"/>
              <a:t> </a:t>
            </a:r>
            <a:r>
              <a:rPr lang="en-GB" sz="2800" b="1" dirty="0" err="1"/>
              <a:t>reutilizabil</a:t>
            </a:r>
            <a:endParaRPr lang="en-RO" sz="2800" b="1" dirty="0"/>
          </a:p>
        </p:txBody>
      </p:sp>
      <p:sp>
        <p:nvSpPr>
          <p:cNvPr id="5" name="TextBox 4">
            <a:extLst>
              <a:ext uri="{FF2B5EF4-FFF2-40B4-BE49-F238E27FC236}">
                <a16:creationId xmlns:a16="http://schemas.microsoft.com/office/drawing/2014/main" id="{BE455454-A12F-D7FB-83B7-A78787C35EC6}"/>
              </a:ext>
            </a:extLst>
          </p:cNvPr>
          <p:cNvSpPr txBox="1"/>
          <p:nvPr/>
        </p:nvSpPr>
        <p:spPr>
          <a:xfrm>
            <a:off x="203914" y="648570"/>
            <a:ext cx="11784169" cy="5509200"/>
          </a:xfrm>
          <a:prstGeom prst="rect">
            <a:avLst/>
          </a:prstGeom>
          <a:noFill/>
        </p:spPr>
        <p:txBody>
          <a:bodyPr wrap="square">
            <a:spAutoFit/>
          </a:bodyPr>
          <a:lstStyle/>
          <a:p>
            <a:pPr marL="342900" indent="-342900">
              <a:buFont typeface="System Font Regular"/>
              <a:buChar char="-"/>
            </a:pPr>
            <a:endParaRPr lang="en-GB" sz="3200" dirty="0"/>
          </a:p>
          <a:p>
            <a:r>
              <a:rPr lang="en-GB" sz="3200" b="1" dirty="0" err="1"/>
              <a:t>Controlul</a:t>
            </a:r>
            <a:r>
              <a:rPr lang="en-GB" sz="3200" b="1" dirty="0"/>
              <a:t> </a:t>
            </a:r>
            <a:r>
              <a:rPr lang="en-GB" sz="3200" b="1" dirty="0" err="1"/>
              <a:t>sterilizarii</a:t>
            </a:r>
            <a:r>
              <a:rPr lang="en-GB" sz="3200" b="1" dirty="0"/>
              <a:t>: </a:t>
            </a:r>
          </a:p>
          <a:p>
            <a:r>
              <a:rPr lang="en-GB" sz="3200" dirty="0" err="1"/>
              <a:t>Zilnic</a:t>
            </a:r>
            <a:r>
              <a:rPr lang="en-GB" sz="3200" dirty="0"/>
              <a:t>: - </a:t>
            </a:r>
            <a:r>
              <a:rPr lang="en-GB" sz="3200" dirty="0" err="1"/>
              <a:t>indicatoare</a:t>
            </a:r>
            <a:r>
              <a:rPr lang="en-GB" sz="3200" dirty="0"/>
              <a:t> </a:t>
            </a:r>
            <a:r>
              <a:rPr lang="en-GB" sz="3200" dirty="0" err="1"/>
              <a:t>fizico-chimice</a:t>
            </a:r>
            <a:r>
              <a:rPr lang="en-GB" sz="3200" dirty="0"/>
              <a:t> (</a:t>
            </a:r>
            <a:r>
              <a:rPr lang="en-GB" sz="3200" dirty="0" err="1"/>
              <a:t>bandă</a:t>
            </a:r>
            <a:r>
              <a:rPr lang="en-GB" sz="3200" dirty="0"/>
              <a:t> </a:t>
            </a:r>
            <a:r>
              <a:rPr lang="en-GB" sz="3200" dirty="0" err="1"/>
              <a:t>sterilizare</a:t>
            </a:r>
            <a:r>
              <a:rPr lang="en-GB" sz="3200" dirty="0"/>
              <a:t> </a:t>
            </a:r>
            <a:r>
              <a:rPr lang="en-GB" sz="3200" dirty="0" err="1"/>
              <a:t>şi</a:t>
            </a:r>
            <a:r>
              <a:rPr lang="en-GB" sz="3200" dirty="0"/>
              <a:t> </a:t>
            </a:r>
            <a:r>
              <a:rPr lang="en-GB" sz="3200" dirty="0" err="1"/>
              <a:t>indicatori</a:t>
            </a:r>
            <a:r>
              <a:rPr lang="en-GB" sz="3200" dirty="0"/>
              <a:t> 	</a:t>
            </a:r>
            <a:r>
              <a:rPr lang="en-GB" sz="3200" dirty="0" err="1"/>
              <a:t>încorporaţi</a:t>
            </a:r>
            <a:r>
              <a:rPr lang="en-GB" sz="3200" dirty="0"/>
              <a:t> </a:t>
            </a:r>
            <a:r>
              <a:rPr lang="en-GB" sz="3200" dirty="0" err="1"/>
              <a:t>în</a:t>
            </a:r>
            <a:r>
              <a:rPr lang="en-GB" sz="3200" dirty="0"/>
              <a:t> </a:t>
            </a:r>
            <a:r>
              <a:rPr lang="en-GB" sz="3200" dirty="0" err="1"/>
              <a:t>pungile</a:t>
            </a:r>
            <a:r>
              <a:rPr lang="en-GB" sz="3200" dirty="0"/>
              <a:t> </a:t>
            </a:r>
            <a:r>
              <a:rPr lang="en-GB" sz="3200" dirty="0" err="1"/>
              <a:t>sudate</a:t>
            </a:r>
            <a:r>
              <a:rPr lang="en-GB" sz="3200" dirty="0"/>
              <a:t>. </a:t>
            </a:r>
          </a:p>
          <a:p>
            <a:r>
              <a:rPr lang="en-GB" sz="3200" dirty="0"/>
              <a:t>	 - test </a:t>
            </a:r>
            <a:r>
              <a:rPr lang="en-GB" sz="3200" dirty="0" err="1"/>
              <a:t>Bowie&amp;Dick</a:t>
            </a:r>
            <a:r>
              <a:rPr lang="en-GB" sz="3200" dirty="0"/>
              <a:t>: </a:t>
            </a:r>
            <a:r>
              <a:rPr lang="en-GB" sz="3200" dirty="0" err="1"/>
              <a:t>dacă</a:t>
            </a:r>
            <a:r>
              <a:rPr lang="en-GB" sz="3200" dirty="0"/>
              <a:t> se </a:t>
            </a:r>
            <a:r>
              <a:rPr lang="en-GB" sz="3200" dirty="0" err="1"/>
              <a:t>autoclavează</a:t>
            </a:r>
            <a:r>
              <a:rPr lang="en-GB" sz="3200" dirty="0"/>
              <a:t> material </a:t>
            </a:r>
            <a:r>
              <a:rPr lang="en-GB" sz="3200" dirty="0" err="1"/>
              <a:t>moale</a:t>
            </a:r>
            <a:r>
              <a:rPr lang="en-GB" sz="3200" dirty="0"/>
              <a:t>. </a:t>
            </a:r>
          </a:p>
          <a:p>
            <a:r>
              <a:rPr lang="en-GB" sz="3200" dirty="0"/>
              <a:t>	 - teste </a:t>
            </a:r>
            <a:r>
              <a:rPr lang="en-GB" sz="3200" dirty="0" err="1"/>
              <a:t>biologice</a:t>
            </a:r>
            <a:r>
              <a:rPr lang="en-GB" sz="3200" dirty="0"/>
              <a:t>: la autoclave </a:t>
            </a:r>
            <a:r>
              <a:rPr lang="en-GB" sz="3200" dirty="0" err="1"/>
              <a:t>fără</a:t>
            </a:r>
            <a:r>
              <a:rPr lang="en-GB" sz="3200" dirty="0"/>
              <a:t> </a:t>
            </a:r>
            <a:r>
              <a:rPr lang="en-GB" sz="3200" dirty="0" err="1"/>
              <a:t>diagramă</a:t>
            </a:r>
            <a:r>
              <a:rPr lang="en-GB" sz="3200" dirty="0"/>
              <a:t> </a:t>
            </a:r>
            <a:r>
              <a:rPr lang="en-GB" sz="3200" dirty="0" err="1"/>
              <a:t>sau</a:t>
            </a:r>
            <a:r>
              <a:rPr lang="en-GB" sz="3200" dirty="0"/>
              <a:t> la </a:t>
            </a:r>
            <a:r>
              <a:rPr lang="en-GB" sz="3200" dirty="0" err="1"/>
              <a:t>cele</a:t>
            </a:r>
            <a:r>
              <a:rPr lang="en-GB" sz="3200" dirty="0"/>
              <a:t> din </a:t>
            </a:r>
            <a:r>
              <a:rPr lang="en-GB" sz="3200" dirty="0" err="1"/>
              <a:t>staţii</a:t>
            </a:r>
            <a:r>
              <a:rPr lang="en-GB" sz="3200" dirty="0"/>
              <a:t> 	centrale de </a:t>
            </a:r>
            <a:r>
              <a:rPr lang="en-GB" sz="3200" dirty="0" err="1"/>
              <a:t>sterilizare</a:t>
            </a:r>
            <a:r>
              <a:rPr lang="en-GB" sz="3200" dirty="0"/>
              <a:t> </a:t>
            </a:r>
          </a:p>
          <a:p>
            <a:endParaRPr lang="en-GB" sz="3200" dirty="0"/>
          </a:p>
          <a:p>
            <a:r>
              <a:rPr lang="en-GB" sz="3200" dirty="0" err="1"/>
              <a:t>Trimestrial</a:t>
            </a:r>
            <a:r>
              <a:rPr lang="en-GB" sz="3200" dirty="0"/>
              <a:t> : Test </a:t>
            </a:r>
            <a:r>
              <a:rPr lang="en-GB" sz="3200" dirty="0" err="1"/>
              <a:t>Bowie&amp;Dick</a:t>
            </a:r>
            <a:r>
              <a:rPr lang="en-GB" sz="3200" dirty="0"/>
              <a:t> </a:t>
            </a:r>
          </a:p>
          <a:p>
            <a:endParaRPr lang="en-GB" sz="3200" dirty="0"/>
          </a:p>
          <a:p>
            <a:r>
              <a:rPr lang="en-GB" sz="3200" dirty="0" err="1"/>
              <a:t>După</a:t>
            </a:r>
            <a:r>
              <a:rPr lang="en-GB" sz="3200" dirty="0"/>
              <a:t> </a:t>
            </a:r>
            <a:r>
              <a:rPr lang="en-GB" sz="3200" dirty="0" err="1"/>
              <a:t>orice</a:t>
            </a:r>
            <a:r>
              <a:rPr lang="en-GB" sz="3200" dirty="0"/>
              <a:t> </a:t>
            </a:r>
            <a:r>
              <a:rPr lang="en-GB" sz="3200" dirty="0" err="1"/>
              <a:t>reparaţie</a:t>
            </a:r>
            <a:r>
              <a:rPr lang="en-GB" sz="3200" dirty="0"/>
              <a:t>: Test </a:t>
            </a:r>
            <a:r>
              <a:rPr lang="en-GB" sz="3200" dirty="0" err="1"/>
              <a:t>Bowie&amp;Dick</a:t>
            </a:r>
            <a:endParaRPr lang="en-RO" sz="3200" dirty="0"/>
          </a:p>
        </p:txBody>
      </p:sp>
      <p:sp>
        <p:nvSpPr>
          <p:cNvPr id="2" name="TextBox 1">
            <a:extLst>
              <a:ext uri="{FF2B5EF4-FFF2-40B4-BE49-F238E27FC236}">
                <a16:creationId xmlns:a16="http://schemas.microsoft.com/office/drawing/2014/main" id="{AB653B1C-EEFD-EE21-C8A0-61D021996580}"/>
              </a:ext>
            </a:extLst>
          </p:cNvPr>
          <p:cNvSpPr txBox="1"/>
          <p:nvPr/>
        </p:nvSpPr>
        <p:spPr>
          <a:xfrm>
            <a:off x="11404605" y="6583511"/>
            <a:ext cx="787395" cy="261610"/>
          </a:xfrm>
          <a:prstGeom prst="rect">
            <a:avLst/>
          </a:prstGeom>
          <a:noFill/>
        </p:spPr>
        <p:txBody>
          <a:bodyPr wrap="none" rtlCol="0">
            <a:spAutoFit/>
          </a:bodyPr>
          <a:lstStyle/>
          <a:p>
            <a:r>
              <a:rPr lang="en-RO" sz="1100" dirty="0"/>
              <a:t>Sursa: DSP</a:t>
            </a:r>
          </a:p>
        </p:txBody>
      </p:sp>
    </p:spTree>
    <p:extLst>
      <p:ext uri="{BB962C8B-B14F-4D97-AF65-F5344CB8AC3E}">
        <p14:creationId xmlns:p14="http://schemas.microsoft.com/office/powerpoint/2010/main" val="1437789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D090215-9E8D-EAFE-675A-C0175A909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486" y="685801"/>
            <a:ext cx="8027028" cy="5974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AA4B9B-27BD-92F0-29AE-A6CB4FA762F5}"/>
              </a:ext>
            </a:extLst>
          </p:cNvPr>
          <p:cNvSpPr txBox="1"/>
          <p:nvPr/>
        </p:nvSpPr>
        <p:spPr>
          <a:xfrm>
            <a:off x="1583886" y="162581"/>
            <a:ext cx="9024227" cy="523220"/>
          </a:xfrm>
          <a:prstGeom prst="rect">
            <a:avLst/>
          </a:prstGeom>
          <a:noFill/>
        </p:spPr>
        <p:txBody>
          <a:bodyPr wrap="square">
            <a:spAutoFit/>
          </a:bodyPr>
          <a:lstStyle/>
          <a:p>
            <a:pPr algn="ctr"/>
            <a:r>
              <a:rPr lang="en-GB" sz="2800" b="1" dirty="0" err="1"/>
              <a:t>Circuitul</a:t>
            </a:r>
            <a:r>
              <a:rPr lang="en-GB" sz="2800" b="1" dirty="0"/>
              <a:t> </a:t>
            </a:r>
            <a:r>
              <a:rPr lang="en-GB" sz="2800" b="1" dirty="0" err="1"/>
              <a:t>instumentarului</a:t>
            </a:r>
            <a:r>
              <a:rPr lang="en-GB" sz="2800" b="1" dirty="0"/>
              <a:t> </a:t>
            </a:r>
            <a:r>
              <a:rPr lang="en-GB" sz="2800" b="1" dirty="0" err="1"/>
              <a:t>stomatologic</a:t>
            </a:r>
            <a:r>
              <a:rPr lang="en-GB" sz="2800" b="1" dirty="0"/>
              <a:t> in </a:t>
            </a:r>
            <a:r>
              <a:rPr lang="en-GB" sz="2800" b="1" dirty="0" err="1"/>
              <a:t>vederea</a:t>
            </a:r>
            <a:r>
              <a:rPr lang="en-GB" sz="2800" b="1" dirty="0"/>
              <a:t> </a:t>
            </a:r>
            <a:r>
              <a:rPr lang="en-GB" sz="2800" b="1" dirty="0" err="1"/>
              <a:t>sterilizarii</a:t>
            </a:r>
            <a:endParaRPr lang="en-RO" sz="2800" b="1" dirty="0"/>
          </a:p>
        </p:txBody>
      </p:sp>
    </p:spTree>
    <p:extLst>
      <p:ext uri="{BB962C8B-B14F-4D97-AF65-F5344CB8AC3E}">
        <p14:creationId xmlns:p14="http://schemas.microsoft.com/office/powerpoint/2010/main" val="355626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6C421C-5F9F-9454-AF75-75FD1D788D9A}"/>
              </a:ext>
            </a:extLst>
          </p:cNvPr>
          <p:cNvPicPr>
            <a:picLocks noChangeAspect="1"/>
          </p:cNvPicPr>
          <p:nvPr/>
        </p:nvPicPr>
        <p:blipFill>
          <a:blip r:embed="rId2"/>
          <a:stretch>
            <a:fillRect/>
          </a:stretch>
        </p:blipFill>
        <p:spPr>
          <a:xfrm>
            <a:off x="838130" y="327835"/>
            <a:ext cx="10515740" cy="6430006"/>
          </a:xfrm>
          <a:prstGeom prst="rect">
            <a:avLst/>
          </a:prstGeom>
        </p:spPr>
      </p:pic>
      <p:sp>
        <p:nvSpPr>
          <p:cNvPr id="4" name="TextBox 3">
            <a:extLst>
              <a:ext uri="{FF2B5EF4-FFF2-40B4-BE49-F238E27FC236}">
                <a16:creationId xmlns:a16="http://schemas.microsoft.com/office/drawing/2014/main" id="{E203F46A-10DD-3CC3-A5EA-8C77CE4A6081}"/>
              </a:ext>
            </a:extLst>
          </p:cNvPr>
          <p:cNvSpPr txBox="1"/>
          <p:nvPr/>
        </p:nvSpPr>
        <p:spPr>
          <a:xfrm>
            <a:off x="1144085" y="-11966"/>
            <a:ext cx="9903829" cy="461665"/>
          </a:xfrm>
          <a:prstGeom prst="rect">
            <a:avLst/>
          </a:prstGeom>
          <a:noFill/>
        </p:spPr>
        <p:txBody>
          <a:bodyPr wrap="square">
            <a:spAutoFit/>
          </a:bodyPr>
          <a:lstStyle/>
          <a:p>
            <a:pPr algn="ctr"/>
            <a:r>
              <a:rPr lang="en-GB" sz="2400" b="1" dirty="0" err="1">
                <a:effectLst/>
                <a:latin typeface="Helvetica" pitchFamily="2" charset="0"/>
              </a:rPr>
              <a:t>Rezistenta</a:t>
            </a:r>
            <a:r>
              <a:rPr lang="en-GB" sz="2400" b="1" dirty="0">
                <a:effectLst/>
                <a:latin typeface="Helvetica" pitchFamily="2" charset="0"/>
              </a:rPr>
              <a:t> </a:t>
            </a:r>
            <a:r>
              <a:rPr lang="en-GB" sz="2400" b="1" dirty="0" err="1">
                <a:effectLst/>
                <a:latin typeface="Helvetica" pitchFamily="2" charset="0"/>
              </a:rPr>
              <a:t>microorganismelor</a:t>
            </a:r>
            <a:r>
              <a:rPr lang="en-GB" sz="2400" b="1" dirty="0">
                <a:effectLst/>
                <a:latin typeface="Helvetica" pitchFamily="2" charset="0"/>
              </a:rPr>
              <a:t> la </a:t>
            </a:r>
            <a:r>
              <a:rPr lang="en-GB" sz="2400" b="1" dirty="0" err="1">
                <a:effectLst/>
                <a:latin typeface="Helvetica" pitchFamily="2" charset="0"/>
              </a:rPr>
              <a:t>substante</a:t>
            </a:r>
            <a:r>
              <a:rPr lang="en-GB" sz="2400" b="1" dirty="0">
                <a:effectLst/>
                <a:latin typeface="Helvetica" pitchFamily="2" charset="0"/>
              </a:rPr>
              <a:t> </a:t>
            </a:r>
            <a:r>
              <a:rPr lang="en-GB" sz="2400" b="1" dirty="0" err="1">
                <a:effectLst/>
                <a:latin typeface="Helvetica" pitchFamily="2" charset="0"/>
              </a:rPr>
              <a:t>chimice</a:t>
            </a:r>
            <a:r>
              <a:rPr lang="en-GB" sz="2400" b="1" dirty="0">
                <a:effectLst/>
                <a:latin typeface="Helvetica" pitchFamily="2" charset="0"/>
              </a:rPr>
              <a:t> </a:t>
            </a:r>
            <a:r>
              <a:rPr lang="en-GB" sz="2400" b="1" dirty="0" err="1">
                <a:effectLst/>
                <a:latin typeface="Helvetica" pitchFamily="2" charset="0"/>
              </a:rPr>
              <a:t>dezinfectante</a:t>
            </a:r>
            <a:endParaRPr lang="en-GB" sz="2400" b="1" dirty="0">
              <a:effectLst/>
              <a:latin typeface="Helvetica" pitchFamily="2" charset="0"/>
            </a:endParaRPr>
          </a:p>
        </p:txBody>
      </p:sp>
      <p:sp>
        <p:nvSpPr>
          <p:cNvPr id="5" name="TextBox 4">
            <a:extLst>
              <a:ext uri="{FF2B5EF4-FFF2-40B4-BE49-F238E27FC236}">
                <a16:creationId xmlns:a16="http://schemas.microsoft.com/office/drawing/2014/main" id="{61960F61-B23D-0F99-610A-585C63EB389F}"/>
              </a:ext>
            </a:extLst>
          </p:cNvPr>
          <p:cNvSpPr txBox="1"/>
          <p:nvPr/>
        </p:nvSpPr>
        <p:spPr>
          <a:xfrm>
            <a:off x="6075576" y="648507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Tree>
    <p:extLst>
      <p:ext uri="{BB962C8B-B14F-4D97-AF65-F5344CB8AC3E}">
        <p14:creationId xmlns:p14="http://schemas.microsoft.com/office/powerpoint/2010/main" val="2337742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98471F-609E-03F0-AF00-829729369018}"/>
              </a:ext>
            </a:extLst>
          </p:cNvPr>
          <p:cNvSpPr txBox="1"/>
          <p:nvPr/>
        </p:nvSpPr>
        <p:spPr>
          <a:xfrm>
            <a:off x="270456" y="616064"/>
            <a:ext cx="11668259" cy="5940088"/>
          </a:xfrm>
          <a:prstGeom prst="rect">
            <a:avLst/>
          </a:prstGeom>
          <a:noFill/>
        </p:spPr>
        <p:txBody>
          <a:bodyPr wrap="square">
            <a:spAutoFit/>
          </a:bodyPr>
          <a:lstStyle/>
          <a:p>
            <a:pPr algn="ctr"/>
            <a:r>
              <a:rPr lang="en-GB" sz="3200" b="1" dirty="0" err="1"/>
              <a:t>Sensibilitatea</a:t>
            </a:r>
            <a:r>
              <a:rPr lang="en-GB" sz="3200" b="1" dirty="0"/>
              <a:t> </a:t>
            </a:r>
            <a:r>
              <a:rPr lang="en-GB" sz="3200" b="1" dirty="0" err="1"/>
              <a:t>bacteriilor</a:t>
            </a:r>
            <a:r>
              <a:rPr lang="en-GB" sz="3200" b="1" dirty="0"/>
              <a:t> </a:t>
            </a:r>
            <a:r>
              <a:rPr lang="en-GB" sz="3200" b="1" dirty="0" err="1"/>
              <a:t>multidrog</a:t>
            </a:r>
            <a:r>
              <a:rPr lang="en-GB" sz="3200" b="1" dirty="0"/>
              <a:t> </a:t>
            </a:r>
            <a:r>
              <a:rPr lang="en-GB" sz="3200" b="1" dirty="0" err="1"/>
              <a:t>rezistente</a:t>
            </a:r>
            <a:r>
              <a:rPr lang="en-GB" sz="3200" b="1" dirty="0"/>
              <a:t> la </a:t>
            </a:r>
            <a:r>
              <a:rPr lang="en-GB" sz="3200" b="1" dirty="0" err="1"/>
              <a:t>dezinfectanți</a:t>
            </a:r>
            <a:endParaRPr lang="en-RO" sz="3200" b="1" dirty="0"/>
          </a:p>
          <a:p>
            <a:endParaRPr lang="en-RO" dirty="0"/>
          </a:p>
          <a:p>
            <a:endParaRPr lang="en-RO" dirty="0"/>
          </a:p>
          <a:p>
            <a:endParaRPr lang="en-RO" dirty="0"/>
          </a:p>
          <a:p>
            <a:endParaRPr lang="en-RO" dirty="0"/>
          </a:p>
          <a:p>
            <a:pPr marL="342900" indent="-342900" algn="just">
              <a:buFont typeface="Arial" panose="020B0604020202020204" pitchFamily="34" charset="0"/>
              <a:buChar char="•"/>
            </a:pPr>
            <a:r>
              <a:rPr lang="en-RO" sz="3200" dirty="0"/>
              <a:t>Ca și în cazul antibioticelor, susceptibilitatea redusă (sau „rezistența”) dobândită a bacteriilor la dezinfectanți poate apar fie prin mutația genei cromozomiale, fie prin achiziționarea de material genetic sub formă de plasmide sau </a:t>
            </a:r>
            <a:r>
              <a:rPr lang="en-GB" sz="3200" dirty="0" err="1"/>
              <a:t>transpozoni</a:t>
            </a:r>
            <a:r>
              <a:rPr lang="en-RO" sz="3200" dirty="0"/>
              <a:t>. </a:t>
            </a:r>
          </a:p>
          <a:p>
            <a:pPr marL="342900" indent="-342900" algn="just">
              <a:buFont typeface="Arial" panose="020B0604020202020204" pitchFamily="34" charset="0"/>
              <a:buChar char="•"/>
            </a:pPr>
            <a:endParaRPr lang="en-RO" sz="3200" dirty="0"/>
          </a:p>
          <a:p>
            <a:pPr marL="342900" indent="-342900" algn="just">
              <a:buFont typeface="Arial" panose="020B0604020202020204" pitchFamily="34" charset="0"/>
              <a:buChar char="•"/>
            </a:pPr>
            <a:r>
              <a:rPr lang="en-RO" sz="3200" dirty="0"/>
              <a:t>Când apar modificări ale susceptibilității bacteriene care fac un antibiotic ineficient împotriva unei infecții tratabile anterior cu acel antibiotic, bacteriile sunt denumite a fi „</a:t>
            </a:r>
            <a:r>
              <a:rPr lang="en-RO" sz="3200" b="1" dirty="0"/>
              <a:t>rezistente</a:t>
            </a:r>
            <a:r>
              <a:rPr lang="en-RO" sz="3200" dirty="0"/>
              <a:t>”. </a:t>
            </a:r>
          </a:p>
          <a:p>
            <a:pPr marL="342900" indent="-342900" algn="just">
              <a:buFont typeface="Arial" panose="020B0604020202020204" pitchFamily="34" charset="0"/>
              <a:buChar char="•"/>
            </a:pPr>
            <a:endParaRPr lang="en-RO" sz="2000" dirty="0"/>
          </a:p>
        </p:txBody>
      </p:sp>
      <p:sp>
        <p:nvSpPr>
          <p:cNvPr id="4" name="TextBox 3">
            <a:extLst>
              <a:ext uri="{FF2B5EF4-FFF2-40B4-BE49-F238E27FC236}">
                <a16:creationId xmlns:a16="http://schemas.microsoft.com/office/drawing/2014/main" id="{2E81BED0-AACE-BA94-905D-653C22235B6F}"/>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494219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98471F-609E-03F0-AF00-829729369018}"/>
              </a:ext>
            </a:extLst>
          </p:cNvPr>
          <p:cNvSpPr txBox="1"/>
          <p:nvPr/>
        </p:nvSpPr>
        <p:spPr>
          <a:xfrm>
            <a:off x="270456" y="616064"/>
            <a:ext cx="11668259" cy="5293757"/>
          </a:xfrm>
          <a:prstGeom prst="rect">
            <a:avLst/>
          </a:prstGeom>
          <a:noFill/>
        </p:spPr>
        <p:txBody>
          <a:bodyPr wrap="square">
            <a:spAutoFit/>
          </a:bodyPr>
          <a:lstStyle/>
          <a:p>
            <a:pPr algn="ctr"/>
            <a:r>
              <a:rPr lang="en-GB" sz="3200" b="1" dirty="0" err="1"/>
              <a:t>Sensibilitatea</a:t>
            </a:r>
            <a:r>
              <a:rPr lang="en-GB" sz="3200" b="1" dirty="0"/>
              <a:t> </a:t>
            </a:r>
            <a:r>
              <a:rPr lang="en-GB" sz="3200" b="1" dirty="0" err="1"/>
              <a:t>bacteriilor</a:t>
            </a:r>
            <a:r>
              <a:rPr lang="en-GB" sz="3200" b="1" dirty="0"/>
              <a:t> </a:t>
            </a:r>
            <a:r>
              <a:rPr lang="en-GB" sz="3200" b="1" dirty="0" err="1"/>
              <a:t>multidrog</a:t>
            </a:r>
            <a:r>
              <a:rPr lang="en-GB" sz="3200" b="1" dirty="0"/>
              <a:t> </a:t>
            </a:r>
            <a:r>
              <a:rPr lang="en-GB" sz="3200" b="1" dirty="0" err="1"/>
              <a:t>rezistente</a:t>
            </a:r>
            <a:r>
              <a:rPr lang="en-GB" sz="3200" b="1" dirty="0"/>
              <a:t> la </a:t>
            </a:r>
            <a:r>
              <a:rPr lang="en-GB" sz="3200" b="1" dirty="0" err="1"/>
              <a:t>dezinfectanți</a:t>
            </a:r>
            <a:endParaRPr lang="en-RO" sz="3200" b="1" dirty="0"/>
          </a:p>
          <a:p>
            <a:endParaRPr lang="en-RO" dirty="0"/>
          </a:p>
          <a:p>
            <a:pPr marL="342900" indent="-342900" algn="just">
              <a:buFont typeface="Arial" panose="020B0604020202020204" pitchFamily="34" charset="0"/>
              <a:buChar char="•"/>
            </a:pPr>
            <a:endParaRPr lang="en-RO" sz="3200" dirty="0"/>
          </a:p>
          <a:p>
            <a:pPr marL="342900" indent="-342900" algn="just">
              <a:buFont typeface="Arial" panose="020B0604020202020204" pitchFamily="34" charset="0"/>
              <a:buChar char="•"/>
            </a:pPr>
            <a:endParaRPr lang="en-RO" sz="3200" dirty="0"/>
          </a:p>
          <a:p>
            <a:pPr marL="342900" indent="-342900" algn="just">
              <a:buFont typeface="Arial" panose="020B0604020202020204" pitchFamily="34" charset="0"/>
              <a:buChar char="•"/>
            </a:pPr>
            <a:r>
              <a:rPr lang="en-RO" sz="3200" dirty="0"/>
              <a:t>În schimb, sensibilitatea redusă la dezinfectanți nu se corelează cu eșecul dezinfectant. Termenul preferat este </a:t>
            </a:r>
            <a:r>
              <a:rPr lang="en-RO" sz="3200" b="1" dirty="0"/>
              <a:t>„toleranță crescută”. </a:t>
            </a:r>
          </a:p>
          <a:p>
            <a:pPr marL="342900" indent="-342900" algn="just">
              <a:buFont typeface="Arial" panose="020B0604020202020204" pitchFamily="34" charset="0"/>
              <a:buChar char="•"/>
            </a:pPr>
            <a:endParaRPr lang="en-RO" sz="3200" b="1" dirty="0"/>
          </a:p>
          <a:p>
            <a:pPr marL="342900" indent="-342900" algn="just">
              <a:buFont typeface="Arial" panose="020B0604020202020204" pitchFamily="34" charset="0"/>
              <a:buChar char="•"/>
            </a:pPr>
            <a:r>
              <a:rPr lang="en-RO" sz="3200" dirty="0"/>
              <a:t>Nu sunt disponibile date care să arate că bacteriile rezistente la antibiotice sunt mai puțin sensibile la germicidele chimice lichide decât bacteriile sensibile la antibiotice in functie de condițiile și concentrațiile de contact ale germicidelor utilizate în prezent.</a:t>
            </a:r>
          </a:p>
        </p:txBody>
      </p:sp>
      <p:sp>
        <p:nvSpPr>
          <p:cNvPr id="4" name="TextBox 3">
            <a:extLst>
              <a:ext uri="{FF2B5EF4-FFF2-40B4-BE49-F238E27FC236}">
                <a16:creationId xmlns:a16="http://schemas.microsoft.com/office/drawing/2014/main" id="{2E81BED0-AACE-BA94-905D-653C22235B6F}"/>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164536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D41844-FF3C-8770-0B01-2F758E2E5B32}"/>
              </a:ext>
            </a:extLst>
          </p:cNvPr>
          <p:cNvSpPr txBox="1"/>
          <p:nvPr/>
        </p:nvSpPr>
        <p:spPr>
          <a:xfrm>
            <a:off x="313386" y="643622"/>
            <a:ext cx="11565228" cy="5632311"/>
          </a:xfrm>
          <a:prstGeom prst="rect">
            <a:avLst/>
          </a:prstGeom>
          <a:noFill/>
        </p:spPr>
        <p:txBody>
          <a:bodyPr wrap="square">
            <a:spAutoFit/>
          </a:bodyPr>
          <a:lstStyle/>
          <a:p>
            <a:pPr algn="ctr"/>
            <a:r>
              <a:rPr lang="en-RO" sz="3600" b="1" dirty="0"/>
              <a:t>Dezinfectarea suprafetelor</a:t>
            </a:r>
          </a:p>
          <a:p>
            <a:pPr algn="just"/>
            <a:endParaRPr lang="en-RO" sz="3200" b="1" dirty="0"/>
          </a:p>
          <a:p>
            <a:pPr algn="just"/>
            <a:endParaRPr lang="en-RO" sz="3200" b="1" dirty="0"/>
          </a:p>
          <a:p>
            <a:pPr marL="342900" indent="-342900" algn="just">
              <a:buFont typeface="Arial" panose="020B0604020202020204" pitchFamily="34" charset="0"/>
              <a:buChar char="•"/>
            </a:pPr>
            <a:r>
              <a:rPr lang="en-RO" sz="2800" dirty="0"/>
              <a:t>Utilizarea eficientă a dezinfectanților face parte dintr-o strategie cu mai multe etape de preventie a asistenței medicale. </a:t>
            </a:r>
          </a:p>
          <a:p>
            <a:pPr marL="342900" indent="-342900" algn="just">
              <a:buFont typeface="Arial" panose="020B0604020202020204" pitchFamily="34" charset="0"/>
              <a:buChar char="•"/>
            </a:pPr>
            <a:r>
              <a:rPr lang="en-RO" sz="2800" dirty="0"/>
              <a:t>Suprafețele sunt considerate elemente ne-critice deoarece intră în contact cu pielea intactă. </a:t>
            </a:r>
          </a:p>
          <a:p>
            <a:pPr marL="342900" indent="-342900" algn="just">
              <a:buFont typeface="Arial" panose="020B0604020202020204" pitchFamily="34" charset="0"/>
              <a:buChar char="•"/>
            </a:pPr>
            <a:r>
              <a:rPr lang="en-RO" sz="2800" dirty="0"/>
              <a:t>Utilizarea lor prezintă un risc redus de a provoca o infecție la pacienți sau la personalul medical. </a:t>
            </a:r>
          </a:p>
          <a:p>
            <a:pPr marL="342900" indent="-342900" algn="just">
              <a:buFont typeface="Arial" panose="020B0604020202020204" pitchFamily="34" charset="0"/>
              <a:buChar char="•"/>
            </a:pPr>
            <a:r>
              <a:rPr lang="en-RO" sz="2800" dirty="0"/>
              <a:t>Prin urmare, utilizarea de rutină a substanțelor chimice germicide pentru a dezinfecta podelele spitalelor și alte articole necritice este controversata. </a:t>
            </a:r>
          </a:p>
          <a:p>
            <a:pPr algn="just"/>
            <a:endParaRPr lang="en-RO" dirty="0"/>
          </a:p>
          <a:p>
            <a:pPr algn="just"/>
            <a:endParaRPr lang="en-RO" dirty="0"/>
          </a:p>
        </p:txBody>
      </p:sp>
      <p:sp>
        <p:nvSpPr>
          <p:cNvPr id="4" name="TextBox 3">
            <a:extLst>
              <a:ext uri="{FF2B5EF4-FFF2-40B4-BE49-F238E27FC236}">
                <a16:creationId xmlns:a16="http://schemas.microsoft.com/office/drawing/2014/main" id="{13B91336-270C-F8AF-88F5-311B4C8D4A53}"/>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4115540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D41844-FF3C-8770-0B01-2F758E2E5B32}"/>
              </a:ext>
            </a:extLst>
          </p:cNvPr>
          <p:cNvSpPr txBox="1"/>
          <p:nvPr/>
        </p:nvSpPr>
        <p:spPr>
          <a:xfrm>
            <a:off x="313386" y="643622"/>
            <a:ext cx="11565228" cy="5078313"/>
          </a:xfrm>
          <a:prstGeom prst="rect">
            <a:avLst/>
          </a:prstGeom>
          <a:noFill/>
        </p:spPr>
        <p:txBody>
          <a:bodyPr wrap="square">
            <a:spAutoFit/>
          </a:bodyPr>
          <a:lstStyle/>
          <a:p>
            <a:pPr algn="ctr"/>
            <a:r>
              <a:rPr lang="en-GB" sz="3600" b="1" dirty="0" err="1"/>
              <a:t>Dezinfectarea</a:t>
            </a:r>
            <a:r>
              <a:rPr lang="en-GB" sz="3600" b="1" dirty="0"/>
              <a:t> </a:t>
            </a:r>
            <a:r>
              <a:rPr lang="en-GB" sz="3600" b="1" dirty="0" err="1"/>
              <a:t>aerului</a:t>
            </a:r>
            <a:endParaRPr lang="en-GB" sz="3600" b="1" dirty="0"/>
          </a:p>
          <a:p>
            <a:pPr algn="ctr"/>
            <a:endParaRPr lang="en-GB" sz="3200" b="1" dirty="0"/>
          </a:p>
          <a:p>
            <a:pPr algn="just"/>
            <a:endParaRPr lang="en-GB" sz="3200" b="1" dirty="0"/>
          </a:p>
          <a:p>
            <a:pPr marL="342900" indent="-342900" algn="just">
              <a:buFont typeface="Arial" panose="020B0604020202020204" pitchFamily="34" charset="0"/>
              <a:buChar char="•"/>
            </a:pPr>
            <a:r>
              <a:rPr lang="en-GB" sz="2800" dirty="0"/>
              <a:t>S-au </a:t>
            </a:r>
            <a:r>
              <a:rPr lang="en-GB" sz="2800" dirty="0" err="1"/>
              <a:t>folosit</a:t>
            </a:r>
            <a:r>
              <a:rPr lang="en-GB" sz="2800" dirty="0"/>
              <a:t> </a:t>
            </a:r>
            <a:r>
              <a:rPr lang="en-GB" sz="2800" dirty="0" err="1"/>
              <a:t>tehnici</a:t>
            </a:r>
            <a:r>
              <a:rPr lang="en-GB" sz="2800" dirty="0"/>
              <a:t> de </a:t>
            </a:r>
            <a:r>
              <a:rPr lang="en-GB" sz="2800" dirty="0" err="1"/>
              <a:t>pulverizare</a:t>
            </a:r>
            <a:r>
              <a:rPr lang="en-GB" sz="2800" dirty="0"/>
              <a:t> a </a:t>
            </a:r>
            <a:r>
              <a:rPr lang="en-GB" sz="2800" dirty="0" err="1"/>
              <a:t>substantelor</a:t>
            </a:r>
            <a:r>
              <a:rPr lang="en-GB" sz="2800" dirty="0"/>
              <a:t> </a:t>
            </a:r>
            <a:r>
              <a:rPr lang="en-GB" sz="2800" dirty="0" err="1"/>
              <a:t>dezinfectante</a:t>
            </a:r>
            <a:r>
              <a:rPr lang="en-GB" sz="2800" dirty="0"/>
              <a:t> </a:t>
            </a:r>
            <a:r>
              <a:rPr lang="en-GB" sz="2800" dirty="0" err="1"/>
              <a:t>pentru</a:t>
            </a:r>
            <a:r>
              <a:rPr lang="en-GB" sz="2800" dirty="0"/>
              <a:t> </a:t>
            </a:r>
            <a:r>
              <a:rPr lang="en-GB" sz="2800" dirty="0" err="1"/>
              <a:t>controlul</a:t>
            </a:r>
            <a:r>
              <a:rPr lang="en-GB" sz="2800" dirty="0"/>
              <a:t> </a:t>
            </a:r>
            <a:r>
              <a:rPr lang="en-GB" sz="2800" dirty="0" err="1"/>
              <a:t>antimicrobian</a:t>
            </a:r>
            <a:r>
              <a:rPr lang="en-GB" sz="2800" dirty="0"/>
              <a:t> </a:t>
            </a:r>
            <a:r>
              <a:rPr lang="en-GB" sz="2800" dirty="0" err="1"/>
              <a:t>în</a:t>
            </a:r>
            <a:r>
              <a:rPr lang="en-GB" sz="2800" dirty="0"/>
              <a:t> </a:t>
            </a:r>
            <a:r>
              <a:rPr lang="en-GB" sz="2800" dirty="0" err="1"/>
              <a:t>camerele</a:t>
            </a:r>
            <a:r>
              <a:rPr lang="en-GB" sz="2800" dirty="0"/>
              <a:t> de spital. </a:t>
            </a:r>
            <a:r>
              <a:rPr lang="en-GB" sz="2800" dirty="0" err="1"/>
              <a:t>Aceasta</a:t>
            </a:r>
            <a:r>
              <a:rPr lang="en-GB" sz="2800" dirty="0"/>
              <a:t> </a:t>
            </a:r>
            <a:r>
              <a:rPr lang="en-GB" sz="2800" dirty="0" err="1"/>
              <a:t>tehnica</a:t>
            </a:r>
            <a:r>
              <a:rPr lang="en-GB" sz="2800" dirty="0"/>
              <a:t> de </a:t>
            </a:r>
            <a:r>
              <a:rPr lang="en-GB" sz="2800" dirty="0" err="1"/>
              <a:t>pulverizare</a:t>
            </a:r>
            <a:r>
              <a:rPr lang="en-GB" sz="2800" dirty="0"/>
              <a:t> a </a:t>
            </a:r>
            <a:r>
              <a:rPr lang="en-GB" sz="2800" dirty="0" err="1"/>
              <a:t>dezinfectanților</a:t>
            </a:r>
            <a:r>
              <a:rPr lang="en-GB" sz="2800" dirty="0"/>
              <a:t> </a:t>
            </a:r>
            <a:r>
              <a:rPr lang="en-GB" sz="2800" dirty="0" err="1"/>
              <a:t>este</a:t>
            </a:r>
            <a:r>
              <a:rPr lang="en-GB" sz="2800" dirty="0"/>
              <a:t> o </a:t>
            </a:r>
            <a:r>
              <a:rPr lang="en-GB" sz="2800" dirty="0" err="1"/>
              <a:t>metodă</a:t>
            </a:r>
            <a:r>
              <a:rPr lang="en-GB" sz="2800" dirty="0"/>
              <a:t> </a:t>
            </a:r>
            <a:r>
              <a:rPr lang="en-GB" sz="2800" dirty="0" err="1"/>
              <a:t>nesatisfăcătoare</a:t>
            </a:r>
            <a:r>
              <a:rPr lang="en-GB" sz="2800" dirty="0"/>
              <a:t> de </a:t>
            </a:r>
            <a:r>
              <a:rPr lang="en-GB" sz="2800" dirty="0" err="1"/>
              <a:t>decontaminare</a:t>
            </a:r>
            <a:r>
              <a:rPr lang="en-GB" sz="2800" dirty="0"/>
              <a:t> a </a:t>
            </a:r>
            <a:r>
              <a:rPr lang="en-GB" sz="2800" dirty="0" err="1"/>
              <a:t>aerului</a:t>
            </a:r>
            <a:r>
              <a:rPr lang="en-GB" sz="2800" dirty="0"/>
              <a:t> </a:t>
            </a:r>
            <a:r>
              <a:rPr lang="en-GB" sz="2800" dirty="0" err="1"/>
              <a:t>și</a:t>
            </a:r>
            <a:r>
              <a:rPr lang="en-GB" sz="2800" dirty="0"/>
              <a:t> a </a:t>
            </a:r>
            <a:r>
              <a:rPr lang="en-GB" sz="2800" dirty="0" err="1"/>
              <a:t>suprafețelor</a:t>
            </a:r>
            <a:r>
              <a:rPr lang="en-GB" sz="2800" dirty="0"/>
              <a:t> </a:t>
            </a:r>
            <a:r>
              <a:rPr lang="en-GB" sz="2800" dirty="0" err="1"/>
              <a:t>și</a:t>
            </a:r>
            <a:r>
              <a:rPr lang="en-GB" sz="2800" dirty="0"/>
              <a:t> nu </a:t>
            </a:r>
            <a:r>
              <a:rPr lang="en-GB" sz="2800" dirty="0" err="1"/>
              <a:t>este</a:t>
            </a:r>
            <a:r>
              <a:rPr lang="en-GB" sz="2800" dirty="0"/>
              <a:t> </a:t>
            </a:r>
            <a:r>
              <a:rPr lang="en-GB" sz="2800" dirty="0" err="1"/>
              <a:t>recomandat</a:t>
            </a:r>
            <a:r>
              <a:rPr lang="en-GB" sz="2800" dirty="0"/>
              <a:t> </a:t>
            </a:r>
            <a:r>
              <a:rPr lang="en-GB" sz="2800" dirty="0" err="1"/>
              <a:t>pentru</a:t>
            </a:r>
            <a:r>
              <a:rPr lang="en-GB" sz="2800" dirty="0"/>
              <a:t> </a:t>
            </a:r>
            <a:r>
              <a:rPr lang="en-GB" sz="2800" dirty="0" err="1"/>
              <a:t>controlul</a:t>
            </a:r>
            <a:r>
              <a:rPr lang="en-GB" sz="2800" dirty="0"/>
              <a:t> general al </a:t>
            </a:r>
            <a:r>
              <a:rPr lang="en-GB" sz="2800" dirty="0" err="1"/>
              <a:t>infecțiilor</a:t>
            </a:r>
            <a:r>
              <a:rPr lang="en-GB" sz="2800" dirty="0"/>
              <a:t> </a:t>
            </a:r>
            <a:r>
              <a:rPr lang="en-GB" sz="2800" dirty="0" err="1"/>
              <a:t>în</a:t>
            </a:r>
            <a:r>
              <a:rPr lang="en-GB" sz="2800" dirty="0"/>
              <a:t> </a:t>
            </a:r>
            <a:r>
              <a:rPr lang="en-GB" sz="2800" dirty="0" err="1"/>
              <a:t>zonele</a:t>
            </a:r>
            <a:r>
              <a:rPr lang="en-GB" sz="2800" dirty="0"/>
              <a:t> de </a:t>
            </a:r>
            <a:r>
              <a:rPr lang="en-GB" sz="2800" dirty="0" err="1"/>
              <a:t>rutină</a:t>
            </a:r>
            <a:r>
              <a:rPr lang="en-GB" sz="2800" dirty="0"/>
              <a:t> de </a:t>
            </a:r>
            <a:r>
              <a:rPr lang="en-GB" sz="2800" dirty="0" err="1"/>
              <a:t>îngrijire</a:t>
            </a:r>
            <a:r>
              <a:rPr lang="en-GB" sz="2800" dirty="0"/>
              <a:t> a </a:t>
            </a:r>
            <a:r>
              <a:rPr lang="en-GB" sz="2800" dirty="0" err="1"/>
              <a:t>pacientului</a:t>
            </a:r>
            <a:r>
              <a:rPr lang="en-GB" sz="2800" dirty="0"/>
              <a:t>. </a:t>
            </a:r>
          </a:p>
          <a:p>
            <a:pPr marL="342900" indent="-342900" algn="just">
              <a:buFont typeface="Arial" panose="020B0604020202020204" pitchFamily="34" charset="0"/>
              <a:buChar char="•"/>
            </a:pPr>
            <a:endParaRPr lang="en-GB" sz="2800" dirty="0"/>
          </a:p>
          <a:p>
            <a:pPr marL="342900" indent="-342900" algn="just">
              <a:buFont typeface="Arial" panose="020B0604020202020204" pitchFamily="34" charset="0"/>
              <a:buChar char="•"/>
            </a:pPr>
            <a:r>
              <a:rPr lang="en-RO" sz="2800" dirty="0"/>
              <a:t>In schimb, in cabinetele de stomatologie este de preferat </a:t>
            </a:r>
            <a:r>
              <a:rPr lang="en-RO" sz="2800" b="1" dirty="0"/>
              <a:t>aparatul cu raze UV</a:t>
            </a:r>
            <a:r>
              <a:rPr lang="en-RO" sz="2800" dirty="0"/>
              <a:t> pentru a asigura un control antimicrobian eficient in incapere. </a:t>
            </a:r>
          </a:p>
        </p:txBody>
      </p:sp>
      <p:sp>
        <p:nvSpPr>
          <p:cNvPr id="4" name="TextBox 3">
            <a:extLst>
              <a:ext uri="{FF2B5EF4-FFF2-40B4-BE49-F238E27FC236}">
                <a16:creationId xmlns:a16="http://schemas.microsoft.com/office/drawing/2014/main" id="{13B91336-270C-F8AF-88F5-311B4C8D4A53}"/>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758851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D569B4-C8FD-47E9-0160-1FDDCDE2603F}"/>
              </a:ext>
            </a:extLst>
          </p:cNvPr>
          <p:cNvSpPr txBox="1"/>
          <p:nvPr/>
        </p:nvSpPr>
        <p:spPr>
          <a:xfrm>
            <a:off x="384219" y="467809"/>
            <a:ext cx="11423561" cy="6247864"/>
          </a:xfrm>
          <a:prstGeom prst="rect">
            <a:avLst/>
          </a:prstGeom>
          <a:noFill/>
        </p:spPr>
        <p:txBody>
          <a:bodyPr wrap="square">
            <a:spAutoFit/>
          </a:bodyPr>
          <a:lstStyle/>
          <a:p>
            <a:pPr algn="ctr"/>
            <a:r>
              <a:rPr lang="en-RO" sz="3200" b="1" dirty="0"/>
              <a:t>Contaminarea microbiană a dezinfectanților</a:t>
            </a:r>
          </a:p>
          <a:p>
            <a:pPr algn="ctr"/>
            <a:endParaRPr lang="en-RO" sz="3200" b="1" dirty="0"/>
          </a:p>
          <a:p>
            <a:pPr marL="342900" indent="-342900" algn="just">
              <a:buFont typeface="Arial" panose="020B0604020202020204" pitchFamily="34" charset="0"/>
              <a:buChar char="•"/>
            </a:pPr>
            <a:r>
              <a:rPr lang="en-RO" sz="2400" b="1" dirty="0"/>
              <a:t>Dezinfectantele și antisepticele contaminate </a:t>
            </a:r>
            <a:r>
              <a:rPr lang="en-RO" sz="2400" dirty="0"/>
              <a:t>au fost vehicule ocazionale de infecții medicale și pseudoepidemii de mai bine de 50 de ani. </a:t>
            </a:r>
          </a:p>
          <a:p>
            <a:pPr marL="342900" indent="-342900" algn="just">
              <a:buFont typeface="Arial" panose="020B0604020202020204" pitchFamily="34" charset="0"/>
              <a:buChar char="•"/>
            </a:pPr>
            <a:r>
              <a:rPr lang="en-RO" sz="2400" dirty="0"/>
              <a:t>O examinare a rapoartelor privind dezinfectanții contaminate cu microorganisme au scos la iveală observații demne de remarcat. Poate cel mai important, </a:t>
            </a:r>
            <a:r>
              <a:rPr lang="en-RO" sz="2400" u="sng" dirty="0"/>
              <a:t>dezinfectanții de nivel înalt/sterilanții chimici lichizi nu au fost asociați cu focare din cauza intrinseci sau contaminarea extrinsecă</a:t>
            </a:r>
            <a:r>
              <a:rPr lang="en-RO" sz="2400" dirty="0"/>
              <a:t>. </a:t>
            </a:r>
          </a:p>
          <a:p>
            <a:pPr marL="342900" indent="-342900" algn="just">
              <a:buFont typeface="Arial" panose="020B0604020202020204" pitchFamily="34" charset="0"/>
              <a:buChar char="•"/>
            </a:pPr>
            <a:r>
              <a:rPr lang="en-RO" sz="2400" dirty="0"/>
              <a:t>Membrii genului </a:t>
            </a:r>
            <a:r>
              <a:rPr lang="en-RO" sz="2400" b="1" i="1" dirty="0"/>
              <a:t>Pseudomonas</a:t>
            </a:r>
            <a:r>
              <a:rPr lang="en-RO" sz="2400" dirty="0"/>
              <a:t> (</a:t>
            </a:r>
            <a:r>
              <a:rPr lang="en-RO" sz="2400" i="1" dirty="0"/>
              <a:t>Ps. aeruginosa</a:t>
            </a:r>
            <a:r>
              <a:rPr lang="en-RO" sz="2400" dirty="0"/>
              <a:t>) sunt cel mai frecvent izolati din dezinfectanți contaminați - </a:t>
            </a:r>
            <a:r>
              <a:rPr lang="en-RO" sz="2400" b="1" dirty="0"/>
              <a:t>80% din produsele contaminate</a:t>
            </a:r>
            <a:r>
              <a:rPr lang="en-RO" sz="2400" dirty="0"/>
              <a:t>. Capacitatea lor de a să rămână viabile sau să crească în diluțiile dezinfectanților sunt de neegalat. Acest avantaj de supraviețuire pentru </a:t>
            </a:r>
            <a:r>
              <a:rPr lang="en-RO" sz="2400" i="1" dirty="0"/>
              <a:t>Pseudomonas</a:t>
            </a:r>
            <a:r>
              <a:rPr lang="en-RO" sz="2400" dirty="0"/>
              <a:t> rezultă din versatilitatea lor nutrițională, membrana lor exterioară unică ce constituie o barieră eficientă în calea trecerii germicidelor și/sau a sistemelor de eflux. Deși nu s-a demonstrat că soluțiile concentrate ale dezinfectanților sunt contaminate la punctul de fabricare, un fenolic nediluat poate fi contaminat de un </a:t>
            </a:r>
            <a:r>
              <a:rPr lang="en-RO" sz="2400" i="1" dirty="0"/>
              <a:t>Pseudomonas</a:t>
            </a:r>
            <a:r>
              <a:rPr lang="en-RO" sz="2400" dirty="0"/>
              <a:t> sp. în timpul utilizării.</a:t>
            </a:r>
          </a:p>
        </p:txBody>
      </p:sp>
      <p:sp>
        <p:nvSpPr>
          <p:cNvPr id="4" name="TextBox 3">
            <a:extLst>
              <a:ext uri="{FF2B5EF4-FFF2-40B4-BE49-F238E27FC236}">
                <a16:creationId xmlns:a16="http://schemas.microsoft.com/office/drawing/2014/main" id="{D460F25C-A2EB-A54F-9939-CAA50887BAFA}"/>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402825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874B2-5C77-A23B-2DEC-A94CCAD680BF}"/>
              </a:ext>
            </a:extLst>
          </p:cNvPr>
          <p:cNvSpPr>
            <a:spLocks noGrp="1"/>
          </p:cNvSpPr>
          <p:nvPr>
            <p:ph idx="1"/>
          </p:nvPr>
        </p:nvSpPr>
        <p:spPr>
          <a:xfrm>
            <a:off x="416859" y="403412"/>
            <a:ext cx="11389659" cy="6089464"/>
          </a:xfrm>
        </p:spPr>
        <p:txBody>
          <a:bodyPr>
            <a:normAutofit lnSpcReduction="10000"/>
          </a:bodyPr>
          <a:lstStyle/>
          <a:p>
            <a:pPr marL="0" indent="0" algn="just" fontAlgn="base">
              <a:buNone/>
            </a:pPr>
            <a:endParaRPr lang="en-GB" b="0" i="0" dirty="0">
              <a:solidFill>
                <a:srgbClr val="000000"/>
              </a:solidFill>
              <a:effectLst/>
              <a:latin typeface="Calibri" panose="020F0502020204030204" pitchFamily="34" charset="0"/>
              <a:cs typeface="Calibri" panose="020F0502020204030204" pitchFamily="34" charset="0"/>
            </a:endParaRPr>
          </a:p>
          <a:p>
            <a:pPr marL="0" indent="0" algn="just" fontAlgn="base">
              <a:buNone/>
            </a:pPr>
            <a:r>
              <a:rPr lang="en-GB" b="1" dirty="0" err="1"/>
              <a:t>Expunerea</a:t>
            </a:r>
            <a:r>
              <a:rPr lang="en-GB" b="1" dirty="0"/>
              <a:t> </a:t>
            </a:r>
            <a:r>
              <a:rPr lang="en-GB" b="1" dirty="0" err="1"/>
              <a:t>profesională</a:t>
            </a:r>
            <a:r>
              <a:rPr lang="en-GB" b="1" dirty="0"/>
              <a:t> </a:t>
            </a:r>
            <a:r>
              <a:rPr lang="en-GB" dirty="0" err="1"/>
              <a:t>este</a:t>
            </a:r>
            <a:r>
              <a:rPr lang="en-GB" dirty="0"/>
              <a:t> </a:t>
            </a:r>
            <a:r>
              <a:rPr lang="en-GB" dirty="0" err="1"/>
              <a:t>definită</a:t>
            </a:r>
            <a:r>
              <a:rPr lang="en-GB" dirty="0"/>
              <a:t> ca </a:t>
            </a:r>
            <a:r>
              <a:rPr lang="en-GB" dirty="0" err="1"/>
              <a:t>fiind</a:t>
            </a:r>
            <a:r>
              <a:rPr lang="en-GB" dirty="0"/>
              <a:t>:</a:t>
            </a:r>
          </a:p>
          <a:p>
            <a:pPr algn="just" fontAlgn="base">
              <a:buFontTx/>
              <a:buChar char="-"/>
            </a:pPr>
            <a:r>
              <a:rPr lang="en-GB" dirty="0"/>
              <a:t>o </a:t>
            </a:r>
            <a:r>
              <a:rPr lang="en-GB" dirty="0" err="1"/>
              <a:t>inoculare</a:t>
            </a:r>
            <a:r>
              <a:rPr lang="en-GB" dirty="0"/>
              <a:t> </a:t>
            </a:r>
            <a:r>
              <a:rPr lang="en-GB" dirty="0" err="1"/>
              <a:t>percutanată</a:t>
            </a:r>
            <a:r>
              <a:rPr lang="en-GB" dirty="0"/>
              <a:t> </a:t>
            </a:r>
            <a:r>
              <a:rPr lang="en-GB" dirty="0" err="1"/>
              <a:t>prin</a:t>
            </a:r>
            <a:r>
              <a:rPr lang="en-GB" dirty="0"/>
              <a:t> </a:t>
            </a:r>
            <a:r>
              <a:rPr lang="en-GB" dirty="0" err="1"/>
              <a:t>înţepare</a:t>
            </a:r>
            <a:r>
              <a:rPr lang="en-GB" dirty="0"/>
              <a:t> </a:t>
            </a:r>
            <a:r>
              <a:rPr lang="en-GB" dirty="0" err="1"/>
              <a:t>sau</a:t>
            </a:r>
            <a:r>
              <a:rPr lang="en-GB" dirty="0"/>
              <a:t> </a:t>
            </a:r>
            <a:r>
              <a:rPr lang="en-GB" dirty="0" err="1"/>
              <a:t>tăiere</a:t>
            </a:r>
            <a:r>
              <a:rPr lang="en-GB" dirty="0"/>
              <a:t>, </a:t>
            </a:r>
          </a:p>
          <a:p>
            <a:pPr algn="just" fontAlgn="base">
              <a:buFontTx/>
              <a:buChar char="-"/>
            </a:pPr>
            <a:r>
              <a:rPr lang="en-GB" dirty="0"/>
              <a:t>o </a:t>
            </a:r>
            <a:r>
              <a:rPr lang="en-GB" dirty="0" err="1"/>
              <a:t>contaminare</a:t>
            </a:r>
            <a:r>
              <a:rPr lang="en-GB" dirty="0"/>
              <a:t> a </a:t>
            </a:r>
            <a:r>
              <a:rPr lang="en-GB" dirty="0" err="1"/>
              <a:t>tegumentelor</a:t>
            </a:r>
            <a:r>
              <a:rPr lang="en-GB" dirty="0"/>
              <a:t> care au </a:t>
            </a:r>
            <a:r>
              <a:rPr lang="en-GB" dirty="0" err="1"/>
              <a:t>soluţii</a:t>
            </a:r>
            <a:r>
              <a:rPr lang="en-GB" dirty="0"/>
              <a:t> de </a:t>
            </a:r>
            <a:r>
              <a:rPr lang="en-GB" dirty="0" err="1"/>
              <a:t>contiguitate</a:t>
            </a:r>
            <a:r>
              <a:rPr lang="en-GB" dirty="0"/>
              <a:t>, </a:t>
            </a:r>
          </a:p>
          <a:p>
            <a:pPr algn="just" fontAlgn="base">
              <a:buFontTx/>
              <a:buChar char="-"/>
            </a:pPr>
            <a:r>
              <a:rPr lang="en-GB" dirty="0"/>
              <a:t>o </a:t>
            </a:r>
            <a:r>
              <a:rPr lang="en-GB" dirty="0" err="1"/>
              <a:t>contaminare</a:t>
            </a:r>
            <a:r>
              <a:rPr lang="en-GB" dirty="0"/>
              <a:t> a </a:t>
            </a:r>
            <a:r>
              <a:rPr lang="en-GB" dirty="0" err="1"/>
              <a:t>mucoaselor</a:t>
            </a:r>
            <a:r>
              <a:rPr lang="en-GB" dirty="0"/>
              <a:t>,</a:t>
            </a:r>
          </a:p>
          <a:p>
            <a:pPr algn="just" fontAlgn="base">
              <a:buFontTx/>
              <a:buChar char="-"/>
            </a:pPr>
            <a:r>
              <a:rPr lang="en-GB" dirty="0"/>
              <a:t>o </a:t>
            </a:r>
            <a:r>
              <a:rPr lang="en-GB" dirty="0" err="1"/>
              <a:t>inhalare</a:t>
            </a:r>
            <a:r>
              <a:rPr lang="en-GB" dirty="0"/>
              <a:t> a </a:t>
            </a:r>
            <a:r>
              <a:rPr lang="en-GB" dirty="0" err="1"/>
              <a:t>pulberilor</a:t>
            </a:r>
            <a:r>
              <a:rPr lang="en-GB" dirty="0"/>
              <a:t> </a:t>
            </a:r>
            <a:r>
              <a:rPr lang="en-GB" dirty="0" err="1"/>
              <a:t>rezultate</a:t>
            </a:r>
            <a:r>
              <a:rPr lang="en-GB" dirty="0"/>
              <a:t> din </a:t>
            </a:r>
            <a:r>
              <a:rPr lang="en-GB" dirty="0" err="1"/>
              <a:t>prepararea</a:t>
            </a:r>
            <a:r>
              <a:rPr lang="en-GB" dirty="0"/>
              <a:t> </a:t>
            </a:r>
            <a:r>
              <a:rPr lang="en-GB" dirty="0" err="1"/>
              <a:t>materialelor</a:t>
            </a:r>
            <a:r>
              <a:rPr lang="en-GB" dirty="0"/>
              <a:t> (</a:t>
            </a:r>
            <a:r>
              <a:rPr lang="en-GB" dirty="0" err="1"/>
              <a:t>materiale</a:t>
            </a:r>
            <a:r>
              <a:rPr lang="en-GB" dirty="0"/>
              <a:t> de </a:t>
            </a:r>
            <a:r>
              <a:rPr lang="en-GB" dirty="0" err="1"/>
              <a:t>amprenta</a:t>
            </a:r>
            <a:r>
              <a:rPr lang="en-GB" dirty="0"/>
              <a:t>, </a:t>
            </a:r>
            <a:r>
              <a:rPr lang="en-GB" dirty="0" err="1"/>
              <a:t>acrilate</a:t>
            </a:r>
            <a:r>
              <a:rPr lang="en-GB" dirty="0"/>
              <a:t>, etc) </a:t>
            </a:r>
            <a:r>
              <a:rPr lang="en-GB" dirty="0" err="1"/>
              <a:t>sau</a:t>
            </a:r>
            <a:r>
              <a:rPr lang="en-GB" dirty="0"/>
              <a:t> a </a:t>
            </a:r>
            <a:r>
              <a:rPr lang="en-GB" dirty="0" err="1"/>
              <a:t>preparării</a:t>
            </a:r>
            <a:r>
              <a:rPr lang="en-GB" dirty="0"/>
              <a:t> </a:t>
            </a:r>
            <a:r>
              <a:rPr lang="en-GB" dirty="0" err="1"/>
              <a:t>dinților</a:t>
            </a:r>
            <a:r>
              <a:rPr lang="en-GB" dirty="0"/>
              <a:t> in scop </a:t>
            </a:r>
            <a:r>
              <a:rPr lang="en-GB" dirty="0" err="1"/>
              <a:t>terapeutic</a:t>
            </a:r>
            <a:r>
              <a:rPr lang="en-GB" dirty="0"/>
              <a:t> </a:t>
            </a:r>
            <a:r>
              <a:rPr lang="en-GB" dirty="0" err="1"/>
              <a:t>sau</a:t>
            </a:r>
            <a:r>
              <a:rPr lang="en-GB" dirty="0"/>
              <a:t> </a:t>
            </a:r>
            <a:r>
              <a:rPr lang="en-GB" dirty="0" err="1"/>
              <a:t>protetic</a:t>
            </a:r>
            <a:r>
              <a:rPr lang="en-GB" dirty="0"/>
              <a:t>,</a:t>
            </a:r>
          </a:p>
          <a:p>
            <a:pPr algn="just" fontAlgn="base">
              <a:buFontTx/>
              <a:buChar char="-"/>
            </a:pPr>
            <a:endParaRPr lang="en-GB" dirty="0"/>
          </a:p>
          <a:p>
            <a:pPr algn="just" fontAlgn="base"/>
            <a:r>
              <a:rPr lang="en-GB" dirty="0" err="1"/>
              <a:t>în</a:t>
            </a:r>
            <a:r>
              <a:rPr lang="en-GB" dirty="0"/>
              <a:t> </a:t>
            </a:r>
            <a:r>
              <a:rPr lang="en-GB" dirty="0" err="1"/>
              <a:t>timpul</a:t>
            </a:r>
            <a:r>
              <a:rPr lang="en-GB" dirty="0"/>
              <a:t> </a:t>
            </a:r>
            <a:r>
              <a:rPr lang="en-GB" dirty="0" err="1"/>
              <a:t>efectuării</a:t>
            </a:r>
            <a:r>
              <a:rPr lang="en-GB" dirty="0"/>
              <a:t> de </a:t>
            </a:r>
            <a:r>
              <a:rPr lang="en-GB" dirty="0" err="1"/>
              <a:t>manopere</a:t>
            </a:r>
            <a:r>
              <a:rPr lang="en-GB" dirty="0"/>
              <a:t> </a:t>
            </a:r>
            <a:r>
              <a:rPr lang="en-GB" dirty="0" err="1"/>
              <a:t>medicale</a:t>
            </a:r>
            <a:r>
              <a:rPr lang="en-GB" dirty="0"/>
              <a:t>, </a:t>
            </a:r>
          </a:p>
          <a:p>
            <a:pPr algn="just" fontAlgn="base"/>
            <a:r>
              <a:rPr lang="en-GB" dirty="0" err="1"/>
              <a:t>în</a:t>
            </a:r>
            <a:r>
              <a:rPr lang="en-GB" dirty="0"/>
              <a:t> </a:t>
            </a:r>
            <a:r>
              <a:rPr lang="en-GB" dirty="0" err="1"/>
              <a:t>timpul</a:t>
            </a:r>
            <a:r>
              <a:rPr lang="en-GB" dirty="0"/>
              <a:t> </a:t>
            </a:r>
            <a:r>
              <a:rPr lang="en-GB" dirty="0" err="1"/>
              <a:t>manipulării</a:t>
            </a:r>
            <a:r>
              <a:rPr lang="en-GB" dirty="0"/>
              <a:t> de </a:t>
            </a:r>
            <a:r>
              <a:rPr lang="en-GB" dirty="0" err="1"/>
              <a:t>produse</a:t>
            </a:r>
            <a:r>
              <a:rPr lang="en-GB" dirty="0"/>
              <a:t> </a:t>
            </a:r>
            <a:r>
              <a:rPr lang="en-GB" dirty="0" err="1"/>
              <a:t>biologice</a:t>
            </a:r>
            <a:r>
              <a:rPr lang="en-GB" dirty="0"/>
              <a:t>,</a:t>
            </a:r>
          </a:p>
          <a:p>
            <a:pPr algn="just" fontAlgn="base"/>
            <a:r>
              <a:rPr lang="en-GB" dirty="0" err="1"/>
              <a:t>în</a:t>
            </a:r>
            <a:r>
              <a:rPr lang="en-GB" dirty="0"/>
              <a:t> </a:t>
            </a:r>
            <a:r>
              <a:rPr lang="en-GB" dirty="0" err="1"/>
              <a:t>timpul</a:t>
            </a:r>
            <a:r>
              <a:rPr lang="en-GB" dirty="0"/>
              <a:t> </a:t>
            </a:r>
            <a:r>
              <a:rPr lang="en-GB" dirty="0" err="1"/>
              <a:t>manipularării</a:t>
            </a:r>
            <a:r>
              <a:rPr lang="en-GB" dirty="0"/>
              <a:t> </a:t>
            </a:r>
            <a:r>
              <a:rPr lang="en-GB" dirty="0" err="1"/>
              <a:t>instrumentarului</a:t>
            </a:r>
            <a:r>
              <a:rPr lang="en-GB" dirty="0"/>
              <a:t> </a:t>
            </a:r>
            <a:r>
              <a:rPr lang="en-GB" dirty="0" err="1"/>
              <a:t>şi</a:t>
            </a:r>
            <a:r>
              <a:rPr lang="en-GB" dirty="0"/>
              <a:t> a </a:t>
            </a:r>
            <a:r>
              <a:rPr lang="en-GB" dirty="0" err="1"/>
              <a:t>altor</a:t>
            </a:r>
            <a:r>
              <a:rPr lang="en-GB" dirty="0"/>
              <a:t> </a:t>
            </a:r>
            <a:r>
              <a:rPr lang="en-GB" dirty="0" err="1"/>
              <a:t>materiale</a:t>
            </a:r>
            <a:r>
              <a:rPr lang="en-GB" dirty="0"/>
              <a:t> </a:t>
            </a:r>
            <a:r>
              <a:rPr lang="en-GB" dirty="0" err="1"/>
              <a:t>sanitare</a:t>
            </a:r>
            <a:r>
              <a:rPr lang="en-GB" dirty="0"/>
              <a:t> contaminate cu </a:t>
            </a:r>
            <a:r>
              <a:rPr lang="en-GB" dirty="0" err="1"/>
              <a:t>produse</a:t>
            </a:r>
            <a:r>
              <a:rPr lang="en-GB" dirty="0"/>
              <a:t> </a:t>
            </a:r>
            <a:r>
              <a:rPr lang="en-GB" dirty="0" err="1"/>
              <a:t>biologice</a:t>
            </a:r>
            <a:r>
              <a:rPr lang="en-GB" dirty="0"/>
              <a:t>. </a:t>
            </a:r>
            <a:endParaRPr lang="en-RO"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536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0896A49-1976-B17D-4A2E-7EB40177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7" y="1089660"/>
            <a:ext cx="12054005" cy="467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77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F75460-2D66-9A16-1806-20CB5050C092}"/>
              </a:ext>
            </a:extLst>
          </p:cNvPr>
          <p:cNvSpPr txBox="1"/>
          <p:nvPr/>
        </p:nvSpPr>
        <p:spPr>
          <a:xfrm>
            <a:off x="603161" y="0"/>
            <a:ext cx="10985678" cy="584775"/>
          </a:xfrm>
          <a:prstGeom prst="rect">
            <a:avLst/>
          </a:prstGeom>
          <a:noFill/>
        </p:spPr>
        <p:txBody>
          <a:bodyPr wrap="square">
            <a:spAutoFit/>
          </a:bodyPr>
          <a:lstStyle/>
          <a:p>
            <a:pPr algn="ctr"/>
            <a:r>
              <a:rPr lang="en-RO" sz="3200" b="1" dirty="0"/>
              <a:t>Factori care afectează eficacitatea dezinfecției și a sterilizării</a:t>
            </a:r>
          </a:p>
        </p:txBody>
      </p:sp>
      <p:sp>
        <p:nvSpPr>
          <p:cNvPr id="5" name="TextBox 4">
            <a:extLst>
              <a:ext uri="{FF2B5EF4-FFF2-40B4-BE49-F238E27FC236}">
                <a16:creationId xmlns:a16="http://schemas.microsoft.com/office/drawing/2014/main" id="{01CCE686-58CB-3262-5858-1695CD951C87}"/>
              </a:ext>
            </a:extLst>
          </p:cNvPr>
          <p:cNvSpPr txBox="1"/>
          <p:nvPr/>
        </p:nvSpPr>
        <p:spPr>
          <a:xfrm>
            <a:off x="294068" y="819386"/>
            <a:ext cx="11603864" cy="5632311"/>
          </a:xfrm>
          <a:prstGeom prst="rect">
            <a:avLst/>
          </a:prstGeom>
          <a:noFill/>
        </p:spPr>
        <p:txBody>
          <a:bodyPr wrap="square">
            <a:spAutoFit/>
          </a:bodyPr>
          <a:lstStyle/>
          <a:p>
            <a:r>
              <a:rPr lang="en-RO" sz="2400" b="1" dirty="0"/>
              <a:t>1. Numărul și localizarea microorganismelor</a:t>
            </a:r>
          </a:p>
          <a:p>
            <a:pPr marL="342900" indent="-342900" algn="just">
              <a:buFont typeface="Arial" panose="020B0604020202020204" pitchFamily="34" charset="0"/>
              <a:buChar char="•"/>
            </a:pPr>
            <a:r>
              <a:rPr lang="en-RO" sz="2400" dirty="0"/>
              <a:t>Cu cât este mai mare numărul de microbi, cu atât mai mult timp este necesar pentru un germicid să le distrugă pe toate. </a:t>
            </a:r>
          </a:p>
          <a:p>
            <a:pPr marL="342900" indent="-342900" algn="just">
              <a:buFont typeface="Arial" panose="020B0604020202020204" pitchFamily="34" charset="0"/>
              <a:buChar char="•"/>
            </a:pPr>
            <a:r>
              <a:rPr lang="en-RO" sz="2400" dirty="0"/>
              <a:t>Spaulding a ilustrat această relație când a folosit condiții de testare identice și a demonstrat că a fost nevoie de 30 de minute pentru a ucide 10 spori de B. atrophaeus (fostul Bacillus subtilis), dar 3 ore pentru a ucide 100.000 de spori de Bacillus atrophaeus.</a:t>
            </a:r>
          </a:p>
          <a:p>
            <a:endParaRPr lang="en-RO" sz="2400" dirty="0"/>
          </a:p>
          <a:p>
            <a:r>
              <a:rPr lang="en-GB" sz="2400" b="1" dirty="0"/>
              <a:t>2. </a:t>
            </a:r>
            <a:r>
              <a:rPr lang="en-GB" sz="2400" b="1" dirty="0" err="1"/>
              <a:t>Rezistența</a:t>
            </a:r>
            <a:r>
              <a:rPr lang="en-GB" sz="2400" b="1" dirty="0"/>
              <a:t> </a:t>
            </a:r>
            <a:r>
              <a:rPr lang="en-GB" sz="2400" b="1" dirty="0" err="1"/>
              <a:t>înnăscută</a:t>
            </a:r>
            <a:r>
              <a:rPr lang="en-GB" sz="2400" b="1" dirty="0"/>
              <a:t> a </a:t>
            </a:r>
            <a:r>
              <a:rPr lang="en-GB" sz="2400" b="1" dirty="0" err="1"/>
              <a:t>microorganismelor</a:t>
            </a:r>
            <a:endParaRPr lang="en-GB" sz="2400" b="1" dirty="0"/>
          </a:p>
          <a:p>
            <a:pPr marL="342900" indent="-342900" algn="just">
              <a:buFont typeface="Arial" panose="020B0604020202020204" pitchFamily="34" charset="0"/>
              <a:buChar char="•"/>
            </a:pPr>
            <a:r>
              <a:rPr lang="en-GB" sz="2400" dirty="0" err="1"/>
              <a:t>Microorganismele</a:t>
            </a:r>
            <a:r>
              <a:rPr lang="en-GB" sz="2400" dirty="0"/>
              <a:t> </a:t>
            </a:r>
            <a:r>
              <a:rPr lang="en-GB" sz="2400" dirty="0" err="1"/>
              <a:t>variază</a:t>
            </a:r>
            <a:r>
              <a:rPr lang="en-GB" sz="2400" dirty="0"/>
              <a:t> </a:t>
            </a:r>
            <a:r>
              <a:rPr lang="en-GB" sz="2400" dirty="0" err="1"/>
              <a:t>foarte</a:t>
            </a:r>
            <a:r>
              <a:rPr lang="en-GB" sz="2400" dirty="0"/>
              <a:t> </a:t>
            </a:r>
            <a:r>
              <a:rPr lang="en-GB" sz="2400" dirty="0" err="1"/>
              <a:t>mult</a:t>
            </a:r>
            <a:r>
              <a:rPr lang="en-GB" sz="2400" dirty="0"/>
              <a:t> </a:t>
            </a:r>
            <a:r>
              <a:rPr lang="en-GB" sz="2400" dirty="0" err="1"/>
              <a:t>în</a:t>
            </a:r>
            <a:r>
              <a:rPr lang="en-GB" sz="2400" dirty="0"/>
              <a:t> </a:t>
            </a:r>
            <a:r>
              <a:rPr lang="en-GB" sz="2400" dirty="0" err="1"/>
              <a:t>ceea</a:t>
            </a:r>
            <a:r>
              <a:rPr lang="en-GB" sz="2400" dirty="0"/>
              <a:t> </a:t>
            </a:r>
            <a:r>
              <a:rPr lang="en-GB" sz="2400" dirty="0" err="1"/>
              <a:t>ce</a:t>
            </a:r>
            <a:r>
              <a:rPr lang="en-GB" sz="2400" dirty="0"/>
              <a:t> </a:t>
            </a:r>
            <a:r>
              <a:rPr lang="en-GB" sz="2400" dirty="0" err="1"/>
              <a:t>privește</a:t>
            </a:r>
            <a:r>
              <a:rPr lang="en-GB" sz="2400" dirty="0"/>
              <a:t> </a:t>
            </a:r>
            <a:r>
              <a:rPr lang="en-GB" sz="2400" dirty="0" err="1"/>
              <a:t>rezistența</a:t>
            </a:r>
            <a:r>
              <a:rPr lang="en-GB" sz="2400" dirty="0"/>
              <a:t> la germicide </a:t>
            </a:r>
            <a:r>
              <a:rPr lang="en-GB" sz="2400" dirty="0" err="1"/>
              <a:t>chimice</a:t>
            </a:r>
            <a:r>
              <a:rPr lang="en-GB" sz="2400" dirty="0"/>
              <a:t> </a:t>
            </a:r>
            <a:r>
              <a:rPr lang="en-GB" sz="2400" dirty="0" err="1"/>
              <a:t>și</a:t>
            </a:r>
            <a:r>
              <a:rPr lang="en-GB" sz="2400" dirty="0"/>
              <a:t> la </a:t>
            </a:r>
            <a:r>
              <a:rPr lang="en-GB" sz="2400" dirty="0" err="1"/>
              <a:t>procesele</a:t>
            </a:r>
            <a:r>
              <a:rPr lang="en-GB" sz="2400" dirty="0"/>
              <a:t> de </a:t>
            </a:r>
            <a:r>
              <a:rPr lang="en-GB" sz="2400" dirty="0" err="1"/>
              <a:t>sterilizare</a:t>
            </a:r>
            <a:r>
              <a:rPr lang="en-GB" sz="2400" dirty="0"/>
              <a:t>. </a:t>
            </a:r>
          </a:p>
          <a:p>
            <a:pPr marL="342900" indent="-342900" algn="just">
              <a:buFont typeface="Arial" panose="020B0604020202020204" pitchFamily="34" charset="0"/>
              <a:buChar char="•"/>
            </a:pPr>
            <a:r>
              <a:rPr lang="en-GB" sz="2400" dirty="0" err="1"/>
              <a:t>Mecanismele</a:t>
            </a:r>
            <a:r>
              <a:rPr lang="en-GB" sz="2400" dirty="0"/>
              <a:t> de </a:t>
            </a:r>
            <a:r>
              <a:rPr lang="en-GB" sz="2400" dirty="0" err="1"/>
              <a:t>rezistență</a:t>
            </a:r>
            <a:r>
              <a:rPr lang="en-GB" sz="2400" dirty="0"/>
              <a:t> </a:t>
            </a:r>
            <a:r>
              <a:rPr lang="en-GB" sz="2400" dirty="0" err="1"/>
              <a:t>intrinsecă</a:t>
            </a:r>
            <a:r>
              <a:rPr lang="en-GB" sz="2400" dirty="0"/>
              <a:t> ale </a:t>
            </a:r>
            <a:r>
              <a:rPr lang="en-GB" sz="2400" dirty="0" err="1"/>
              <a:t>microorganismelor</a:t>
            </a:r>
            <a:r>
              <a:rPr lang="en-GB" sz="2400" dirty="0"/>
              <a:t> la </a:t>
            </a:r>
            <a:r>
              <a:rPr lang="en-GB" sz="2400" dirty="0" err="1"/>
              <a:t>dezinfectanți</a:t>
            </a:r>
            <a:r>
              <a:rPr lang="en-GB" sz="2400" dirty="0"/>
              <a:t> </a:t>
            </a:r>
            <a:r>
              <a:rPr lang="en-GB" sz="2400" dirty="0" err="1"/>
              <a:t>variază</a:t>
            </a:r>
            <a:r>
              <a:rPr lang="en-GB" sz="2400" dirty="0"/>
              <a:t>. </a:t>
            </a:r>
          </a:p>
          <a:p>
            <a:pPr marL="342900" indent="-342900" algn="just">
              <a:buFont typeface="Arial" panose="020B0604020202020204" pitchFamily="34" charset="0"/>
              <a:buChar char="•"/>
            </a:pPr>
            <a:r>
              <a:rPr lang="en-GB" sz="2400" dirty="0"/>
              <a:t>De </a:t>
            </a:r>
            <a:r>
              <a:rPr lang="en-GB" sz="2400" dirty="0" err="1"/>
              <a:t>exemplu</a:t>
            </a:r>
            <a:r>
              <a:rPr lang="en-GB" sz="2400" dirty="0"/>
              <a:t>, </a:t>
            </a:r>
            <a:r>
              <a:rPr lang="en-GB" sz="2400" dirty="0" err="1"/>
              <a:t>sporii</a:t>
            </a:r>
            <a:r>
              <a:rPr lang="en-GB" sz="2400" dirty="0"/>
              <a:t> sunt </a:t>
            </a:r>
            <a:r>
              <a:rPr lang="en-GB" sz="2400" dirty="0" err="1"/>
              <a:t>rezistenți</a:t>
            </a:r>
            <a:r>
              <a:rPr lang="en-GB" sz="2400" dirty="0"/>
              <a:t> la </a:t>
            </a:r>
            <a:r>
              <a:rPr lang="en-GB" sz="2400" dirty="0" err="1"/>
              <a:t>dezinfectanți</a:t>
            </a:r>
            <a:r>
              <a:rPr lang="en-GB" sz="2400" dirty="0"/>
              <a:t> </a:t>
            </a:r>
            <a:r>
              <a:rPr lang="en-GB" sz="2400" dirty="0" err="1"/>
              <a:t>deoarece</a:t>
            </a:r>
            <a:r>
              <a:rPr lang="en-GB" sz="2400" dirty="0"/>
              <a:t> </a:t>
            </a:r>
            <a:r>
              <a:rPr lang="en-GB" sz="2400" dirty="0" err="1"/>
              <a:t>învelișul</a:t>
            </a:r>
            <a:r>
              <a:rPr lang="en-GB" sz="2400" dirty="0"/>
              <a:t> </a:t>
            </a:r>
            <a:r>
              <a:rPr lang="en-GB" sz="2400" dirty="0" err="1"/>
              <a:t>sporilor</a:t>
            </a:r>
            <a:r>
              <a:rPr lang="en-GB" sz="2400" dirty="0"/>
              <a:t> </a:t>
            </a:r>
            <a:r>
              <a:rPr lang="en-GB" sz="2400" dirty="0" err="1"/>
              <a:t>și</a:t>
            </a:r>
            <a:r>
              <a:rPr lang="en-GB" sz="2400" dirty="0"/>
              <a:t> </a:t>
            </a:r>
            <a:r>
              <a:rPr lang="en-GB" sz="2400" dirty="0" err="1"/>
              <a:t>cortexul</a:t>
            </a:r>
            <a:r>
              <a:rPr lang="en-GB" sz="2400" dirty="0"/>
              <a:t> </a:t>
            </a:r>
            <a:r>
              <a:rPr lang="en-GB" sz="2400" dirty="0" err="1"/>
              <a:t>acționează</a:t>
            </a:r>
            <a:r>
              <a:rPr lang="en-GB" sz="2400" dirty="0"/>
              <a:t> ca o </a:t>
            </a:r>
            <a:r>
              <a:rPr lang="en-GB" sz="2400" dirty="0" err="1"/>
              <a:t>barieră</a:t>
            </a:r>
            <a:r>
              <a:rPr lang="en-GB" sz="2400" dirty="0"/>
              <a:t>, </a:t>
            </a:r>
            <a:r>
              <a:rPr lang="en-GB" sz="2400" dirty="0" err="1"/>
              <a:t>micobacteriile</a:t>
            </a:r>
            <a:r>
              <a:rPr lang="en-GB" sz="2400" dirty="0"/>
              <a:t> au un </a:t>
            </a:r>
            <a:r>
              <a:rPr lang="en-GB" sz="2400" dirty="0" err="1"/>
              <a:t>perete</a:t>
            </a:r>
            <a:r>
              <a:rPr lang="en-GB" sz="2400" dirty="0"/>
              <a:t> </a:t>
            </a:r>
            <a:r>
              <a:rPr lang="en-GB" sz="2400" dirty="0" err="1"/>
              <a:t>celular</a:t>
            </a:r>
            <a:r>
              <a:rPr lang="en-GB" sz="2400" dirty="0"/>
              <a:t> ceros care </a:t>
            </a:r>
            <a:r>
              <a:rPr lang="en-GB" sz="2400" dirty="0" err="1"/>
              <a:t>previne</a:t>
            </a:r>
            <a:r>
              <a:rPr lang="en-GB" sz="2400" dirty="0"/>
              <a:t> </a:t>
            </a:r>
            <a:r>
              <a:rPr lang="en-GB" sz="2400" dirty="0" err="1"/>
              <a:t>intrarea</a:t>
            </a:r>
            <a:r>
              <a:rPr lang="en-GB" sz="2400" dirty="0"/>
              <a:t> </a:t>
            </a:r>
            <a:r>
              <a:rPr lang="en-GB" sz="2400" dirty="0" err="1"/>
              <a:t>dezinfectantului</a:t>
            </a:r>
            <a:r>
              <a:rPr lang="en-GB" sz="2400" dirty="0"/>
              <a:t>, </a:t>
            </a:r>
            <a:r>
              <a:rPr lang="en-GB" sz="2400" dirty="0" err="1"/>
              <a:t>iar</a:t>
            </a:r>
            <a:r>
              <a:rPr lang="en-GB" sz="2400" dirty="0"/>
              <a:t> </a:t>
            </a:r>
            <a:r>
              <a:rPr lang="en-GB" sz="2400" dirty="0" err="1"/>
              <a:t>bacteriile</a:t>
            </a:r>
            <a:r>
              <a:rPr lang="en-GB" sz="2400" dirty="0"/>
              <a:t> Gram-negative </a:t>
            </a:r>
            <a:r>
              <a:rPr lang="en-GB" sz="2400" dirty="0" err="1"/>
              <a:t>posedă</a:t>
            </a:r>
            <a:r>
              <a:rPr lang="en-GB" sz="2400" dirty="0"/>
              <a:t> o </a:t>
            </a:r>
            <a:r>
              <a:rPr lang="en-GB" sz="2400" dirty="0" err="1"/>
              <a:t>membrană</a:t>
            </a:r>
            <a:r>
              <a:rPr lang="en-GB" sz="2400" dirty="0"/>
              <a:t> la exterior care </a:t>
            </a:r>
            <a:r>
              <a:rPr lang="en-GB" sz="2400" dirty="0" err="1"/>
              <a:t>acționează</a:t>
            </a:r>
            <a:r>
              <a:rPr lang="en-GB" sz="2400" dirty="0"/>
              <a:t> ca o </a:t>
            </a:r>
            <a:r>
              <a:rPr lang="en-GB" sz="2400" dirty="0" err="1"/>
              <a:t>barieră</a:t>
            </a:r>
            <a:r>
              <a:rPr lang="en-GB" sz="2400" dirty="0"/>
              <a:t> la </a:t>
            </a:r>
            <a:r>
              <a:rPr lang="en-GB" sz="2400" dirty="0" err="1"/>
              <a:t>absorbția</a:t>
            </a:r>
            <a:r>
              <a:rPr lang="en-GB" sz="2400" dirty="0"/>
              <a:t> </a:t>
            </a:r>
            <a:r>
              <a:rPr lang="en-GB" sz="2400" dirty="0" err="1"/>
              <a:t>dezinfectanților</a:t>
            </a:r>
            <a:r>
              <a:rPr lang="en-GB" sz="2400" dirty="0"/>
              <a:t>.</a:t>
            </a:r>
          </a:p>
        </p:txBody>
      </p:sp>
      <p:sp>
        <p:nvSpPr>
          <p:cNvPr id="6" name="TextBox 5">
            <a:extLst>
              <a:ext uri="{FF2B5EF4-FFF2-40B4-BE49-F238E27FC236}">
                <a16:creationId xmlns:a16="http://schemas.microsoft.com/office/drawing/2014/main" id="{95B7574F-214A-37DB-B7CB-22D18774B917}"/>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2176230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F75460-2D66-9A16-1806-20CB5050C092}"/>
              </a:ext>
            </a:extLst>
          </p:cNvPr>
          <p:cNvSpPr txBox="1"/>
          <p:nvPr/>
        </p:nvSpPr>
        <p:spPr>
          <a:xfrm>
            <a:off x="603161" y="0"/>
            <a:ext cx="10985678" cy="584775"/>
          </a:xfrm>
          <a:prstGeom prst="rect">
            <a:avLst/>
          </a:prstGeom>
          <a:noFill/>
        </p:spPr>
        <p:txBody>
          <a:bodyPr wrap="square">
            <a:spAutoFit/>
          </a:bodyPr>
          <a:lstStyle/>
          <a:p>
            <a:pPr algn="ctr"/>
            <a:r>
              <a:rPr lang="en-RO" sz="3200" b="1" dirty="0"/>
              <a:t>Factori care afectează eficacitatea dezinfecției și a sterilizării</a:t>
            </a:r>
          </a:p>
        </p:txBody>
      </p:sp>
      <p:sp>
        <p:nvSpPr>
          <p:cNvPr id="5" name="TextBox 4">
            <a:extLst>
              <a:ext uri="{FF2B5EF4-FFF2-40B4-BE49-F238E27FC236}">
                <a16:creationId xmlns:a16="http://schemas.microsoft.com/office/drawing/2014/main" id="{01CCE686-58CB-3262-5858-1695CD951C87}"/>
              </a:ext>
            </a:extLst>
          </p:cNvPr>
          <p:cNvSpPr txBox="1"/>
          <p:nvPr/>
        </p:nvSpPr>
        <p:spPr>
          <a:xfrm>
            <a:off x="294068" y="523220"/>
            <a:ext cx="11603864" cy="5262979"/>
          </a:xfrm>
          <a:prstGeom prst="rect">
            <a:avLst/>
          </a:prstGeom>
          <a:noFill/>
        </p:spPr>
        <p:txBody>
          <a:bodyPr wrap="square">
            <a:spAutoFit/>
          </a:bodyPr>
          <a:lstStyle/>
          <a:p>
            <a:pPr algn="just"/>
            <a:endParaRPr lang="en-GB" sz="2800" dirty="0"/>
          </a:p>
          <a:p>
            <a:pPr algn="just"/>
            <a:r>
              <a:rPr lang="en-GB" sz="2800" b="1" dirty="0"/>
              <a:t>3. </a:t>
            </a:r>
            <a:r>
              <a:rPr lang="en-GB" sz="2800" b="1" dirty="0" err="1"/>
              <a:t>Concentrația</a:t>
            </a:r>
            <a:r>
              <a:rPr lang="en-GB" sz="2800" b="1" dirty="0"/>
              <a:t> </a:t>
            </a:r>
            <a:r>
              <a:rPr lang="en-GB" sz="2800" b="1" dirty="0" err="1"/>
              <a:t>și</a:t>
            </a:r>
            <a:r>
              <a:rPr lang="en-GB" sz="2800" b="1" dirty="0"/>
              <a:t> </a:t>
            </a:r>
            <a:r>
              <a:rPr lang="en-GB" sz="2800" b="1" dirty="0" err="1"/>
              <a:t>potența</a:t>
            </a:r>
            <a:r>
              <a:rPr lang="en-GB" sz="2800" b="1" dirty="0"/>
              <a:t> </a:t>
            </a:r>
            <a:r>
              <a:rPr lang="en-GB" sz="2800" b="1" dirty="0" err="1"/>
              <a:t>dezinfectanților</a:t>
            </a:r>
            <a:endParaRPr lang="en-GB" sz="2800" b="1" dirty="0"/>
          </a:p>
          <a:p>
            <a:pPr marL="457200" indent="-457200" algn="just">
              <a:buFont typeface="Arial" panose="020B0604020202020204" pitchFamily="34" charset="0"/>
              <a:buChar char="•"/>
            </a:pPr>
            <a:r>
              <a:rPr lang="en-GB" sz="2800" dirty="0"/>
              <a:t>Cu </a:t>
            </a:r>
            <a:r>
              <a:rPr lang="en-GB" sz="2800" dirty="0" err="1"/>
              <a:t>atât</a:t>
            </a:r>
            <a:r>
              <a:rPr lang="en-GB" sz="2800" dirty="0"/>
              <a:t> </a:t>
            </a:r>
            <a:r>
              <a:rPr lang="en-GB" sz="2800" dirty="0" err="1"/>
              <a:t>este</a:t>
            </a:r>
            <a:r>
              <a:rPr lang="en-GB" sz="2800" dirty="0"/>
              <a:t> </a:t>
            </a:r>
            <a:r>
              <a:rPr lang="en-GB" sz="2800" dirty="0" err="1"/>
              <a:t>mai</a:t>
            </a:r>
            <a:r>
              <a:rPr lang="en-GB" sz="2800" dirty="0"/>
              <a:t> concentrate </a:t>
            </a:r>
            <a:r>
              <a:rPr lang="en-GB" sz="2800" dirty="0" err="1"/>
              <a:t>dezinfectant</a:t>
            </a:r>
            <a:r>
              <a:rPr lang="en-GB" sz="2800" dirty="0"/>
              <a:t>, cu </a:t>
            </a:r>
            <a:r>
              <a:rPr lang="en-GB" sz="2800" dirty="0" err="1"/>
              <a:t>atât</a:t>
            </a:r>
            <a:r>
              <a:rPr lang="en-GB" sz="2800" dirty="0"/>
              <a:t> </a:t>
            </a:r>
            <a:r>
              <a:rPr lang="en-GB" sz="2800" dirty="0" err="1"/>
              <a:t>eficacitatea</a:t>
            </a:r>
            <a:r>
              <a:rPr lang="en-GB" sz="2800" dirty="0"/>
              <a:t> </a:t>
            </a:r>
            <a:r>
              <a:rPr lang="en-GB" sz="2800" dirty="0" err="1"/>
              <a:t>acestuia</a:t>
            </a:r>
            <a:r>
              <a:rPr lang="en-GB" sz="2800" dirty="0"/>
              <a:t> </a:t>
            </a:r>
            <a:r>
              <a:rPr lang="en-GB" sz="2800" dirty="0" err="1"/>
              <a:t>este</a:t>
            </a:r>
            <a:r>
              <a:rPr lang="en-GB" sz="2800" dirty="0"/>
              <a:t> </a:t>
            </a:r>
            <a:r>
              <a:rPr lang="en-GB" sz="2800" dirty="0" err="1"/>
              <a:t>mai</a:t>
            </a:r>
            <a:r>
              <a:rPr lang="en-GB" sz="2800" dirty="0"/>
              <a:t> mare </a:t>
            </a:r>
            <a:r>
              <a:rPr lang="en-GB" sz="2800" dirty="0" err="1"/>
              <a:t>și</a:t>
            </a:r>
            <a:r>
              <a:rPr lang="en-GB" sz="2800" dirty="0"/>
              <a:t> </a:t>
            </a:r>
            <a:r>
              <a:rPr lang="en-GB" sz="2800" dirty="0" err="1"/>
              <a:t>timpul</a:t>
            </a:r>
            <a:r>
              <a:rPr lang="en-GB" sz="2800" dirty="0"/>
              <a:t> </a:t>
            </a:r>
            <a:r>
              <a:rPr lang="en-GB" sz="2800" dirty="0" err="1"/>
              <a:t>necesar</a:t>
            </a:r>
            <a:r>
              <a:rPr lang="en-GB" sz="2800" dirty="0"/>
              <a:t> </a:t>
            </a:r>
            <a:r>
              <a:rPr lang="en-GB" sz="2800" dirty="0" err="1"/>
              <a:t>este</a:t>
            </a:r>
            <a:r>
              <a:rPr lang="en-GB" sz="2800" dirty="0"/>
              <a:t> </a:t>
            </a:r>
            <a:r>
              <a:rPr lang="en-GB" sz="2800" dirty="0" err="1"/>
              <a:t>mai</a:t>
            </a:r>
            <a:r>
              <a:rPr lang="en-GB" sz="2800" dirty="0"/>
              <a:t> </a:t>
            </a:r>
            <a:r>
              <a:rPr lang="en-GB" sz="2800" dirty="0" err="1"/>
              <a:t>scurt</a:t>
            </a:r>
            <a:r>
              <a:rPr lang="en-GB" sz="2800" dirty="0"/>
              <a:t>.</a:t>
            </a:r>
          </a:p>
          <a:p>
            <a:pPr algn="just"/>
            <a:endParaRPr lang="en-GB" sz="2800" dirty="0"/>
          </a:p>
          <a:p>
            <a:pPr algn="just"/>
            <a:r>
              <a:rPr lang="en-GB" sz="2800" b="1" dirty="0"/>
              <a:t>4. </a:t>
            </a:r>
            <a:r>
              <a:rPr lang="en-GB" sz="2800" b="1" dirty="0" err="1"/>
              <a:t>Factori</a:t>
            </a:r>
            <a:r>
              <a:rPr lang="en-GB" sz="2800" b="1" dirty="0"/>
              <a:t> </a:t>
            </a:r>
            <a:r>
              <a:rPr lang="en-GB" sz="2800" b="1" dirty="0" err="1"/>
              <a:t>fizici</a:t>
            </a:r>
            <a:r>
              <a:rPr lang="en-GB" sz="2800" b="1" dirty="0"/>
              <a:t> </a:t>
            </a:r>
            <a:r>
              <a:rPr lang="en-GB" sz="2800" b="1" dirty="0" err="1"/>
              <a:t>și</a:t>
            </a:r>
            <a:r>
              <a:rPr lang="en-GB" sz="2800" b="1" dirty="0"/>
              <a:t> </a:t>
            </a:r>
            <a:r>
              <a:rPr lang="en-GB" sz="2800" b="1" dirty="0" err="1"/>
              <a:t>chimici</a:t>
            </a:r>
            <a:endParaRPr lang="en-GB" sz="2800" b="1" dirty="0"/>
          </a:p>
          <a:p>
            <a:pPr marL="457200" indent="-457200" algn="just">
              <a:buFont typeface="Arial" panose="020B0604020202020204" pitchFamily="34" charset="0"/>
              <a:buChar char="•"/>
            </a:pPr>
            <a:r>
              <a:rPr lang="en-GB" sz="2800" dirty="0"/>
              <a:t>Mai </a:t>
            </a:r>
            <a:r>
              <a:rPr lang="en-GB" sz="2800" dirty="0" err="1"/>
              <a:t>mulți</a:t>
            </a:r>
            <a:r>
              <a:rPr lang="en-GB" sz="2800" dirty="0"/>
              <a:t> </a:t>
            </a:r>
            <a:r>
              <a:rPr lang="en-GB" sz="2800" dirty="0" err="1"/>
              <a:t>factori</a:t>
            </a:r>
            <a:r>
              <a:rPr lang="en-GB" sz="2800" dirty="0"/>
              <a:t> </a:t>
            </a:r>
            <a:r>
              <a:rPr lang="en-GB" sz="2800" dirty="0" err="1"/>
              <a:t>fizici</a:t>
            </a:r>
            <a:r>
              <a:rPr lang="en-GB" sz="2800" dirty="0"/>
              <a:t> </a:t>
            </a:r>
            <a:r>
              <a:rPr lang="en-GB" sz="2800" dirty="0" err="1"/>
              <a:t>și</a:t>
            </a:r>
            <a:r>
              <a:rPr lang="en-GB" sz="2800" dirty="0"/>
              <a:t> </a:t>
            </a:r>
            <a:r>
              <a:rPr lang="en-GB" sz="2800" dirty="0" err="1"/>
              <a:t>chimici</a:t>
            </a:r>
            <a:r>
              <a:rPr lang="en-GB" sz="2800" dirty="0"/>
              <a:t> </a:t>
            </a:r>
            <a:r>
              <a:rPr lang="en-GB" sz="2800" dirty="0" err="1"/>
              <a:t>influențează</a:t>
            </a:r>
            <a:r>
              <a:rPr lang="en-GB" sz="2800" dirty="0"/>
              <a:t> </a:t>
            </a:r>
            <a:r>
              <a:rPr lang="en-GB" sz="2800" dirty="0" err="1"/>
              <a:t>procedurile</a:t>
            </a:r>
            <a:r>
              <a:rPr lang="en-GB" sz="2800" dirty="0"/>
              <a:t> de </a:t>
            </a:r>
            <a:r>
              <a:rPr lang="en-GB" sz="2800" dirty="0" err="1"/>
              <a:t>dezinfectare</a:t>
            </a:r>
            <a:r>
              <a:rPr lang="en-GB" sz="2800" dirty="0"/>
              <a:t>: </a:t>
            </a:r>
            <a:r>
              <a:rPr lang="en-GB" sz="2800" dirty="0" err="1"/>
              <a:t>temperatura</a:t>
            </a:r>
            <a:r>
              <a:rPr lang="en-GB" sz="2800" dirty="0"/>
              <a:t>, pH-</a:t>
            </a:r>
            <a:r>
              <a:rPr lang="en-GB" sz="2800" dirty="0" err="1"/>
              <a:t>ul</a:t>
            </a:r>
            <a:r>
              <a:rPr lang="en-GB" sz="2800" dirty="0"/>
              <a:t>, </a:t>
            </a:r>
            <a:r>
              <a:rPr lang="en-GB" sz="2800" dirty="0" err="1"/>
              <a:t>umiditatea</a:t>
            </a:r>
            <a:r>
              <a:rPr lang="en-GB" sz="2800" dirty="0"/>
              <a:t> </a:t>
            </a:r>
            <a:r>
              <a:rPr lang="en-GB" sz="2800" dirty="0" err="1"/>
              <a:t>relativă</a:t>
            </a:r>
            <a:r>
              <a:rPr lang="en-GB" sz="2800" dirty="0"/>
              <a:t> </a:t>
            </a:r>
            <a:r>
              <a:rPr lang="en-GB" sz="2800" dirty="0" err="1"/>
              <a:t>și</a:t>
            </a:r>
            <a:r>
              <a:rPr lang="en-GB" sz="2800" dirty="0"/>
              <a:t> </a:t>
            </a:r>
            <a:r>
              <a:rPr lang="en-GB" sz="2800" dirty="0" err="1"/>
              <a:t>duritatea</a:t>
            </a:r>
            <a:r>
              <a:rPr lang="en-GB" sz="2800" dirty="0"/>
              <a:t> </a:t>
            </a:r>
            <a:r>
              <a:rPr lang="en-GB" sz="2800" dirty="0" err="1"/>
              <a:t>apei</a:t>
            </a:r>
            <a:r>
              <a:rPr lang="en-GB" sz="2800" dirty="0"/>
              <a:t>. </a:t>
            </a:r>
          </a:p>
          <a:p>
            <a:pPr marL="457200" indent="-457200" algn="just">
              <a:buFont typeface="Arial" panose="020B0604020202020204" pitchFamily="34" charset="0"/>
              <a:buChar char="•"/>
            </a:pPr>
            <a:r>
              <a:rPr lang="en-GB" sz="2800" dirty="0"/>
              <a:t>De </a:t>
            </a:r>
            <a:r>
              <a:rPr lang="en-GB" sz="2800" dirty="0" err="1"/>
              <a:t>exemplu</a:t>
            </a:r>
            <a:r>
              <a:rPr lang="en-GB" sz="2800" dirty="0"/>
              <a:t>, </a:t>
            </a:r>
            <a:r>
              <a:rPr lang="en-GB" sz="2800" dirty="0" err="1"/>
              <a:t>activitatea</a:t>
            </a:r>
            <a:r>
              <a:rPr lang="en-GB" sz="2800" dirty="0"/>
              <a:t> </a:t>
            </a:r>
            <a:r>
              <a:rPr lang="en-GB" sz="2800" dirty="0" err="1"/>
              <a:t>majorității</a:t>
            </a:r>
            <a:r>
              <a:rPr lang="en-GB" sz="2800" dirty="0"/>
              <a:t> </a:t>
            </a:r>
            <a:r>
              <a:rPr lang="en-GB" sz="2800" dirty="0" err="1"/>
              <a:t>dezinfectanților</a:t>
            </a:r>
            <a:r>
              <a:rPr lang="en-GB" sz="2800" dirty="0"/>
              <a:t> </a:t>
            </a:r>
            <a:r>
              <a:rPr lang="en-GB" sz="2800" dirty="0" err="1"/>
              <a:t>crește</a:t>
            </a:r>
            <a:r>
              <a:rPr lang="en-GB" sz="2800" dirty="0"/>
              <a:t> pe </a:t>
            </a:r>
            <a:r>
              <a:rPr lang="en-GB" sz="2800" dirty="0" err="1"/>
              <a:t>măsură</a:t>
            </a:r>
            <a:r>
              <a:rPr lang="en-GB" sz="2800" dirty="0"/>
              <a:t> </a:t>
            </a:r>
            <a:r>
              <a:rPr lang="en-GB" sz="2800" dirty="0" err="1"/>
              <a:t>ce</a:t>
            </a:r>
            <a:r>
              <a:rPr lang="en-GB" sz="2800" dirty="0"/>
              <a:t> </a:t>
            </a:r>
            <a:r>
              <a:rPr lang="en-GB" sz="2800" dirty="0" err="1"/>
              <a:t>temperatura</a:t>
            </a:r>
            <a:r>
              <a:rPr lang="en-GB" sz="2800" dirty="0"/>
              <a:t> </a:t>
            </a:r>
            <a:r>
              <a:rPr lang="en-GB" sz="2800" dirty="0" err="1"/>
              <a:t>crește</a:t>
            </a:r>
            <a:r>
              <a:rPr lang="en-GB" sz="2800" dirty="0"/>
              <a:t>, cu </a:t>
            </a:r>
            <a:r>
              <a:rPr lang="en-GB" sz="2800" dirty="0" err="1"/>
              <a:t>unele</a:t>
            </a:r>
            <a:r>
              <a:rPr lang="en-GB" sz="2800" dirty="0"/>
              <a:t> </a:t>
            </a:r>
            <a:r>
              <a:rPr lang="en-GB" sz="2800" dirty="0" err="1"/>
              <a:t>excepții</a:t>
            </a:r>
            <a:r>
              <a:rPr lang="en-GB" sz="2800" dirty="0"/>
              <a:t>. </a:t>
            </a:r>
          </a:p>
          <a:p>
            <a:pPr marL="457200" indent="-457200" algn="just">
              <a:buFont typeface="Arial" panose="020B0604020202020204" pitchFamily="34" charset="0"/>
              <a:buChar char="•"/>
            </a:pPr>
            <a:r>
              <a:rPr lang="en-GB" sz="2800" dirty="0"/>
              <a:t>O </a:t>
            </a:r>
            <a:r>
              <a:rPr lang="en-GB" sz="2800" dirty="0" err="1"/>
              <a:t>creștere</a:t>
            </a:r>
            <a:r>
              <a:rPr lang="en-GB" sz="2800" dirty="0"/>
              <a:t> </a:t>
            </a:r>
            <a:r>
              <a:rPr lang="en-GB" sz="2800" dirty="0" err="1"/>
              <a:t>prea</a:t>
            </a:r>
            <a:r>
              <a:rPr lang="en-GB" sz="2800" dirty="0"/>
              <a:t> mare a </a:t>
            </a:r>
            <a:r>
              <a:rPr lang="en-GB" sz="2800" dirty="0" err="1"/>
              <a:t>temperaturii</a:t>
            </a:r>
            <a:r>
              <a:rPr lang="en-GB" sz="2800" dirty="0"/>
              <a:t> </a:t>
            </a:r>
            <a:r>
              <a:rPr lang="en-GB" sz="2800" dirty="0" err="1"/>
              <a:t>determină</a:t>
            </a:r>
            <a:r>
              <a:rPr lang="en-GB" sz="2800" dirty="0"/>
              <a:t> </a:t>
            </a:r>
            <a:r>
              <a:rPr lang="en-GB" sz="2800" dirty="0" err="1"/>
              <a:t>degradarea</a:t>
            </a:r>
            <a:r>
              <a:rPr lang="en-GB" sz="2800" dirty="0"/>
              <a:t> </a:t>
            </a:r>
            <a:r>
              <a:rPr lang="en-GB" sz="2800" dirty="0" err="1"/>
              <a:t>dezinfectantului</a:t>
            </a:r>
            <a:r>
              <a:rPr lang="en-GB" sz="2800" dirty="0"/>
              <a:t> </a:t>
            </a:r>
            <a:r>
              <a:rPr lang="en-GB" sz="2800" dirty="0" err="1"/>
              <a:t>și</a:t>
            </a:r>
            <a:r>
              <a:rPr lang="en-GB" sz="2800" dirty="0"/>
              <a:t> </a:t>
            </a:r>
            <a:r>
              <a:rPr lang="en-GB" sz="2800" dirty="0" err="1"/>
              <a:t>slăbește</a:t>
            </a:r>
            <a:r>
              <a:rPr lang="en-GB" sz="2800" dirty="0"/>
              <a:t> </a:t>
            </a:r>
            <a:r>
              <a:rPr lang="en-GB" sz="2800" dirty="0" err="1"/>
              <a:t>activitatea</a:t>
            </a:r>
            <a:r>
              <a:rPr lang="en-GB" sz="2800" dirty="0"/>
              <a:t> </a:t>
            </a:r>
            <a:r>
              <a:rPr lang="en-GB" sz="2800" dirty="0" err="1"/>
              <a:t>germicidă</a:t>
            </a:r>
            <a:r>
              <a:rPr lang="en-GB" sz="2800" dirty="0"/>
              <a:t> a </a:t>
            </a:r>
            <a:r>
              <a:rPr lang="en-GB" sz="2800" dirty="0" err="1"/>
              <a:t>acestuia</a:t>
            </a:r>
            <a:r>
              <a:rPr lang="en-GB" sz="2800" dirty="0"/>
              <a:t>.</a:t>
            </a:r>
            <a:endParaRPr lang="en-RO" sz="2800" dirty="0"/>
          </a:p>
        </p:txBody>
      </p:sp>
      <p:sp>
        <p:nvSpPr>
          <p:cNvPr id="6" name="TextBox 5">
            <a:extLst>
              <a:ext uri="{FF2B5EF4-FFF2-40B4-BE49-F238E27FC236}">
                <a16:creationId xmlns:a16="http://schemas.microsoft.com/office/drawing/2014/main" id="{95B7574F-214A-37DB-B7CB-22D18774B917}"/>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1708609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F75460-2D66-9A16-1806-20CB5050C092}"/>
              </a:ext>
            </a:extLst>
          </p:cNvPr>
          <p:cNvSpPr txBox="1"/>
          <p:nvPr/>
        </p:nvSpPr>
        <p:spPr>
          <a:xfrm>
            <a:off x="603161" y="0"/>
            <a:ext cx="10985678" cy="584775"/>
          </a:xfrm>
          <a:prstGeom prst="rect">
            <a:avLst/>
          </a:prstGeom>
          <a:noFill/>
        </p:spPr>
        <p:txBody>
          <a:bodyPr wrap="square">
            <a:spAutoFit/>
          </a:bodyPr>
          <a:lstStyle/>
          <a:p>
            <a:pPr algn="ctr"/>
            <a:r>
              <a:rPr lang="en-RO" sz="3200" b="1" dirty="0"/>
              <a:t>Factori care afectează eficacitatea dezinfecției și a sterilizării</a:t>
            </a:r>
          </a:p>
        </p:txBody>
      </p:sp>
      <p:sp>
        <p:nvSpPr>
          <p:cNvPr id="5" name="TextBox 4">
            <a:extLst>
              <a:ext uri="{FF2B5EF4-FFF2-40B4-BE49-F238E27FC236}">
                <a16:creationId xmlns:a16="http://schemas.microsoft.com/office/drawing/2014/main" id="{01CCE686-58CB-3262-5858-1695CD951C87}"/>
              </a:ext>
            </a:extLst>
          </p:cNvPr>
          <p:cNvSpPr txBox="1"/>
          <p:nvPr/>
        </p:nvSpPr>
        <p:spPr>
          <a:xfrm>
            <a:off x="294068" y="1188012"/>
            <a:ext cx="11603864" cy="5016758"/>
          </a:xfrm>
          <a:prstGeom prst="rect">
            <a:avLst/>
          </a:prstGeom>
          <a:noFill/>
        </p:spPr>
        <p:txBody>
          <a:bodyPr wrap="square">
            <a:spAutoFit/>
          </a:bodyPr>
          <a:lstStyle/>
          <a:p>
            <a:r>
              <a:rPr lang="en-GB" sz="3200" b="1" dirty="0"/>
              <a:t>5. Materia </a:t>
            </a:r>
            <a:r>
              <a:rPr lang="en-GB" sz="3200" b="1" dirty="0" err="1"/>
              <a:t>organică</a:t>
            </a:r>
            <a:r>
              <a:rPr lang="en-GB" sz="3200" b="1" dirty="0"/>
              <a:t> </a:t>
            </a:r>
            <a:r>
              <a:rPr lang="en-GB" sz="3200" b="1" dirty="0" err="1"/>
              <a:t>și</a:t>
            </a:r>
            <a:r>
              <a:rPr lang="en-GB" sz="3200" b="1" dirty="0"/>
              <a:t> </a:t>
            </a:r>
            <a:r>
              <a:rPr lang="en-GB" sz="3200" b="1" dirty="0" err="1"/>
              <a:t>anorganică</a:t>
            </a:r>
            <a:endParaRPr lang="en-GB" sz="3200" b="1" dirty="0"/>
          </a:p>
          <a:p>
            <a:endParaRPr lang="en-GB" sz="3200" b="1" dirty="0"/>
          </a:p>
          <a:p>
            <a:pPr marL="342900" indent="-342900" algn="just">
              <a:buFont typeface="Arial" panose="020B0604020202020204" pitchFamily="34" charset="0"/>
              <a:buChar char="•"/>
            </a:pPr>
            <a:r>
              <a:rPr lang="en-GB" sz="3200" dirty="0"/>
              <a:t>Materia </a:t>
            </a:r>
            <a:r>
              <a:rPr lang="en-GB" sz="3200" dirty="0" err="1"/>
              <a:t>organică</a:t>
            </a:r>
            <a:r>
              <a:rPr lang="en-GB" sz="3200" dirty="0"/>
              <a:t> sub </a:t>
            </a:r>
            <a:r>
              <a:rPr lang="en-GB" sz="3200" dirty="0" err="1"/>
              <a:t>formă</a:t>
            </a:r>
            <a:r>
              <a:rPr lang="en-GB" sz="3200" dirty="0"/>
              <a:t> de ser, </a:t>
            </a:r>
            <a:r>
              <a:rPr lang="en-GB" sz="3200" dirty="0" err="1"/>
              <a:t>sânge</a:t>
            </a:r>
            <a:r>
              <a:rPr lang="en-GB" sz="3200" dirty="0"/>
              <a:t>, </a:t>
            </a:r>
            <a:r>
              <a:rPr lang="en-GB" sz="3200" dirty="0" err="1"/>
              <a:t>puroi</a:t>
            </a:r>
            <a:r>
              <a:rPr lang="en-GB" sz="3200" dirty="0"/>
              <a:t>, </a:t>
            </a:r>
            <a:r>
              <a:rPr lang="en-GB" sz="3200" dirty="0" err="1"/>
              <a:t>materii</a:t>
            </a:r>
            <a:r>
              <a:rPr lang="en-GB" sz="3200" dirty="0"/>
              <a:t> </a:t>
            </a:r>
            <a:r>
              <a:rPr lang="en-GB" sz="3200" dirty="0" err="1"/>
              <a:t>fecale</a:t>
            </a:r>
            <a:r>
              <a:rPr lang="en-GB" sz="3200" dirty="0"/>
              <a:t> </a:t>
            </a:r>
            <a:r>
              <a:rPr lang="en-GB" sz="3200" dirty="0" err="1"/>
              <a:t>sau</a:t>
            </a:r>
            <a:r>
              <a:rPr lang="en-GB" sz="3200" dirty="0"/>
              <a:t> </a:t>
            </a:r>
            <a:r>
              <a:rPr lang="en-GB" sz="3200" dirty="0" err="1"/>
              <a:t>lubrefiant</a:t>
            </a:r>
            <a:r>
              <a:rPr lang="en-GB" sz="3200" dirty="0"/>
              <a:t> </a:t>
            </a:r>
            <a:r>
              <a:rPr lang="en-GB" sz="3200" dirty="0" err="1"/>
              <a:t>poate</a:t>
            </a:r>
            <a:r>
              <a:rPr lang="en-GB" sz="3200" dirty="0"/>
              <a:t> </a:t>
            </a:r>
            <a:r>
              <a:rPr lang="en-GB" sz="3200" dirty="0" err="1"/>
              <a:t>interfera</a:t>
            </a:r>
            <a:r>
              <a:rPr lang="en-GB" sz="3200" dirty="0"/>
              <a:t> cu </a:t>
            </a:r>
            <a:r>
              <a:rPr lang="en-GB" sz="3200" dirty="0" err="1"/>
              <a:t>activitatea</a:t>
            </a:r>
            <a:r>
              <a:rPr lang="en-GB" sz="3200" dirty="0"/>
              <a:t> </a:t>
            </a:r>
            <a:r>
              <a:rPr lang="en-GB" sz="3200" dirty="0" err="1"/>
              <a:t>antimicrobiană</a:t>
            </a:r>
            <a:r>
              <a:rPr lang="en-GB" sz="3200" dirty="0"/>
              <a:t> a </a:t>
            </a:r>
            <a:r>
              <a:rPr lang="en-GB" sz="3200" dirty="0" err="1"/>
              <a:t>dezinfectanților</a:t>
            </a:r>
            <a:r>
              <a:rPr lang="en-GB" sz="3200" dirty="0"/>
              <a:t> </a:t>
            </a:r>
            <a:r>
              <a:rPr lang="en-GB" sz="3200" dirty="0" err="1"/>
              <a:t>în</a:t>
            </a:r>
            <a:r>
              <a:rPr lang="en-GB" sz="3200" dirty="0"/>
              <a:t> </a:t>
            </a:r>
            <a:r>
              <a:rPr lang="en-GB" sz="3200" dirty="0" err="1"/>
              <a:t>cel</a:t>
            </a:r>
            <a:r>
              <a:rPr lang="en-GB" sz="3200" dirty="0"/>
              <a:t> </a:t>
            </a:r>
            <a:r>
              <a:rPr lang="en-GB" sz="3200" dirty="0" err="1"/>
              <a:t>puțin</a:t>
            </a:r>
            <a:r>
              <a:rPr lang="en-GB" sz="3200" dirty="0"/>
              <a:t> </a:t>
            </a:r>
            <a:r>
              <a:rPr lang="en-GB" sz="3200" dirty="0" err="1"/>
              <a:t>două</a:t>
            </a:r>
            <a:r>
              <a:rPr lang="en-GB" sz="3200" dirty="0"/>
              <a:t> </a:t>
            </a:r>
            <a:r>
              <a:rPr lang="en-GB" sz="3200" dirty="0" err="1"/>
              <a:t>moduri</a:t>
            </a:r>
            <a:r>
              <a:rPr lang="en-GB" sz="3200" dirty="0"/>
              <a:t>. </a:t>
            </a:r>
          </a:p>
          <a:p>
            <a:pPr marL="342900" indent="-342900" algn="just">
              <a:buFont typeface="Arial" panose="020B0604020202020204" pitchFamily="34" charset="0"/>
              <a:buChar char="•"/>
            </a:pPr>
            <a:r>
              <a:rPr lang="en-GB" sz="3200" dirty="0" err="1"/>
              <a:t>Cel</a:t>
            </a:r>
            <a:r>
              <a:rPr lang="en-GB" sz="3200" dirty="0"/>
              <a:t> </a:t>
            </a:r>
            <a:r>
              <a:rPr lang="en-GB" sz="3200" dirty="0" err="1"/>
              <a:t>mai</a:t>
            </a:r>
            <a:r>
              <a:rPr lang="en-GB" sz="3200" dirty="0"/>
              <a:t> </a:t>
            </a:r>
            <a:r>
              <a:rPr lang="en-GB" sz="3200" dirty="0" err="1"/>
              <a:t>frecvent</a:t>
            </a:r>
            <a:r>
              <a:rPr lang="en-GB" sz="3200" dirty="0"/>
              <a:t>, din </a:t>
            </a:r>
            <a:r>
              <a:rPr lang="en-GB" sz="3200" dirty="0" err="1"/>
              <a:t>cauza</a:t>
            </a:r>
            <a:r>
              <a:rPr lang="en-GB" sz="3200" dirty="0"/>
              <a:t> </a:t>
            </a:r>
            <a:r>
              <a:rPr lang="en-GB" sz="3200" dirty="0" err="1"/>
              <a:t>reacției</a:t>
            </a:r>
            <a:r>
              <a:rPr lang="en-GB" sz="3200" dirty="0"/>
              <a:t> </a:t>
            </a:r>
            <a:r>
              <a:rPr lang="en-GB" sz="3200" dirty="0" err="1"/>
              <a:t>chimice</a:t>
            </a:r>
            <a:r>
              <a:rPr lang="en-GB" sz="3200" dirty="0"/>
              <a:t> </a:t>
            </a:r>
            <a:r>
              <a:rPr lang="en-GB" sz="3200" dirty="0" err="1"/>
              <a:t>dintre</a:t>
            </a:r>
            <a:r>
              <a:rPr lang="en-GB" sz="3200" dirty="0"/>
              <a:t> </a:t>
            </a:r>
            <a:r>
              <a:rPr lang="en-GB" sz="3200" dirty="0" err="1"/>
              <a:t>germicid</a:t>
            </a:r>
            <a:r>
              <a:rPr lang="en-GB" sz="3200" dirty="0"/>
              <a:t> </a:t>
            </a:r>
            <a:r>
              <a:rPr lang="en-GB" sz="3200" dirty="0" err="1"/>
              <a:t>și</a:t>
            </a:r>
            <a:r>
              <a:rPr lang="en-GB" sz="3200" dirty="0"/>
              <a:t> </a:t>
            </a:r>
            <a:r>
              <a:rPr lang="en-GB" sz="3200" dirty="0" err="1"/>
              <a:t>materia</a:t>
            </a:r>
            <a:r>
              <a:rPr lang="en-GB" sz="3200" dirty="0"/>
              <a:t> </a:t>
            </a:r>
            <a:r>
              <a:rPr lang="en-GB" sz="3200" dirty="0" err="1"/>
              <a:t>organică</a:t>
            </a:r>
            <a:r>
              <a:rPr lang="en-GB" sz="3200" dirty="0"/>
              <a:t> </a:t>
            </a:r>
            <a:r>
              <a:rPr lang="en-GB" sz="3200" dirty="0" err="1"/>
              <a:t>rezultând</a:t>
            </a:r>
            <a:r>
              <a:rPr lang="en-GB" sz="3200" dirty="0"/>
              <a:t> un complex </a:t>
            </a:r>
            <a:r>
              <a:rPr lang="en-GB" sz="3200" dirty="0" err="1"/>
              <a:t>mai</a:t>
            </a:r>
            <a:r>
              <a:rPr lang="en-GB" sz="3200" dirty="0"/>
              <a:t> slab </a:t>
            </a:r>
            <a:r>
              <a:rPr lang="en-GB" sz="3200" dirty="0" err="1"/>
              <a:t>germicid</a:t>
            </a:r>
            <a:r>
              <a:rPr lang="en-GB" sz="3200" dirty="0"/>
              <a:t> </a:t>
            </a:r>
            <a:r>
              <a:rPr lang="en-GB" sz="3200" dirty="0" err="1"/>
              <a:t>sau</a:t>
            </a:r>
            <a:r>
              <a:rPr lang="en-GB" sz="3200" dirty="0"/>
              <a:t> </a:t>
            </a:r>
            <a:r>
              <a:rPr lang="en-GB" sz="3200" dirty="0" err="1"/>
              <a:t>negermicid</a:t>
            </a:r>
            <a:r>
              <a:rPr lang="en-GB" sz="3200" dirty="0"/>
              <a:t> (</a:t>
            </a:r>
            <a:r>
              <a:rPr lang="en-GB" sz="3200" dirty="0" err="1"/>
              <a:t>dezinfectanții</a:t>
            </a:r>
            <a:r>
              <a:rPr lang="en-GB" sz="3200" dirty="0"/>
              <a:t> cu </a:t>
            </a:r>
            <a:r>
              <a:rPr lang="en-GB" sz="3200" dirty="0" err="1"/>
              <a:t>clor</a:t>
            </a:r>
            <a:r>
              <a:rPr lang="en-GB" sz="3200" dirty="0"/>
              <a:t> </a:t>
            </a:r>
            <a:r>
              <a:rPr lang="en-GB" sz="3200" dirty="0" err="1"/>
              <a:t>și</a:t>
            </a:r>
            <a:r>
              <a:rPr lang="en-GB" sz="3200" dirty="0"/>
              <a:t> </a:t>
            </a:r>
            <a:r>
              <a:rPr lang="en-GB" sz="3200" dirty="0" err="1"/>
              <a:t>iod</a:t>
            </a:r>
            <a:r>
              <a:rPr lang="en-GB" sz="3200" dirty="0"/>
              <a:t>). </a:t>
            </a:r>
          </a:p>
          <a:p>
            <a:pPr marL="342900" indent="-342900" algn="just">
              <a:buFont typeface="Arial" panose="020B0604020202020204" pitchFamily="34" charset="0"/>
              <a:buChar char="•"/>
            </a:pPr>
            <a:r>
              <a:rPr lang="en-GB" sz="3200" dirty="0" err="1"/>
              <a:t>Alternativ</a:t>
            </a:r>
            <a:r>
              <a:rPr lang="en-GB" sz="3200" dirty="0"/>
              <a:t>, </a:t>
            </a:r>
            <a:r>
              <a:rPr lang="en-GB" sz="3200" dirty="0" err="1"/>
              <a:t>materialul</a:t>
            </a:r>
            <a:r>
              <a:rPr lang="en-GB" sz="3200" dirty="0"/>
              <a:t> organic </a:t>
            </a:r>
            <a:r>
              <a:rPr lang="en-GB" sz="3200" dirty="0" err="1"/>
              <a:t>poate</a:t>
            </a:r>
            <a:r>
              <a:rPr lang="en-GB" sz="3200" dirty="0"/>
              <a:t> </a:t>
            </a:r>
            <a:r>
              <a:rPr lang="en-GB" sz="3200" dirty="0" err="1"/>
              <a:t>proteja</a:t>
            </a:r>
            <a:r>
              <a:rPr lang="en-GB" sz="3200" dirty="0"/>
              <a:t> </a:t>
            </a:r>
            <a:r>
              <a:rPr lang="en-GB" sz="3200" dirty="0" err="1"/>
              <a:t>microorganismele</a:t>
            </a:r>
            <a:r>
              <a:rPr lang="en-GB" sz="3200" dirty="0"/>
              <a:t> de </a:t>
            </a:r>
            <a:r>
              <a:rPr lang="en-GB" sz="3200" dirty="0" err="1"/>
              <a:t>actiunea</a:t>
            </a:r>
            <a:r>
              <a:rPr lang="en-GB" sz="3200" dirty="0"/>
              <a:t> </a:t>
            </a:r>
            <a:r>
              <a:rPr lang="en-GB" sz="3200" dirty="0" err="1"/>
              <a:t>dezinfectantilor</a:t>
            </a:r>
            <a:r>
              <a:rPr lang="en-GB" sz="3200" dirty="0"/>
              <a:t>, </a:t>
            </a:r>
            <a:r>
              <a:rPr lang="en-GB" sz="3200" dirty="0" err="1"/>
              <a:t>acționând</a:t>
            </a:r>
            <a:r>
              <a:rPr lang="en-GB" sz="3200" dirty="0"/>
              <a:t> ca o </a:t>
            </a:r>
            <a:r>
              <a:rPr lang="en-GB" sz="3200" dirty="0" err="1"/>
              <a:t>barieră</a:t>
            </a:r>
            <a:r>
              <a:rPr lang="en-GB" sz="3200" dirty="0"/>
              <a:t> </a:t>
            </a:r>
            <a:r>
              <a:rPr lang="en-GB" sz="3200" dirty="0" err="1"/>
              <a:t>fizică</a:t>
            </a:r>
            <a:r>
              <a:rPr lang="en-GB" sz="3200" dirty="0"/>
              <a:t>.</a:t>
            </a:r>
          </a:p>
        </p:txBody>
      </p:sp>
      <p:sp>
        <p:nvSpPr>
          <p:cNvPr id="2" name="TextBox 1">
            <a:extLst>
              <a:ext uri="{FF2B5EF4-FFF2-40B4-BE49-F238E27FC236}">
                <a16:creationId xmlns:a16="http://schemas.microsoft.com/office/drawing/2014/main" id="{413E5923-4641-883B-E5AC-7CEFDF2FF608}"/>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3759166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F75460-2D66-9A16-1806-20CB5050C092}"/>
              </a:ext>
            </a:extLst>
          </p:cNvPr>
          <p:cNvSpPr txBox="1"/>
          <p:nvPr/>
        </p:nvSpPr>
        <p:spPr>
          <a:xfrm>
            <a:off x="603161" y="0"/>
            <a:ext cx="10985678" cy="584775"/>
          </a:xfrm>
          <a:prstGeom prst="rect">
            <a:avLst/>
          </a:prstGeom>
          <a:noFill/>
        </p:spPr>
        <p:txBody>
          <a:bodyPr wrap="square">
            <a:spAutoFit/>
          </a:bodyPr>
          <a:lstStyle/>
          <a:p>
            <a:pPr algn="ctr"/>
            <a:r>
              <a:rPr lang="en-RO" sz="3200" b="1" dirty="0"/>
              <a:t>Factori care afectează eficacitatea dezinfecției și a sterilizării</a:t>
            </a:r>
          </a:p>
        </p:txBody>
      </p:sp>
      <p:sp>
        <p:nvSpPr>
          <p:cNvPr id="5" name="TextBox 4">
            <a:extLst>
              <a:ext uri="{FF2B5EF4-FFF2-40B4-BE49-F238E27FC236}">
                <a16:creationId xmlns:a16="http://schemas.microsoft.com/office/drawing/2014/main" id="{01CCE686-58CB-3262-5858-1695CD951C87}"/>
              </a:ext>
            </a:extLst>
          </p:cNvPr>
          <p:cNvSpPr txBox="1"/>
          <p:nvPr/>
        </p:nvSpPr>
        <p:spPr>
          <a:xfrm>
            <a:off x="294068" y="652475"/>
            <a:ext cx="11603864" cy="5509200"/>
          </a:xfrm>
          <a:prstGeom prst="rect">
            <a:avLst/>
          </a:prstGeom>
          <a:noFill/>
        </p:spPr>
        <p:txBody>
          <a:bodyPr wrap="square">
            <a:spAutoFit/>
          </a:bodyPr>
          <a:lstStyle/>
          <a:p>
            <a:endParaRPr lang="en-RO" sz="3200" dirty="0"/>
          </a:p>
          <a:p>
            <a:r>
              <a:rPr lang="en-GB" sz="3200" b="1" dirty="0"/>
              <a:t>6. </a:t>
            </a:r>
            <a:r>
              <a:rPr lang="en-GB" sz="3200" b="1" dirty="0" err="1"/>
              <a:t>Durata</a:t>
            </a:r>
            <a:r>
              <a:rPr lang="en-GB" sz="3200" b="1" dirty="0"/>
              <a:t> </a:t>
            </a:r>
            <a:r>
              <a:rPr lang="en-GB" sz="3200" b="1" dirty="0" err="1"/>
              <a:t>expunerii</a:t>
            </a:r>
            <a:endParaRPr lang="en-GB" sz="3200" b="1" dirty="0"/>
          </a:p>
          <a:p>
            <a:endParaRPr lang="en-GB" sz="3200" b="1" dirty="0"/>
          </a:p>
          <a:p>
            <a:pPr marL="342900" indent="-342900" algn="just">
              <a:buFont typeface="Arial" panose="020B0604020202020204" pitchFamily="34" charset="0"/>
              <a:buChar char="•"/>
            </a:pPr>
            <a:r>
              <a:rPr lang="en-GB" sz="3200" dirty="0" err="1"/>
              <a:t>Articolele</a:t>
            </a:r>
            <a:r>
              <a:rPr lang="en-GB" sz="3200" dirty="0"/>
              <a:t> </a:t>
            </a:r>
            <a:r>
              <a:rPr lang="en-GB" sz="3200" dirty="0" err="1"/>
              <a:t>trebuie</a:t>
            </a:r>
            <a:r>
              <a:rPr lang="en-GB" sz="3200" dirty="0"/>
              <a:t> </a:t>
            </a:r>
            <a:r>
              <a:rPr lang="en-GB" sz="3200" dirty="0" err="1"/>
              <a:t>să</a:t>
            </a:r>
            <a:r>
              <a:rPr lang="en-GB" sz="3200" dirty="0"/>
              <a:t> fie </a:t>
            </a:r>
            <a:r>
              <a:rPr lang="en-GB" sz="3200" dirty="0" err="1"/>
              <a:t>expuse</a:t>
            </a:r>
            <a:r>
              <a:rPr lang="en-GB" sz="3200" dirty="0"/>
              <a:t> </a:t>
            </a:r>
            <a:r>
              <a:rPr lang="en-GB" sz="3200" dirty="0" err="1"/>
              <a:t>germicidului</a:t>
            </a:r>
            <a:r>
              <a:rPr lang="en-GB" sz="3200" dirty="0"/>
              <a:t> </a:t>
            </a:r>
            <a:r>
              <a:rPr lang="en-GB" sz="3200" dirty="0" err="1"/>
              <a:t>pentru</a:t>
            </a:r>
            <a:r>
              <a:rPr lang="en-GB" sz="3200" dirty="0"/>
              <a:t> </a:t>
            </a:r>
            <a:r>
              <a:rPr lang="en-GB" sz="3200" dirty="0" err="1"/>
              <a:t>timpul</a:t>
            </a:r>
            <a:r>
              <a:rPr lang="en-GB" sz="3200" dirty="0"/>
              <a:t> de contact minim </a:t>
            </a:r>
            <a:r>
              <a:rPr lang="en-GB" sz="3200" dirty="0" err="1"/>
              <a:t>corespunzător</a:t>
            </a:r>
            <a:r>
              <a:rPr lang="en-GB" sz="3200" dirty="0"/>
              <a:t>. </a:t>
            </a:r>
          </a:p>
          <a:p>
            <a:pPr marL="342900" indent="-342900" algn="just">
              <a:buFont typeface="Arial" panose="020B0604020202020204" pitchFamily="34" charset="0"/>
              <a:buChar char="•"/>
            </a:pPr>
            <a:r>
              <a:rPr lang="en-GB" sz="3200" dirty="0"/>
              <a:t>Multiple </a:t>
            </a:r>
            <a:r>
              <a:rPr lang="en-GB" sz="3200" dirty="0" err="1"/>
              <a:t>cercetari</a:t>
            </a:r>
            <a:r>
              <a:rPr lang="en-GB" sz="3200" dirty="0"/>
              <a:t> au </a:t>
            </a:r>
            <a:r>
              <a:rPr lang="en-GB" sz="3200" dirty="0" err="1"/>
              <a:t>demonstrat</a:t>
            </a:r>
            <a:r>
              <a:rPr lang="en-GB" sz="3200" dirty="0"/>
              <a:t> </a:t>
            </a:r>
            <a:r>
              <a:rPr lang="en-GB" sz="3200" dirty="0" err="1"/>
              <a:t>eficacitatea</a:t>
            </a:r>
            <a:r>
              <a:rPr lang="en-GB" sz="3200" dirty="0"/>
              <a:t> </a:t>
            </a:r>
            <a:r>
              <a:rPr lang="en-GB" sz="3200" dirty="0" err="1"/>
              <a:t>dezinfectanților</a:t>
            </a:r>
            <a:r>
              <a:rPr lang="en-GB" sz="3200" dirty="0"/>
              <a:t> de </a:t>
            </a:r>
            <a:r>
              <a:rPr lang="en-GB" sz="3200" dirty="0" err="1"/>
              <a:t>nivel</a:t>
            </a:r>
            <a:r>
              <a:rPr lang="en-GB" sz="3200" dirty="0"/>
              <a:t> </a:t>
            </a:r>
            <a:r>
              <a:rPr lang="en-GB" sz="3200" dirty="0" err="1"/>
              <a:t>scăzut</a:t>
            </a:r>
            <a:r>
              <a:rPr lang="en-GB" sz="3200" dirty="0"/>
              <a:t> </a:t>
            </a:r>
            <a:r>
              <a:rPr lang="en-GB" sz="3200" dirty="0" err="1"/>
              <a:t>împotriva</a:t>
            </a:r>
            <a:r>
              <a:rPr lang="en-GB" sz="3200" dirty="0"/>
              <a:t> </a:t>
            </a:r>
            <a:r>
              <a:rPr lang="en-GB" sz="3200" dirty="0" err="1"/>
              <a:t>bacteriilor</a:t>
            </a:r>
            <a:r>
              <a:rPr lang="en-GB" sz="3200" dirty="0"/>
              <a:t> (de </a:t>
            </a:r>
            <a:r>
              <a:rPr lang="en-GB" sz="3200" dirty="0" err="1"/>
              <a:t>exemplu</a:t>
            </a:r>
            <a:r>
              <a:rPr lang="en-GB" sz="3200" dirty="0"/>
              <a:t>, </a:t>
            </a:r>
            <a:r>
              <a:rPr lang="en-GB" sz="3200" i="1" dirty="0"/>
              <a:t>Listeria, E. coli, Salmonella, VRE, MRSA</a:t>
            </a:r>
            <a:r>
              <a:rPr lang="en-GB" sz="3200" dirty="0"/>
              <a:t>), fungi (de </a:t>
            </a:r>
            <a:r>
              <a:rPr lang="en-GB" sz="3200" dirty="0" err="1"/>
              <a:t>exemplu</a:t>
            </a:r>
            <a:r>
              <a:rPr lang="en-GB" sz="3200" dirty="0"/>
              <a:t>, </a:t>
            </a:r>
            <a:r>
              <a:rPr lang="en-GB" sz="3200" i="1" dirty="0"/>
              <a:t>Candida</a:t>
            </a:r>
            <a:r>
              <a:rPr lang="en-GB" sz="3200" dirty="0"/>
              <a:t>), </a:t>
            </a:r>
            <a:r>
              <a:rPr lang="en-GB" sz="3200" dirty="0" err="1"/>
              <a:t>micobacterii</a:t>
            </a:r>
            <a:r>
              <a:rPr lang="en-GB" sz="3200" dirty="0"/>
              <a:t> (de </a:t>
            </a:r>
            <a:r>
              <a:rPr lang="en-GB" sz="3200" dirty="0" err="1"/>
              <a:t>exemplu</a:t>
            </a:r>
            <a:r>
              <a:rPr lang="en-GB" sz="3200" dirty="0"/>
              <a:t>, </a:t>
            </a:r>
            <a:r>
              <a:rPr lang="en-GB" sz="3200" i="1" dirty="0"/>
              <a:t>M. tuberculosis</a:t>
            </a:r>
            <a:r>
              <a:rPr lang="en-GB" sz="3200" dirty="0"/>
              <a:t>) </a:t>
            </a:r>
            <a:r>
              <a:rPr lang="en-GB" sz="3200" dirty="0" err="1"/>
              <a:t>și</a:t>
            </a:r>
            <a:r>
              <a:rPr lang="en-GB" sz="3200" dirty="0"/>
              <a:t> </a:t>
            </a:r>
            <a:r>
              <a:rPr lang="en-GB" sz="3200" dirty="0" err="1"/>
              <a:t>virusuri</a:t>
            </a:r>
            <a:r>
              <a:rPr lang="en-GB" sz="3200" dirty="0"/>
              <a:t> (de </a:t>
            </a:r>
            <a:r>
              <a:rPr lang="en-GB" sz="3200" dirty="0" err="1"/>
              <a:t>exemplu</a:t>
            </a:r>
            <a:r>
              <a:rPr lang="en-GB" sz="3200" dirty="0"/>
              <a:t>, poliovirus) la </a:t>
            </a:r>
            <a:r>
              <a:rPr lang="en-GB" sz="3200" dirty="0" err="1"/>
              <a:t>timpi</a:t>
            </a:r>
            <a:r>
              <a:rPr lang="en-GB" sz="3200" dirty="0"/>
              <a:t> de </a:t>
            </a:r>
            <a:r>
              <a:rPr lang="en-GB" sz="3200" dirty="0" err="1"/>
              <a:t>expunere</a:t>
            </a:r>
            <a:r>
              <a:rPr lang="en-GB" sz="3200" dirty="0"/>
              <a:t> de 30-60 de </a:t>
            </a:r>
            <a:r>
              <a:rPr lang="en-GB" sz="3200" dirty="0" err="1"/>
              <a:t>secunde</a:t>
            </a:r>
            <a:r>
              <a:rPr lang="en-GB" sz="3200" dirty="0"/>
              <a:t>. </a:t>
            </a:r>
          </a:p>
          <a:p>
            <a:pPr marL="342900" indent="-342900" algn="just">
              <a:buFont typeface="Arial" panose="020B0604020202020204" pitchFamily="34" charset="0"/>
              <a:buChar char="•"/>
            </a:pPr>
            <a:r>
              <a:rPr lang="en-GB" sz="3200" dirty="0"/>
              <a:t>Se </a:t>
            </a:r>
            <a:r>
              <a:rPr lang="en-GB" sz="3200" dirty="0" err="1"/>
              <a:t>recomanda</a:t>
            </a:r>
            <a:r>
              <a:rPr lang="en-GB" sz="3200" dirty="0"/>
              <a:t> </a:t>
            </a:r>
            <a:r>
              <a:rPr lang="en-GB" sz="3200" dirty="0" err="1"/>
              <a:t>respectarea</a:t>
            </a:r>
            <a:r>
              <a:rPr lang="en-GB" sz="3200" dirty="0"/>
              <a:t> </a:t>
            </a:r>
            <a:r>
              <a:rPr lang="en-GB" sz="3200" dirty="0" err="1"/>
              <a:t>timpului</a:t>
            </a:r>
            <a:r>
              <a:rPr lang="en-GB" sz="3200" dirty="0"/>
              <a:t> </a:t>
            </a:r>
            <a:r>
              <a:rPr lang="en-GB" sz="3200" dirty="0" err="1"/>
              <a:t>recomandat</a:t>
            </a:r>
            <a:r>
              <a:rPr lang="en-GB" sz="3200" dirty="0"/>
              <a:t> de </a:t>
            </a:r>
            <a:r>
              <a:rPr lang="en-GB" sz="3200" dirty="0" err="1"/>
              <a:t>producator</a:t>
            </a:r>
            <a:r>
              <a:rPr lang="en-GB" sz="3200" dirty="0"/>
              <a:t>.</a:t>
            </a:r>
          </a:p>
        </p:txBody>
      </p:sp>
      <p:sp>
        <p:nvSpPr>
          <p:cNvPr id="2" name="TextBox 1">
            <a:extLst>
              <a:ext uri="{FF2B5EF4-FFF2-40B4-BE49-F238E27FC236}">
                <a16:creationId xmlns:a16="http://schemas.microsoft.com/office/drawing/2014/main" id="{413E5923-4641-883B-E5AC-7CEFDF2FF608}"/>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209109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F75460-2D66-9A16-1806-20CB5050C092}"/>
              </a:ext>
            </a:extLst>
          </p:cNvPr>
          <p:cNvSpPr txBox="1"/>
          <p:nvPr/>
        </p:nvSpPr>
        <p:spPr>
          <a:xfrm>
            <a:off x="603161" y="0"/>
            <a:ext cx="10985678" cy="584775"/>
          </a:xfrm>
          <a:prstGeom prst="rect">
            <a:avLst/>
          </a:prstGeom>
          <a:noFill/>
        </p:spPr>
        <p:txBody>
          <a:bodyPr wrap="square">
            <a:spAutoFit/>
          </a:bodyPr>
          <a:lstStyle/>
          <a:p>
            <a:pPr algn="ctr"/>
            <a:r>
              <a:rPr lang="en-RO" sz="3200" b="1" dirty="0"/>
              <a:t>Factori care afectează eficacitatea dezinfecției și a sterilizării</a:t>
            </a:r>
          </a:p>
        </p:txBody>
      </p:sp>
      <p:sp>
        <p:nvSpPr>
          <p:cNvPr id="5" name="TextBox 4">
            <a:extLst>
              <a:ext uri="{FF2B5EF4-FFF2-40B4-BE49-F238E27FC236}">
                <a16:creationId xmlns:a16="http://schemas.microsoft.com/office/drawing/2014/main" id="{01CCE686-58CB-3262-5858-1695CD951C87}"/>
              </a:ext>
            </a:extLst>
          </p:cNvPr>
          <p:cNvSpPr txBox="1"/>
          <p:nvPr/>
        </p:nvSpPr>
        <p:spPr>
          <a:xfrm>
            <a:off x="294068" y="821752"/>
            <a:ext cx="11603864" cy="5693866"/>
          </a:xfrm>
          <a:prstGeom prst="rect">
            <a:avLst/>
          </a:prstGeom>
          <a:noFill/>
        </p:spPr>
        <p:txBody>
          <a:bodyPr wrap="square">
            <a:spAutoFit/>
          </a:bodyPr>
          <a:lstStyle/>
          <a:p>
            <a:pPr algn="just"/>
            <a:r>
              <a:rPr lang="en-GB" sz="2800" b="1" dirty="0"/>
              <a:t>7. </a:t>
            </a:r>
            <a:r>
              <a:rPr lang="en-GB" sz="2800" b="1" dirty="0" err="1"/>
              <a:t>Biofilme</a:t>
            </a:r>
            <a:endParaRPr lang="en-GB" sz="2800" b="1" dirty="0"/>
          </a:p>
          <a:p>
            <a:pPr algn="just"/>
            <a:endParaRPr lang="en-GB" sz="2800" b="1" dirty="0"/>
          </a:p>
          <a:p>
            <a:pPr marL="457200" indent="-457200" algn="just">
              <a:buFont typeface="Arial" panose="020B0604020202020204" pitchFamily="34" charset="0"/>
              <a:buChar char="•"/>
            </a:pPr>
            <a:r>
              <a:rPr lang="en-GB" sz="2800" dirty="0" err="1"/>
              <a:t>Microorganismele</a:t>
            </a:r>
            <a:r>
              <a:rPr lang="en-GB" sz="2800" dirty="0"/>
              <a:t> pot fi </a:t>
            </a:r>
            <a:r>
              <a:rPr lang="en-GB" sz="2800" dirty="0" err="1"/>
              <a:t>protejate</a:t>
            </a:r>
            <a:r>
              <a:rPr lang="en-GB" sz="2800" dirty="0"/>
              <a:t> de </a:t>
            </a:r>
            <a:r>
              <a:rPr lang="en-GB" sz="2800" dirty="0" err="1"/>
              <a:t>dezinfectanți</a:t>
            </a:r>
            <a:r>
              <a:rPr lang="en-GB" sz="2800" dirty="0"/>
              <a:t> </a:t>
            </a:r>
            <a:r>
              <a:rPr lang="en-GB" sz="2800" dirty="0" err="1"/>
              <a:t>prin</a:t>
            </a:r>
            <a:r>
              <a:rPr lang="en-GB" sz="2800" dirty="0"/>
              <a:t> </a:t>
            </a:r>
            <a:r>
              <a:rPr lang="en-GB" sz="2800" dirty="0" err="1"/>
              <a:t>producerea</a:t>
            </a:r>
            <a:r>
              <a:rPr lang="en-GB" sz="2800" dirty="0"/>
              <a:t> de mase de </a:t>
            </a:r>
            <a:r>
              <a:rPr lang="en-GB" sz="2800" dirty="0" err="1"/>
              <a:t>celule</a:t>
            </a:r>
            <a:r>
              <a:rPr lang="en-GB" sz="2800" dirty="0"/>
              <a:t> </a:t>
            </a:r>
            <a:r>
              <a:rPr lang="en-GB" sz="2800" dirty="0" err="1"/>
              <a:t>și</a:t>
            </a:r>
            <a:r>
              <a:rPr lang="en-GB" sz="2800" dirty="0"/>
              <a:t> </a:t>
            </a:r>
            <a:r>
              <a:rPr lang="en-GB" sz="2800" dirty="0" err="1"/>
              <a:t>materiale</a:t>
            </a:r>
            <a:r>
              <a:rPr lang="en-GB" sz="2800" dirty="0"/>
              <a:t> </a:t>
            </a:r>
            <a:r>
              <a:rPr lang="en-GB" sz="2800" dirty="0" err="1"/>
              <a:t>extracelulare</a:t>
            </a:r>
            <a:r>
              <a:rPr lang="en-GB" sz="2800" dirty="0"/>
              <a:t> </a:t>
            </a:r>
            <a:r>
              <a:rPr lang="en-GB" sz="2800" dirty="0" err="1"/>
              <a:t>sau</a:t>
            </a:r>
            <a:r>
              <a:rPr lang="en-GB" sz="2800" dirty="0"/>
              <a:t> </a:t>
            </a:r>
            <a:r>
              <a:rPr lang="en-GB" sz="2800" dirty="0" err="1"/>
              <a:t>biofilme</a:t>
            </a:r>
            <a:r>
              <a:rPr lang="en-GB" sz="2800" dirty="0"/>
              <a:t>. </a:t>
            </a:r>
          </a:p>
          <a:p>
            <a:pPr marL="457200" indent="-457200" algn="just">
              <a:buFont typeface="Arial" panose="020B0604020202020204" pitchFamily="34" charset="0"/>
              <a:buChar char="•"/>
            </a:pPr>
            <a:r>
              <a:rPr lang="en-GB" sz="2800" dirty="0" err="1"/>
              <a:t>Biofilmele</a:t>
            </a:r>
            <a:r>
              <a:rPr lang="en-GB" sz="2800" dirty="0"/>
              <a:t> sunt </a:t>
            </a:r>
            <a:r>
              <a:rPr lang="en-GB" sz="2800" dirty="0" err="1"/>
              <a:t>comunități</a:t>
            </a:r>
            <a:r>
              <a:rPr lang="en-GB" sz="2800" dirty="0"/>
              <a:t> </a:t>
            </a:r>
            <a:r>
              <a:rPr lang="en-GB" sz="2800" dirty="0" err="1"/>
              <a:t>microbiene</a:t>
            </a:r>
            <a:r>
              <a:rPr lang="en-GB" sz="2800" dirty="0"/>
              <a:t> care sunt </a:t>
            </a:r>
            <a:r>
              <a:rPr lang="en-GB" sz="2800" dirty="0" err="1"/>
              <a:t>strâns</a:t>
            </a:r>
            <a:r>
              <a:rPr lang="en-GB" sz="2800" dirty="0"/>
              <a:t> legate de </a:t>
            </a:r>
            <a:r>
              <a:rPr lang="en-GB" sz="2800" dirty="0" err="1"/>
              <a:t>suprafețe</a:t>
            </a:r>
            <a:r>
              <a:rPr lang="en-GB" sz="2800" dirty="0"/>
              <a:t> </a:t>
            </a:r>
            <a:r>
              <a:rPr lang="en-GB" sz="2800" dirty="0" err="1"/>
              <a:t>și</a:t>
            </a:r>
            <a:r>
              <a:rPr lang="en-GB" sz="2800" dirty="0"/>
              <a:t> nu pot fi </a:t>
            </a:r>
            <a:r>
              <a:rPr lang="en-GB" sz="2800" dirty="0" err="1"/>
              <a:t>îndepărtate</a:t>
            </a:r>
            <a:r>
              <a:rPr lang="en-GB" sz="2800" dirty="0"/>
              <a:t> cu </a:t>
            </a:r>
            <a:r>
              <a:rPr lang="en-GB" sz="2800" dirty="0" err="1"/>
              <a:t>ușurință</a:t>
            </a:r>
            <a:r>
              <a:rPr lang="en-GB" sz="2800" dirty="0"/>
              <a:t>. </a:t>
            </a:r>
          </a:p>
          <a:p>
            <a:pPr marL="457200" indent="-457200" algn="just">
              <a:buFont typeface="Arial" panose="020B0604020202020204" pitchFamily="34" charset="0"/>
              <a:buChar char="•"/>
            </a:pPr>
            <a:r>
              <a:rPr lang="en-GB" sz="2800" dirty="0" err="1"/>
              <a:t>Odată</a:t>
            </a:r>
            <a:r>
              <a:rPr lang="en-GB" sz="2800" dirty="0"/>
              <a:t> </a:t>
            </a:r>
            <a:r>
              <a:rPr lang="en-GB" sz="2800" dirty="0" err="1"/>
              <a:t>ce</a:t>
            </a:r>
            <a:r>
              <a:rPr lang="en-GB" sz="2800" dirty="0"/>
              <a:t> </a:t>
            </a:r>
            <a:r>
              <a:rPr lang="en-GB" sz="2800" dirty="0" err="1"/>
              <a:t>aceste</a:t>
            </a:r>
            <a:r>
              <a:rPr lang="en-GB" sz="2800" dirty="0"/>
              <a:t> mase se </a:t>
            </a:r>
            <a:r>
              <a:rPr lang="en-GB" sz="2800" dirty="0" err="1"/>
              <a:t>formează</a:t>
            </a:r>
            <a:r>
              <a:rPr lang="en-GB" sz="2800" dirty="0"/>
              <a:t>, </a:t>
            </a:r>
            <a:r>
              <a:rPr lang="en-GB" sz="2800" dirty="0" err="1"/>
              <a:t>microbii</a:t>
            </a:r>
            <a:r>
              <a:rPr lang="en-GB" sz="2800" dirty="0"/>
              <a:t> din </a:t>
            </a:r>
            <a:r>
              <a:rPr lang="en-GB" sz="2800" dirty="0" err="1"/>
              <a:t>interiorul</a:t>
            </a:r>
            <a:r>
              <a:rPr lang="en-GB" sz="2800" dirty="0"/>
              <a:t> lor pot fi </a:t>
            </a:r>
            <a:r>
              <a:rPr lang="en-GB" sz="2800" dirty="0" err="1"/>
              <a:t>rezistenți</a:t>
            </a:r>
            <a:r>
              <a:rPr lang="en-GB" sz="2800" dirty="0"/>
              <a:t> la </a:t>
            </a:r>
            <a:r>
              <a:rPr lang="en-GB" sz="2800" dirty="0" err="1"/>
              <a:t>dezinfectanți</a:t>
            </a:r>
            <a:r>
              <a:rPr lang="en-GB" sz="2800" dirty="0"/>
              <a:t> </a:t>
            </a:r>
            <a:r>
              <a:rPr lang="en-GB" sz="2800" dirty="0" err="1"/>
              <a:t>prin</a:t>
            </a:r>
            <a:r>
              <a:rPr lang="en-GB" sz="2800" dirty="0"/>
              <a:t> </a:t>
            </a:r>
            <a:r>
              <a:rPr lang="en-GB" sz="2800" dirty="0" err="1"/>
              <a:t>mecanisme</a:t>
            </a:r>
            <a:r>
              <a:rPr lang="en-GB" sz="2800" dirty="0"/>
              <a:t> multiple, </a:t>
            </a:r>
            <a:r>
              <a:rPr lang="en-GB" sz="2800" dirty="0" err="1"/>
              <a:t>inclusiv</a:t>
            </a:r>
            <a:r>
              <a:rPr lang="en-GB" sz="2800" dirty="0"/>
              <a:t> </a:t>
            </a:r>
            <a:r>
              <a:rPr lang="en-GB" sz="2800" dirty="0" err="1"/>
              <a:t>caracteristicile</a:t>
            </a:r>
            <a:r>
              <a:rPr lang="en-GB" sz="2800" dirty="0"/>
              <a:t> </a:t>
            </a:r>
            <a:r>
              <a:rPr lang="en-GB" sz="2800" dirty="0" err="1"/>
              <a:t>fizice</a:t>
            </a:r>
            <a:r>
              <a:rPr lang="en-GB" sz="2800" dirty="0"/>
              <a:t> ale </a:t>
            </a:r>
            <a:r>
              <a:rPr lang="en-GB" sz="2800" dirty="0" err="1"/>
              <a:t>biofilmelor</a:t>
            </a:r>
            <a:r>
              <a:rPr lang="en-GB" sz="2800" dirty="0"/>
              <a:t> </a:t>
            </a:r>
            <a:r>
              <a:rPr lang="en-GB" sz="2800" dirty="0" err="1"/>
              <a:t>mai</a:t>
            </a:r>
            <a:r>
              <a:rPr lang="en-GB" sz="2800" dirty="0"/>
              <a:t> </a:t>
            </a:r>
            <a:r>
              <a:rPr lang="en-GB" sz="2800" dirty="0" err="1"/>
              <a:t>vechi</a:t>
            </a:r>
            <a:r>
              <a:rPr lang="en-GB" sz="2800" dirty="0"/>
              <a:t>, </a:t>
            </a:r>
            <a:r>
              <a:rPr lang="en-GB" sz="2800" dirty="0" err="1"/>
              <a:t>variația</a:t>
            </a:r>
            <a:r>
              <a:rPr lang="en-GB" sz="2800" dirty="0"/>
              <a:t> </a:t>
            </a:r>
            <a:r>
              <a:rPr lang="en-GB" sz="2800" dirty="0" err="1"/>
              <a:t>genotipica</a:t>
            </a:r>
            <a:r>
              <a:rPr lang="en-GB" sz="2800" dirty="0"/>
              <a:t> a </a:t>
            </a:r>
            <a:r>
              <a:rPr lang="en-GB" sz="2800" dirty="0" err="1"/>
              <a:t>bacteriilor</a:t>
            </a:r>
            <a:r>
              <a:rPr lang="en-GB" sz="2800" dirty="0"/>
              <a:t>, </a:t>
            </a:r>
            <a:r>
              <a:rPr lang="en-GB" sz="2800" dirty="0" err="1"/>
              <a:t>producția</a:t>
            </a:r>
            <a:r>
              <a:rPr lang="en-GB" sz="2800" dirty="0"/>
              <a:t> </a:t>
            </a:r>
            <a:r>
              <a:rPr lang="en-GB" sz="2800" dirty="0" err="1"/>
              <a:t>microbiană</a:t>
            </a:r>
            <a:r>
              <a:rPr lang="en-GB" sz="2800" dirty="0"/>
              <a:t> de </a:t>
            </a:r>
            <a:r>
              <a:rPr lang="en-GB" sz="2800" dirty="0" err="1"/>
              <a:t>enzime</a:t>
            </a:r>
            <a:r>
              <a:rPr lang="en-GB" sz="2800" dirty="0"/>
              <a:t> </a:t>
            </a:r>
            <a:r>
              <a:rPr lang="en-GB" sz="2800" dirty="0" err="1"/>
              <a:t>neutralizante</a:t>
            </a:r>
            <a:r>
              <a:rPr lang="en-GB" sz="2800" dirty="0"/>
              <a:t> </a:t>
            </a:r>
            <a:r>
              <a:rPr lang="en-GB" sz="2800" dirty="0" err="1"/>
              <a:t>și</a:t>
            </a:r>
            <a:r>
              <a:rPr lang="en-GB" sz="2800" dirty="0"/>
              <a:t> </a:t>
            </a:r>
            <a:r>
              <a:rPr lang="en-GB" sz="2800" dirty="0" err="1"/>
              <a:t>gradienții</a:t>
            </a:r>
            <a:r>
              <a:rPr lang="en-GB" sz="2800" dirty="0"/>
              <a:t> </a:t>
            </a:r>
            <a:r>
              <a:rPr lang="en-GB" sz="2800" dirty="0" err="1"/>
              <a:t>fiziologici</a:t>
            </a:r>
            <a:r>
              <a:rPr lang="en-GB" sz="2800" dirty="0"/>
              <a:t> din interior </a:t>
            </a:r>
            <a:r>
              <a:rPr lang="en-GB" sz="2800" dirty="0" err="1"/>
              <a:t>biofilmul</a:t>
            </a:r>
            <a:r>
              <a:rPr lang="en-GB" sz="2800" dirty="0"/>
              <a:t> (de </a:t>
            </a:r>
            <a:r>
              <a:rPr lang="en-GB" sz="2800" dirty="0" err="1"/>
              <a:t>exemplu</a:t>
            </a:r>
            <a:r>
              <a:rPr lang="en-GB" sz="2800" dirty="0"/>
              <a:t>, pH-</a:t>
            </a:r>
            <a:r>
              <a:rPr lang="en-GB" sz="2800" dirty="0" err="1"/>
              <a:t>ul</a:t>
            </a:r>
            <a:r>
              <a:rPr lang="en-GB" sz="2800" dirty="0"/>
              <a:t>). </a:t>
            </a:r>
          </a:p>
          <a:p>
            <a:pPr marL="457200" indent="-457200" algn="just">
              <a:buFont typeface="Arial" panose="020B0604020202020204" pitchFamily="34" charset="0"/>
              <a:buChar char="•"/>
            </a:pPr>
            <a:r>
              <a:rPr lang="en-GB" sz="2800" dirty="0" err="1"/>
              <a:t>Bacteriile</a:t>
            </a:r>
            <a:r>
              <a:rPr lang="en-GB" sz="2800" dirty="0"/>
              <a:t> din </a:t>
            </a:r>
            <a:r>
              <a:rPr lang="en-GB" sz="2800" dirty="0" err="1"/>
              <a:t>biofilme</a:t>
            </a:r>
            <a:r>
              <a:rPr lang="en-GB" sz="2800" dirty="0"/>
              <a:t> sunt de </a:t>
            </a:r>
            <a:r>
              <a:rPr lang="en-GB" sz="2800" dirty="0" err="1"/>
              <a:t>până</a:t>
            </a:r>
            <a:r>
              <a:rPr lang="en-GB" sz="2800" dirty="0"/>
              <a:t> la 1.000 de </a:t>
            </a:r>
            <a:r>
              <a:rPr lang="en-GB" sz="2800" dirty="0" err="1"/>
              <a:t>ori</a:t>
            </a:r>
            <a:r>
              <a:rPr lang="en-GB" sz="2800" dirty="0"/>
              <a:t> </a:t>
            </a:r>
            <a:r>
              <a:rPr lang="en-GB" sz="2800" dirty="0" err="1"/>
              <a:t>mai</a:t>
            </a:r>
            <a:r>
              <a:rPr lang="en-GB" sz="2800" dirty="0"/>
              <a:t> </a:t>
            </a:r>
            <a:r>
              <a:rPr lang="en-GB" sz="2800" dirty="0" err="1"/>
              <a:t>rezistente</a:t>
            </a:r>
            <a:r>
              <a:rPr lang="en-GB" sz="2800" dirty="0"/>
              <a:t> la </a:t>
            </a:r>
            <a:r>
              <a:rPr lang="en-GB" sz="2800" dirty="0" err="1"/>
              <a:t>antimicrobiene</a:t>
            </a:r>
            <a:r>
              <a:rPr lang="en-GB" sz="2800" dirty="0"/>
              <a:t> </a:t>
            </a:r>
            <a:r>
              <a:rPr lang="en-GB" sz="2800" dirty="0" err="1"/>
              <a:t>decât</a:t>
            </a:r>
            <a:r>
              <a:rPr lang="en-GB" sz="2800" dirty="0"/>
              <a:t> sunt </a:t>
            </a:r>
            <a:r>
              <a:rPr lang="en-GB" sz="2800" dirty="0" err="1"/>
              <a:t>aceleași</a:t>
            </a:r>
            <a:r>
              <a:rPr lang="en-GB" sz="2800" dirty="0"/>
              <a:t> </a:t>
            </a:r>
            <a:r>
              <a:rPr lang="en-GB" sz="2800" dirty="0" err="1"/>
              <a:t>bacterii</a:t>
            </a:r>
            <a:r>
              <a:rPr lang="en-GB" sz="2800" dirty="0"/>
              <a:t> </a:t>
            </a:r>
            <a:r>
              <a:rPr lang="en-GB" sz="2800" dirty="0" err="1"/>
              <a:t>în</a:t>
            </a:r>
            <a:r>
              <a:rPr lang="en-GB" sz="2800" dirty="0"/>
              <a:t> </a:t>
            </a:r>
            <a:r>
              <a:rPr lang="en-GB" sz="2800" dirty="0" err="1"/>
              <a:t>suspensie</a:t>
            </a:r>
            <a:r>
              <a:rPr lang="en-GB" sz="2800" dirty="0"/>
              <a:t>.</a:t>
            </a:r>
            <a:endParaRPr lang="en-RO" sz="2800" dirty="0"/>
          </a:p>
        </p:txBody>
      </p:sp>
      <p:sp>
        <p:nvSpPr>
          <p:cNvPr id="2" name="TextBox 1">
            <a:extLst>
              <a:ext uri="{FF2B5EF4-FFF2-40B4-BE49-F238E27FC236}">
                <a16:creationId xmlns:a16="http://schemas.microsoft.com/office/drawing/2014/main" id="{413E5923-4641-883B-E5AC-7CEFDF2FF608}"/>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3347318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14C0D94-1B75-9D82-F07D-F73408D7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 y="291091"/>
            <a:ext cx="10180319" cy="627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28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ifferences Between Disinfectants">
            <a:extLst>
              <a:ext uri="{FF2B5EF4-FFF2-40B4-BE49-F238E27FC236}">
                <a16:creationId xmlns:a16="http://schemas.microsoft.com/office/drawing/2014/main" id="{0BD79A47-CC1D-22EA-3647-F1C728796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441" y="3683000"/>
            <a:ext cx="5715000" cy="317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5E063B-1AAE-92BB-8AC3-D572242D7E36}"/>
              </a:ext>
            </a:extLst>
          </p:cNvPr>
          <p:cNvSpPr txBox="1"/>
          <p:nvPr/>
        </p:nvSpPr>
        <p:spPr>
          <a:xfrm>
            <a:off x="4149217" y="0"/>
            <a:ext cx="3893566" cy="1015663"/>
          </a:xfrm>
          <a:prstGeom prst="rect">
            <a:avLst/>
          </a:prstGeom>
          <a:noFill/>
        </p:spPr>
        <p:txBody>
          <a:bodyPr wrap="none" rtlCol="0">
            <a:spAutoFit/>
          </a:bodyPr>
          <a:lstStyle/>
          <a:p>
            <a:pPr algn="ctr"/>
            <a:r>
              <a:rPr lang="en-RO" sz="32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1015663"/>
            <a:ext cx="11539471" cy="2954655"/>
          </a:xfrm>
          <a:prstGeom prst="rect">
            <a:avLst/>
          </a:prstGeom>
          <a:noFill/>
        </p:spPr>
        <p:txBody>
          <a:bodyPr wrap="square">
            <a:spAutoFit/>
          </a:bodyPr>
          <a:lstStyle/>
          <a:p>
            <a:r>
              <a:rPr lang="en-RO" sz="2400" b="1" dirty="0"/>
              <a:t>1. Alcool</a:t>
            </a:r>
          </a:p>
          <a:p>
            <a:pPr marL="342900" indent="-342900" algn="just">
              <a:buFont typeface="Arial" panose="020B0604020202020204" pitchFamily="34" charset="0"/>
              <a:buChar char="•"/>
            </a:pPr>
            <a:r>
              <a:rPr lang="en-RO" sz="2400" dirty="0"/>
              <a:t>Alcoolul sanitar se referă la doi compuși chimici solubili în apă – alcool etilic și alcool izopropilic — care au, în general, caracteristici germicide subestimate. </a:t>
            </a:r>
          </a:p>
          <a:p>
            <a:pPr marL="342900" indent="-342900" algn="just">
              <a:buFont typeface="Arial" panose="020B0604020202020204" pitchFamily="34" charset="0"/>
              <a:buChar char="•"/>
            </a:pPr>
            <a:r>
              <a:rPr lang="en-RO" sz="2400" dirty="0"/>
              <a:t>Alcoolul sanitar este rapid bactericid mai degrabă decât bacteriostatic împotriva formelor vegetative ale bacteriilor; este, de asemenea, tuberculocid, fungicid și virucid, dar nu distruge sporii bacterieni. </a:t>
            </a:r>
          </a:p>
          <a:p>
            <a:pPr marL="342900" indent="-342900" algn="just">
              <a:buFont typeface="Arial" panose="020B0604020202020204" pitchFamily="34" charset="0"/>
              <a:buChar char="•"/>
            </a:pPr>
            <a:r>
              <a:rPr lang="en-RO" sz="2400" dirty="0"/>
              <a:t>Concentrația optimă bactericidă este 60%–90% soluții în apă (volum/volum).</a:t>
            </a:r>
          </a:p>
          <a:p>
            <a:pPr algn="just"/>
            <a:endParaRPr lang="ro-RO" dirty="0"/>
          </a:p>
        </p:txBody>
      </p:sp>
      <p:sp>
        <p:nvSpPr>
          <p:cNvPr id="5" name="TextBox 4">
            <a:extLst>
              <a:ext uri="{FF2B5EF4-FFF2-40B4-BE49-F238E27FC236}">
                <a16:creationId xmlns:a16="http://schemas.microsoft.com/office/drawing/2014/main" id="{9F906020-84CA-5E96-D399-1ADF8C0591BA}"/>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4164650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149217" y="0"/>
            <a:ext cx="3893566" cy="1015663"/>
          </a:xfrm>
          <a:prstGeom prst="rect">
            <a:avLst/>
          </a:prstGeom>
          <a:noFill/>
        </p:spPr>
        <p:txBody>
          <a:bodyPr wrap="none" rtlCol="0">
            <a:spAutoFit/>
          </a:bodyPr>
          <a:lstStyle/>
          <a:p>
            <a:pPr algn="ctr"/>
            <a:r>
              <a:rPr lang="en-RO" sz="32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692528"/>
            <a:ext cx="11539471" cy="3416320"/>
          </a:xfrm>
          <a:prstGeom prst="rect">
            <a:avLst/>
          </a:prstGeom>
          <a:noFill/>
        </p:spPr>
        <p:txBody>
          <a:bodyPr wrap="square">
            <a:spAutoFit/>
          </a:bodyPr>
          <a:lstStyle/>
          <a:p>
            <a:pPr algn="just"/>
            <a:endParaRPr lang="en-RO" sz="2400" dirty="0"/>
          </a:p>
          <a:p>
            <a:pPr algn="just"/>
            <a:r>
              <a:rPr lang="en-GB" sz="2400" b="1" dirty="0"/>
              <a:t>2. </a:t>
            </a:r>
            <a:r>
              <a:rPr lang="en-GB" sz="2400" b="1" dirty="0" err="1"/>
              <a:t>Clorul</a:t>
            </a:r>
            <a:r>
              <a:rPr lang="en-GB" sz="2400" b="1" dirty="0"/>
              <a:t> </a:t>
            </a:r>
            <a:r>
              <a:rPr lang="en-GB" sz="2400" b="1" dirty="0" err="1"/>
              <a:t>și</a:t>
            </a:r>
            <a:r>
              <a:rPr lang="en-GB" sz="2400" b="1" dirty="0"/>
              <a:t> </a:t>
            </a:r>
            <a:r>
              <a:rPr lang="en-GB" sz="2400" b="1" dirty="0" err="1"/>
              <a:t>compușii</a:t>
            </a:r>
            <a:r>
              <a:rPr lang="en-GB" sz="2400" b="1" dirty="0"/>
              <a:t> </a:t>
            </a:r>
            <a:r>
              <a:rPr lang="en-GB" sz="2400" b="1" dirty="0" err="1"/>
              <a:t>clorului</a:t>
            </a:r>
            <a:endParaRPr lang="en-GB" sz="2400" b="1" dirty="0"/>
          </a:p>
          <a:p>
            <a:pPr marL="342900" indent="-342900" algn="just">
              <a:buFont typeface="Arial" panose="020B0604020202020204" pitchFamily="34" charset="0"/>
              <a:buChar char="•"/>
            </a:pPr>
            <a:r>
              <a:rPr lang="en-GB" sz="2400" dirty="0" err="1"/>
              <a:t>Hipocloriții</a:t>
            </a:r>
            <a:r>
              <a:rPr lang="en-GB" sz="2400" dirty="0"/>
              <a:t>, </a:t>
            </a:r>
            <a:r>
              <a:rPr lang="en-GB" sz="2400" dirty="0" err="1"/>
              <a:t>cei</a:t>
            </a:r>
            <a:r>
              <a:rPr lang="en-GB" sz="2400" dirty="0"/>
              <a:t> </a:t>
            </a:r>
            <a:r>
              <a:rPr lang="en-GB" sz="2400" dirty="0" err="1"/>
              <a:t>mai</a:t>
            </a:r>
            <a:r>
              <a:rPr lang="en-GB" sz="2400" dirty="0"/>
              <a:t> </a:t>
            </a:r>
            <a:r>
              <a:rPr lang="en-GB" sz="2400" dirty="0" err="1"/>
              <a:t>folosiți</a:t>
            </a:r>
            <a:r>
              <a:rPr lang="en-GB" sz="2400" dirty="0"/>
              <a:t> </a:t>
            </a:r>
            <a:r>
              <a:rPr lang="en-GB" sz="2400" dirty="0" err="1"/>
              <a:t>dezinfectanți</a:t>
            </a:r>
            <a:r>
              <a:rPr lang="en-GB" sz="2400" dirty="0"/>
              <a:t> cu </a:t>
            </a:r>
            <a:r>
              <a:rPr lang="en-GB" sz="2400" dirty="0" err="1"/>
              <a:t>clor</a:t>
            </a:r>
            <a:r>
              <a:rPr lang="en-GB" sz="2400" dirty="0"/>
              <a:t>, sunt </a:t>
            </a:r>
            <a:r>
              <a:rPr lang="en-GB" sz="2400" dirty="0" err="1"/>
              <a:t>disponibili</a:t>
            </a:r>
            <a:r>
              <a:rPr lang="en-GB" sz="2400" dirty="0"/>
              <a:t> in forma </a:t>
            </a:r>
            <a:r>
              <a:rPr lang="en-GB" sz="2400" dirty="0" err="1"/>
              <a:t>lichida</a:t>
            </a:r>
            <a:r>
              <a:rPr lang="en-GB" sz="2400" dirty="0"/>
              <a:t> (</a:t>
            </a:r>
            <a:r>
              <a:rPr lang="en-GB" sz="2400" dirty="0" err="1"/>
              <a:t>hipoclorit</a:t>
            </a:r>
            <a:r>
              <a:rPr lang="en-GB" sz="2400" dirty="0"/>
              <a:t> de </a:t>
            </a:r>
            <a:r>
              <a:rPr lang="en-GB" sz="2400" dirty="0" err="1"/>
              <a:t>sodiu</a:t>
            </a:r>
            <a:r>
              <a:rPr lang="en-GB" sz="2400" dirty="0"/>
              <a:t>) </a:t>
            </a:r>
            <a:r>
              <a:rPr lang="en-GB" sz="2400" dirty="0" err="1"/>
              <a:t>sau</a:t>
            </a:r>
            <a:r>
              <a:rPr lang="en-GB" sz="2400" dirty="0"/>
              <a:t> </a:t>
            </a:r>
            <a:r>
              <a:rPr lang="en-GB" sz="2400" dirty="0" err="1"/>
              <a:t>solida</a:t>
            </a:r>
            <a:r>
              <a:rPr lang="en-GB" sz="2400" dirty="0"/>
              <a:t> (</a:t>
            </a:r>
            <a:r>
              <a:rPr lang="en-GB" sz="2400" dirty="0" err="1"/>
              <a:t>hipoclorit</a:t>
            </a:r>
            <a:r>
              <a:rPr lang="en-GB" sz="2400" dirty="0"/>
              <a:t> de </a:t>
            </a:r>
            <a:r>
              <a:rPr lang="en-GB" sz="2400" dirty="0" err="1"/>
              <a:t>calciu</a:t>
            </a:r>
            <a:r>
              <a:rPr lang="en-GB" sz="2400" dirty="0"/>
              <a:t>). </a:t>
            </a:r>
          </a:p>
          <a:p>
            <a:pPr marL="342900" indent="-342900" algn="just">
              <a:buFont typeface="Arial" panose="020B0604020202020204" pitchFamily="34" charset="0"/>
              <a:buChar char="•"/>
            </a:pPr>
            <a:r>
              <a:rPr lang="en-GB" sz="2400" dirty="0"/>
              <a:t>Cele </a:t>
            </a:r>
            <a:r>
              <a:rPr lang="en-GB" sz="2400" dirty="0" err="1"/>
              <a:t>mai</a:t>
            </a:r>
            <a:r>
              <a:rPr lang="en-GB" sz="2400" dirty="0"/>
              <a:t> </a:t>
            </a:r>
            <a:r>
              <a:rPr lang="en-GB" sz="2400" dirty="0" err="1"/>
              <a:t>răspândite</a:t>
            </a:r>
            <a:r>
              <a:rPr lang="en-GB" sz="2400" dirty="0"/>
              <a:t> </a:t>
            </a:r>
            <a:r>
              <a:rPr lang="en-GB" sz="2400" dirty="0" err="1"/>
              <a:t>produse</a:t>
            </a:r>
            <a:r>
              <a:rPr lang="en-GB" sz="2400" dirty="0"/>
              <a:t> cu </a:t>
            </a:r>
            <a:r>
              <a:rPr lang="en-GB" sz="2400" dirty="0" err="1"/>
              <a:t>clor</a:t>
            </a:r>
            <a:r>
              <a:rPr lang="en-GB" sz="2400" dirty="0"/>
              <a:t> </a:t>
            </a:r>
            <a:r>
              <a:rPr lang="en-GB" sz="2400" dirty="0" err="1"/>
              <a:t>în</a:t>
            </a:r>
            <a:r>
              <a:rPr lang="en-GB" sz="2400" dirty="0"/>
              <a:t> </a:t>
            </a:r>
            <a:r>
              <a:rPr lang="en-GB" sz="2400" dirty="0" err="1"/>
              <a:t>unitățile</a:t>
            </a:r>
            <a:r>
              <a:rPr lang="en-GB" sz="2400" dirty="0"/>
              <a:t> de </a:t>
            </a:r>
            <a:r>
              <a:rPr lang="en-GB" sz="2400" dirty="0" err="1"/>
              <a:t>asistență</a:t>
            </a:r>
            <a:r>
              <a:rPr lang="en-GB" sz="2400" dirty="0"/>
              <a:t> </a:t>
            </a:r>
            <a:r>
              <a:rPr lang="en-GB" sz="2400" dirty="0" err="1"/>
              <a:t>medicală</a:t>
            </a:r>
            <a:r>
              <a:rPr lang="en-GB" sz="2400" dirty="0"/>
              <a:t> sunt </a:t>
            </a:r>
            <a:r>
              <a:rPr lang="en-GB" sz="2400" dirty="0" err="1"/>
              <a:t>soluții</a:t>
            </a:r>
            <a:r>
              <a:rPr lang="en-GB" sz="2400" dirty="0"/>
              <a:t> </a:t>
            </a:r>
            <a:r>
              <a:rPr lang="en-GB" sz="2400" dirty="0" err="1"/>
              <a:t>apoase</a:t>
            </a:r>
            <a:r>
              <a:rPr lang="en-GB" sz="2400" dirty="0"/>
              <a:t> de 5,25%–6,15% </a:t>
            </a:r>
            <a:r>
              <a:rPr lang="en-GB" sz="2400" dirty="0" err="1"/>
              <a:t>hipoclorit</a:t>
            </a:r>
            <a:r>
              <a:rPr lang="en-GB" sz="2400" dirty="0"/>
              <a:t> de </a:t>
            </a:r>
            <a:r>
              <a:rPr lang="en-GB" sz="2400" dirty="0" err="1"/>
              <a:t>sodiu</a:t>
            </a:r>
            <a:r>
              <a:rPr lang="en-GB" sz="2400" dirty="0"/>
              <a:t>, de </a:t>
            </a:r>
            <a:r>
              <a:rPr lang="en-GB" sz="2400" dirty="0" err="1"/>
              <a:t>obicei</a:t>
            </a:r>
            <a:r>
              <a:rPr lang="en-GB" sz="2400" dirty="0"/>
              <a:t> </a:t>
            </a:r>
            <a:r>
              <a:rPr lang="en-GB" sz="2400" dirty="0" err="1"/>
              <a:t>numit</a:t>
            </a:r>
            <a:r>
              <a:rPr lang="en-GB" sz="2400" dirty="0"/>
              <a:t> </a:t>
            </a:r>
            <a:r>
              <a:rPr lang="en-GB" sz="2400" dirty="0" err="1"/>
              <a:t>înălbitor</a:t>
            </a:r>
            <a:r>
              <a:rPr lang="en-GB" sz="2400" dirty="0"/>
              <a:t> de </a:t>
            </a:r>
            <a:r>
              <a:rPr lang="en-GB" sz="2400" dirty="0" err="1"/>
              <a:t>uz</a:t>
            </a:r>
            <a:r>
              <a:rPr lang="en-GB" sz="2400" dirty="0"/>
              <a:t> </a:t>
            </a:r>
            <a:r>
              <a:rPr lang="en-GB" sz="2400" dirty="0" err="1"/>
              <a:t>casnic</a:t>
            </a:r>
            <a:r>
              <a:rPr lang="en-GB" sz="2400" dirty="0"/>
              <a:t>. </a:t>
            </a:r>
          </a:p>
          <a:p>
            <a:pPr marL="342900" indent="-342900" algn="just">
              <a:buFont typeface="Arial" panose="020B0604020202020204" pitchFamily="34" charset="0"/>
              <a:buChar char="•"/>
            </a:pPr>
            <a:r>
              <a:rPr lang="en-GB" sz="2400" dirty="0"/>
              <a:t>Au un </a:t>
            </a:r>
            <a:r>
              <a:rPr lang="en-GB" sz="2400" dirty="0" err="1"/>
              <a:t>spectru</a:t>
            </a:r>
            <a:r>
              <a:rPr lang="en-GB" sz="2400" dirty="0"/>
              <a:t> </a:t>
            </a:r>
            <a:r>
              <a:rPr lang="en-GB" sz="2400" dirty="0" err="1"/>
              <a:t>larg</a:t>
            </a:r>
            <a:r>
              <a:rPr lang="en-GB" sz="2400" dirty="0"/>
              <a:t> de </a:t>
            </a:r>
            <a:r>
              <a:rPr lang="en-GB" sz="2400" dirty="0" err="1"/>
              <a:t>activitate</a:t>
            </a:r>
            <a:r>
              <a:rPr lang="en-GB" sz="2400" dirty="0"/>
              <a:t> </a:t>
            </a:r>
            <a:r>
              <a:rPr lang="en-GB" sz="2400" dirty="0" err="1"/>
              <a:t>antimicrobiană</a:t>
            </a:r>
            <a:r>
              <a:rPr lang="en-GB" sz="2400" dirty="0"/>
              <a:t>, nu </a:t>
            </a:r>
            <a:r>
              <a:rPr lang="en-GB" sz="2400" dirty="0" err="1"/>
              <a:t>lasă</a:t>
            </a:r>
            <a:r>
              <a:rPr lang="en-GB" sz="2400" dirty="0"/>
              <a:t> </a:t>
            </a:r>
            <a:r>
              <a:rPr lang="en-GB" sz="2400" dirty="0" err="1"/>
              <a:t>toxice</a:t>
            </a:r>
            <a:r>
              <a:rPr lang="en-GB" sz="2400" dirty="0"/>
              <a:t> </a:t>
            </a:r>
            <a:r>
              <a:rPr lang="en-GB" sz="2400" dirty="0" err="1"/>
              <a:t>reziduurile</a:t>
            </a:r>
            <a:r>
              <a:rPr lang="en-GB" sz="2400" dirty="0"/>
              <a:t>, nu sunt </a:t>
            </a:r>
            <a:r>
              <a:rPr lang="en-GB" sz="2400" dirty="0" err="1"/>
              <a:t>afectate</a:t>
            </a:r>
            <a:r>
              <a:rPr lang="en-GB" sz="2400" dirty="0"/>
              <a:t> de </a:t>
            </a:r>
            <a:r>
              <a:rPr lang="en-GB" sz="2400" dirty="0" err="1"/>
              <a:t>duritatea</a:t>
            </a:r>
            <a:r>
              <a:rPr lang="en-GB" sz="2400" dirty="0"/>
              <a:t> </a:t>
            </a:r>
            <a:r>
              <a:rPr lang="en-GB" sz="2400" dirty="0" err="1"/>
              <a:t>apei</a:t>
            </a:r>
            <a:r>
              <a:rPr lang="en-GB" sz="2400" dirty="0"/>
              <a:t>, sunt </a:t>
            </a:r>
            <a:r>
              <a:rPr lang="en-GB" sz="2400" dirty="0" err="1"/>
              <a:t>ieftine</a:t>
            </a:r>
            <a:r>
              <a:rPr lang="en-GB" sz="2400" dirty="0"/>
              <a:t> </a:t>
            </a:r>
            <a:r>
              <a:rPr lang="en-GB" sz="2400" dirty="0" err="1"/>
              <a:t>și</a:t>
            </a:r>
            <a:r>
              <a:rPr lang="en-GB" sz="2400" dirty="0"/>
              <a:t> cu </a:t>
            </a:r>
            <a:r>
              <a:rPr lang="en-GB" sz="2400" dirty="0" err="1"/>
              <a:t>acțiune</a:t>
            </a:r>
            <a:r>
              <a:rPr lang="en-GB" sz="2400" dirty="0"/>
              <a:t> </a:t>
            </a:r>
            <a:r>
              <a:rPr lang="en-GB" sz="2400" dirty="0" err="1"/>
              <a:t>rapidă</a:t>
            </a:r>
            <a:r>
              <a:rPr lang="en-GB" sz="2400" dirty="0"/>
              <a:t>, </a:t>
            </a:r>
            <a:r>
              <a:rPr lang="en-GB" sz="2400" dirty="0" err="1"/>
              <a:t>îndepărtează</a:t>
            </a:r>
            <a:r>
              <a:rPr lang="en-GB" sz="2400" dirty="0"/>
              <a:t> </a:t>
            </a:r>
            <a:r>
              <a:rPr lang="en-GB" sz="2400" dirty="0" err="1"/>
              <a:t>organisme</a:t>
            </a:r>
            <a:r>
              <a:rPr lang="en-GB" sz="2400" dirty="0"/>
              <a:t> </a:t>
            </a:r>
            <a:r>
              <a:rPr lang="en-GB" sz="2400" dirty="0" err="1"/>
              <a:t>și</a:t>
            </a:r>
            <a:r>
              <a:rPr lang="en-GB" sz="2400" dirty="0"/>
              <a:t> </a:t>
            </a:r>
            <a:r>
              <a:rPr lang="en-GB" sz="2400" dirty="0" err="1"/>
              <a:t>biofilme</a:t>
            </a:r>
            <a:r>
              <a:rPr lang="en-GB" sz="2400" dirty="0"/>
              <a:t> </a:t>
            </a:r>
            <a:r>
              <a:rPr lang="en-GB" sz="2400" dirty="0" err="1"/>
              <a:t>uscate</a:t>
            </a:r>
            <a:r>
              <a:rPr lang="en-GB" sz="2400" dirty="0"/>
              <a:t> </a:t>
            </a:r>
            <a:r>
              <a:rPr lang="en-GB" sz="2400" dirty="0" err="1"/>
              <a:t>sau</a:t>
            </a:r>
            <a:r>
              <a:rPr lang="en-GB" sz="2400" dirty="0"/>
              <a:t> fixate de pe </a:t>
            </a:r>
            <a:r>
              <a:rPr lang="en-GB" sz="2400" dirty="0" err="1"/>
              <a:t>suprafețe</a:t>
            </a:r>
            <a:r>
              <a:rPr lang="en-GB" sz="2400" dirty="0"/>
              <a:t>, </a:t>
            </a:r>
            <a:r>
              <a:rPr lang="en-GB" sz="2400" dirty="0" err="1"/>
              <a:t>și</a:t>
            </a:r>
            <a:r>
              <a:rPr lang="en-GB" sz="2400" dirty="0"/>
              <a:t> au o </a:t>
            </a:r>
            <a:r>
              <a:rPr lang="en-GB" sz="2400" dirty="0" err="1"/>
              <a:t>incidență</a:t>
            </a:r>
            <a:r>
              <a:rPr lang="en-GB" sz="2400" dirty="0"/>
              <a:t> </a:t>
            </a:r>
            <a:r>
              <a:rPr lang="en-GB" sz="2400" dirty="0" err="1"/>
              <a:t>scăzută</a:t>
            </a:r>
            <a:r>
              <a:rPr lang="en-GB" sz="2400" dirty="0"/>
              <a:t> a </a:t>
            </a:r>
            <a:r>
              <a:rPr lang="en-GB" sz="2400" dirty="0" err="1"/>
              <a:t>toxicității</a:t>
            </a:r>
            <a:r>
              <a:rPr lang="en-GB" sz="2400" dirty="0"/>
              <a:t> grave.</a:t>
            </a:r>
          </a:p>
        </p:txBody>
      </p:sp>
      <p:sp>
        <p:nvSpPr>
          <p:cNvPr id="5" name="TextBox 4">
            <a:extLst>
              <a:ext uri="{FF2B5EF4-FFF2-40B4-BE49-F238E27FC236}">
                <a16:creationId xmlns:a16="http://schemas.microsoft.com/office/drawing/2014/main" id="{9F906020-84CA-5E96-D399-1ADF8C0591BA}"/>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pic>
        <p:nvPicPr>
          <p:cNvPr id="3" name="Picture 4" descr="Stuart Khan on Twitter: &quot;Chlorine is a “disinfectant”. Disinfectants don't  inactivate microorganisms instantaneously, but generally require some  period of time to achieve a specific number of inactivations. These  inactivation kinetics were studied">
            <a:extLst>
              <a:ext uri="{FF2B5EF4-FFF2-40B4-BE49-F238E27FC236}">
                <a16:creationId xmlns:a16="http://schemas.microsoft.com/office/drawing/2014/main" id="{DD84A106-2329-F0B7-AB8F-ED1A708EA4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36" b="10044"/>
          <a:stretch/>
        </p:blipFill>
        <p:spPr bwMode="auto">
          <a:xfrm>
            <a:off x="2679902" y="4068300"/>
            <a:ext cx="6508078" cy="278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811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149217" y="0"/>
            <a:ext cx="3893566" cy="1015663"/>
          </a:xfrm>
          <a:prstGeom prst="rect">
            <a:avLst/>
          </a:prstGeom>
          <a:noFill/>
        </p:spPr>
        <p:txBody>
          <a:bodyPr wrap="none" rtlCol="0">
            <a:spAutoFit/>
          </a:bodyPr>
          <a:lstStyle/>
          <a:p>
            <a:pPr algn="ctr"/>
            <a:r>
              <a:rPr lang="en-RO" sz="32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1160306"/>
            <a:ext cx="7223745" cy="5262979"/>
          </a:xfrm>
          <a:prstGeom prst="rect">
            <a:avLst/>
          </a:prstGeom>
          <a:noFill/>
        </p:spPr>
        <p:txBody>
          <a:bodyPr wrap="square">
            <a:spAutoFit/>
          </a:bodyPr>
          <a:lstStyle/>
          <a:p>
            <a:r>
              <a:rPr lang="en-GB" sz="2400" b="1" dirty="0"/>
              <a:t>3. </a:t>
            </a:r>
            <a:r>
              <a:rPr lang="en-GB" sz="2400" b="1" dirty="0" err="1"/>
              <a:t>Formaldehida</a:t>
            </a:r>
            <a:endParaRPr lang="en-GB" sz="2400" b="1" dirty="0"/>
          </a:p>
          <a:p>
            <a:pPr marL="342900" indent="-342900" algn="just">
              <a:buFont typeface="Arial" panose="020B0604020202020204" pitchFamily="34" charset="0"/>
              <a:buChar char="•"/>
            </a:pPr>
            <a:r>
              <a:rPr lang="en-GB" sz="2400" dirty="0" err="1"/>
              <a:t>Formaldehida</a:t>
            </a:r>
            <a:r>
              <a:rPr lang="en-GB" sz="2400" dirty="0"/>
              <a:t> </a:t>
            </a:r>
            <a:r>
              <a:rPr lang="en-GB" sz="2400" dirty="0" err="1"/>
              <a:t>este</a:t>
            </a:r>
            <a:r>
              <a:rPr lang="en-GB" sz="2400" dirty="0"/>
              <a:t> </a:t>
            </a:r>
            <a:r>
              <a:rPr lang="en-GB" sz="2400" dirty="0" err="1"/>
              <a:t>folosită</a:t>
            </a:r>
            <a:r>
              <a:rPr lang="en-GB" sz="2400" dirty="0"/>
              <a:t> ca </a:t>
            </a:r>
            <a:r>
              <a:rPr lang="en-GB" sz="2400" dirty="0" err="1"/>
              <a:t>dezinfectant</a:t>
            </a:r>
            <a:r>
              <a:rPr lang="en-GB" sz="2400" dirty="0"/>
              <a:t> </a:t>
            </a:r>
            <a:r>
              <a:rPr lang="en-GB" sz="2400" dirty="0" err="1"/>
              <a:t>și</a:t>
            </a:r>
            <a:r>
              <a:rPr lang="en-GB" sz="2400" dirty="0"/>
              <a:t> </a:t>
            </a:r>
            <a:r>
              <a:rPr lang="en-GB" sz="2400" dirty="0" err="1"/>
              <a:t>sterilizant</a:t>
            </a:r>
            <a:r>
              <a:rPr lang="en-GB" sz="2400" dirty="0"/>
              <a:t> </a:t>
            </a:r>
            <a:r>
              <a:rPr lang="en-GB" sz="2400" dirty="0" err="1"/>
              <a:t>atât</a:t>
            </a:r>
            <a:r>
              <a:rPr lang="en-GB" sz="2400" dirty="0"/>
              <a:t> </a:t>
            </a:r>
            <a:r>
              <a:rPr lang="en-GB" sz="2400" dirty="0" err="1"/>
              <a:t>în</a:t>
            </a:r>
            <a:r>
              <a:rPr lang="en-GB" sz="2400" dirty="0"/>
              <a:t> stare </a:t>
            </a:r>
            <a:r>
              <a:rPr lang="en-GB" sz="2400" dirty="0" err="1"/>
              <a:t>lichidă</a:t>
            </a:r>
            <a:r>
              <a:rPr lang="en-GB" sz="2400" dirty="0"/>
              <a:t>, </a:t>
            </a:r>
            <a:r>
              <a:rPr lang="en-GB" sz="2400" dirty="0" err="1"/>
              <a:t>cât</a:t>
            </a:r>
            <a:r>
              <a:rPr lang="en-GB" sz="2400" dirty="0"/>
              <a:t> </a:t>
            </a:r>
            <a:r>
              <a:rPr lang="en-GB" sz="2400" dirty="0" err="1"/>
              <a:t>și</a:t>
            </a:r>
            <a:r>
              <a:rPr lang="en-GB" sz="2400" dirty="0"/>
              <a:t> </a:t>
            </a:r>
            <a:r>
              <a:rPr lang="en-GB" sz="2400" dirty="0" err="1"/>
              <a:t>în</a:t>
            </a:r>
            <a:r>
              <a:rPr lang="en-GB" sz="2400" dirty="0"/>
              <a:t> stare </a:t>
            </a:r>
            <a:r>
              <a:rPr lang="en-GB" sz="2400" dirty="0" err="1"/>
              <a:t>gazoasă</a:t>
            </a:r>
            <a:r>
              <a:rPr lang="en-GB" sz="2400" dirty="0"/>
              <a:t>. </a:t>
            </a:r>
          </a:p>
          <a:p>
            <a:pPr marL="342900" indent="-342900" algn="just">
              <a:buFont typeface="Arial" panose="020B0604020202020204" pitchFamily="34" charset="0"/>
              <a:buChar char="•"/>
            </a:pPr>
            <a:r>
              <a:rPr lang="en-GB" sz="2400" dirty="0" err="1"/>
              <a:t>Formaldehida</a:t>
            </a:r>
            <a:r>
              <a:rPr lang="en-GB" sz="2400" dirty="0"/>
              <a:t> </a:t>
            </a:r>
            <a:r>
              <a:rPr lang="en-GB" sz="2400" dirty="0" err="1"/>
              <a:t>este</a:t>
            </a:r>
            <a:r>
              <a:rPr lang="en-GB" sz="2400" dirty="0"/>
              <a:t> </a:t>
            </a:r>
            <a:r>
              <a:rPr lang="en-GB" sz="2400" dirty="0" err="1"/>
              <a:t>vândută</a:t>
            </a:r>
            <a:r>
              <a:rPr lang="en-GB" sz="2400" dirty="0"/>
              <a:t> </a:t>
            </a:r>
            <a:r>
              <a:rPr lang="en-GB" sz="2400" dirty="0" err="1"/>
              <a:t>și</a:t>
            </a:r>
            <a:r>
              <a:rPr lang="en-GB" sz="2400" dirty="0"/>
              <a:t> </a:t>
            </a:r>
            <a:r>
              <a:rPr lang="en-GB" sz="2400" dirty="0" err="1"/>
              <a:t>utilizată</a:t>
            </a:r>
            <a:r>
              <a:rPr lang="en-GB" sz="2400" dirty="0"/>
              <a:t> </a:t>
            </a:r>
            <a:r>
              <a:rPr lang="en-GB" sz="2400" dirty="0" err="1"/>
              <a:t>în</a:t>
            </a:r>
            <a:r>
              <a:rPr lang="en-GB" sz="2400" dirty="0"/>
              <a:t> principal ca </a:t>
            </a:r>
            <a:r>
              <a:rPr lang="en-GB" sz="2400" dirty="0" err="1"/>
              <a:t>soluție</a:t>
            </a:r>
            <a:r>
              <a:rPr lang="en-GB" sz="2400" dirty="0"/>
              <a:t> pe </a:t>
            </a:r>
            <a:r>
              <a:rPr lang="en-GB" sz="2400" dirty="0" err="1"/>
              <a:t>bază</a:t>
            </a:r>
            <a:r>
              <a:rPr lang="en-GB" sz="2400" dirty="0"/>
              <a:t> de </a:t>
            </a:r>
            <a:r>
              <a:rPr lang="en-GB" sz="2400" dirty="0" err="1"/>
              <a:t>apă</a:t>
            </a:r>
            <a:r>
              <a:rPr lang="en-GB" sz="2400" dirty="0"/>
              <a:t> </a:t>
            </a:r>
            <a:r>
              <a:rPr lang="en-GB" sz="2400" dirty="0" err="1"/>
              <a:t>numită</a:t>
            </a:r>
            <a:r>
              <a:rPr lang="en-GB" sz="2400" dirty="0"/>
              <a:t> formol, care </a:t>
            </a:r>
            <a:r>
              <a:rPr lang="en-GB" sz="2400" dirty="0" err="1"/>
              <a:t>este</a:t>
            </a:r>
            <a:r>
              <a:rPr lang="en-GB" sz="2400" dirty="0"/>
              <a:t> 37% </a:t>
            </a:r>
            <a:r>
              <a:rPr lang="en-GB" sz="2400" dirty="0" err="1"/>
              <a:t>formaldehidă</a:t>
            </a:r>
            <a:r>
              <a:rPr lang="en-GB" sz="2400" dirty="0"/>
              <a:t> </a:t>
            </a:r>
            <a:r>
              <a:rPr lang="en-GB" sz="2400" dirty="0" err="1"/>
              <a:t>în</a:t>
            </a:r>
            <a:r>
              <a:rPr lang="en-GB" sz="2400" dirty="0"/>
              <a:t> </a:t>
            </a:r>
            <a:r>
              <a:rPr lang="en-GB" sz="2400" dirty="0" err="1"/>
              <a:t>suspensie</a:t>
            </a:r>
            <a:r>
              <a:rPr lang="en-GB" sz="2400" dirty="0"/>
              <a:t>. </a:t>
            </a:r>
          </a:p>
          <a:p>
            <a:pPr marL="342900" indent="-342900" algn="just">
              <a:buFont typeface="Arial" panose="020B0604020202020204" pitchFamily="34" charset="0"/>
              <a:buChar char="•"/>
            </a:pPr>
            <a:r>
              <a:rPr lang="en-GB" sz="2400" dirty="0" err="1"/>
              <a:t>Soluția</a:t>
            </a:r>
            <a:r>
              <a:rPr lang="en-GB" sz="2400" dirty="0"/>
              <a:t> </a:t>
            </a:r>
            <a:r>
              <a:rPr lang="en-GB" sz="2400" dirty="0" err="1"/>
              <a:t>apoasă</a:t>
            </a:r>
            <a:r>
              <a:rPr lang="en-GB" sz="2400" dirty="0"/>
              <a:t> </a:t>
            </a:r>
            <a:r>
              <a:rPr lang="en-GB" sz="2400" dirty="0" err="1"/>
              <a:t>este</a:t>
            </a:r>
            <a:r>
              <a:rPr lang="en-GB" sz="2400" dirty="0"/>
              <a:t> </a:t>
            </a:r>
            <a:r>
              <a:rPr lang="en-GB" sz="2400" dirty="0" err="1"/>
              <a:t>bactericid</a:t>
            </a:r>
            <a:r>
              <a:rPr lang="en-GB" sz="2400" dirty="0"/>
              <a:t>, </a:t>
            </a:r>
            <a:r>
              <a:rPr lang="en-GB" sz="2400" dirty="0" err="1"/>
              <a:t>tuberculocid</a:t>
            </a:r>
            <a:r>
              <a:rPr lang="en-GB" sz="2400" dirty="0"/>
              <a:t>, </a:t>
            </a:r>
            <a:r>
              <a:rPr lang="en-GB" sz="2400" dirty="0" err="1"/>
              <a:t>fungicid</a:t>
            </a:r>
            <a:r>
              <a:rPr lang="en-GB" sz="2400" dirty="0"/>
              <a:t>, </a:t>
            </a:r>
            <a:r>
              <a:rPr lang="en-GB" sz="2400" dirty="0" err="1"/>
              <a:t>virucid</a:t>
            </a:r>
            <a:r>
              <a:rPr lang="en-GB" sz="2400" dirty="0"/>
              <a:t> </a:t>
            </a:r>
            <a:r>
              <a:rPr lang="en-GB" sz="2400" dirty="0" err="1"/>
              <a:t>şi</a:t>
            </a:r>
            <a:r>
              <a:rPr lang="en-GB" sz="2400" dirty="0"/>
              <a:t> </a:t>
            </a:r>
            <a:r>
              <a:rPr lang="en-GB" sz="2400" dirty="0" err="1"/>
              <a:t>sporicid</a:t>
            </a:r>
            <a:r>
              <a:rPr lang="en-GB" sz="2400" dirty="0"/>
              <a:t>. </a:t>
            </a:r>
          </a:p>
          <a:p>
            <a:pPr marL="342900" indent="-342900" algn="just">
              <a:buFont typeface="Arial" panose="020B0604020202020204" pitchFamily="34" charset="0"/>
              <a:buChar char="•"/>
            </a:pPr>
            <a:r>
              <a:rPr lang="en-GB" sz="2400" dirty="0"/>
              <a:t>OSHA a </a:t>
            </a:r>
            <a:r>
              <a:rPr lang="en-GB" sz="2400" dirty="0" err="1"/>
              <a:t>indicat</a:t>
            </a:r>
            <a:r>
              <a:rPr lang="en-GB" sz="2400" dirty="0"/>
              <a:t> </a:t>
            </a:r>
            <a:r>
              <a:rPr lang="en-GB" sz="2400" dirty="0" err="1"/>
              <a:t>că</a:t>
            </a:r>
            <a:r>
              <a:rPr lang="en-GB" sz="2400" dirty="0"/>
              <a:t> </a:t>
            </a:r>
            <a:r>
              <a:rPr lang="en-GB" sz="2400" dirty="0" err="1"/>
              <a:t>formaldehida</a:t>
            </a:r>
            <a:r>
              <a:rPr lang="en-GB" sz="2400" dirty="0"/>
              <a:t> </a:t>
            </a:r>
            <a:r>
              <a:rPr lang="en-GB" sz="2400" dirty="0" err="1"/>
              <a:t>ar</a:t>
            </a:r>
            <a:r>
              <a:rPr lang="en-GB" sz="2400" dirty="0"/>
              <a:t> </a:t>
            </a:r>
            <a:r>
              <a:rPr lang="en-GB" sz="2400" dirty="0" err="1"/>
              <a:t>trebui</a:t>
            </a:r>
            <a:r>
              <a:rPr lang="en-GB" sz="2400" dirty="0"/>
              <a:t> </a:t>
            </a:r>
            <a:r>
              <a:rPr lang="en-GB" sz="2400" dirty="0" err="1"/>
              <a:t>să</a:t>
            </a:r>
            <a:r>
              <a:rPr lang="en-GB" sz="2400" dirty="0"/>
              <a:t> fie </a:t>
            </a:r>
            <a:r>
              <a:rPr lang="en-GB" sz="2400" dirty="0" err="1"/>
              <a:t>manipulată</a:t>
            </a:r>
            <a:r>
              <a:rPr lang="en-GB" sz="2400" dirty="0"/>
              <a:t> la </a:t>
            </a:r>
            <a:r>
              <a:rPr lang="en-GB" sz="2400" dirty="0" err="1"/>
              <a:t>locul</a:t>
            </a:r>
            <a:r>
              <a:rPr lang="en-GB" sz="2400" dirty="0"/>
              <a:t> de </a:t>
            </a:r>
            <a:r>
              <a:rPr lang="en-GB" sz="2400" dirty="0" err="1"/>
              <a:t>muncă</a:t>
            </a:r>
            <a:r>
              <a:rPr lang="en-GB" sz="2400" dirty="0"/>
              <a:t> ca un </a:t>
            </a:r>
            <a:r>
              <a:rPr lang="en-GB" sz="2400" dirty="0" err="1"/>
              <a:t>potențial</a:t>
            </a:r>
            <a:r>
              <a:rPr lang="en-GB" sz="2400" dirty="0"/>
              <a:t> </a:t>
            </a:r>
            <a:r>
              <a:rPr lang="en-GB" sz="2400" dirty="0" err="1"/>
              <a:t>cancerigen</a:t>
            </a:r>
            <a:r>
              <a:rPr lang="en-GB" sz="2400" dirty="0"/>
              <a:t> </a:t>
            </a:r>
            <a:r>
              <a:rPr lang="en-GB" sz="2400" dirty="0" err="1"/>
              <a:t>și</a:t>
            </a:r>
            <a:r>
              <a:rPr lang="en-GB" sz="2400" dirty="0"/>
              <a:t> </a:t>
            </a:r>
            <a:r>
              <a:rPr lang="en-GB" sz="2400" dirty="0" err="1"/>
              <a:t>stabilește</a:t>
            </a:r>
            <a:r>
              <a:rPr lang="en-GB" sz="2400" dirty="0"/>
              <a:t> un standard de </a:t>
            </a:r>
            <a:r>
              <a:rPr lang="en-GB" sz="2400" dirty="0" err="1"/>
              <a:t>expunere</a:t>
            </a:r>
            <a:r>
              <a:rPr lang="en-GB" sz="2400" dirty="0"/>
              <a:t> a </a:t>
            </a:r>
            <a:r>
              <a:rPr lang="en-GB" sz="2400" dirty="0" err="1"/>
              <a:t>angajaților</a:t>
            </a:r>
            <a:r>
              <a:rPr lang="en-GB" sz="2400" dirty="0"/>
              <a:t> </a:t>
            </a:r>
            <a:r>
              <a:rPr lang="en-GB" sz="2400" dirty="0" err="1"/>
              <a:t>pentru</a:t>
            </a:r>
            <a:r>
              <a:rPr lang="en-GB" sz="2400" dirty="0"/>
              <a:t> </a:t>
            </a:r>
            <a:r>
              <a:rPr lang="en-GB" sz="2400" dirty="0" err="1"/>
              <a:t>formaldehidă</a:t>
            </a:r>
            <a:r>
              <a:rPr lang="en-GB" sz="2400" dirty="0"/>
              <a:t> care </a:t>
            </a:r>
            <a:r>
              <a:rPr lang="en-GB" sz="2400" dirty="0" err="1"/>
              <a:t>limitează</a:t>
            </a:r>
            <a:r>
              <a:rPr lang="en-GB" sz="2400" dirty="0"/>
              <a:t> o </a:t>
            </a:r>
            <a:r>
              <a:rPr lang="en-GB" sz="2400" dirty="0" err="1"/>
              <a:t>concentrație</a:t>
            </a:r>
            <a:r>
              <a:rPr lang="en-GB" sz="2400" dirty="0"/>
              <a:t> </a:t>
            </a:r>
            <a:r>
              <a:rPr lang="en-GB" sz="2400" dirty="0" err="1"/>
              <a:t>medie</a:t>
            </a:r>
            <a:r>
              <a:rPr lang="en-GB" sz="2400" dirty="0"/>
              <a:t> </a:t>
            </a:r>
            <a:r>
              <a:rPr lang="en-GB" sz="2400" dirty="0" err="1"/>
              <a:t>ponderată</a:t>
            </a:r>
            <a:r>
              <a:rPr lang="en-GB" sz="2400" dirty="0"/>
              <a:t> </a:t>
            </a:r>
            <a:r>
              <a:rPr lang="en-GB" sz="2400" dirty="0" err="1"/>
              <a:t>în</a:t>
            </a:r>
            <a:r>
              <a:rPr lang="en-GB" sz="2400" dirty="0"/>
              <a:t> </a:t>
            </a:r>
            <a:r>
              <a:rPr lang="en-GB" sz="2400" dirty="0" err="1"/>
              <a:t>timp</a:t>
            </a:r>
            <a:r>
              <a:rPr lang="en-GB" sz="2400" dirty="0"/>
              <a:t> de 8 ore de </a:t>
            </a:r>
            <a:r>
              <a:rPr lang="en-GB" sz="2400" dirty="0" err="1"/>
              <a:t>expunere</a:t>
            </a:r>
            <a:r>
              <a:rPr lang="en-GB" sz="2400" dirty="0"/>
              <a:t> de 0,75 ppm. </a:t>
            </a:r>
            <a:endParaRPr lang="en-RO" sz="2400" dirty="0"/>
          </a:p>
        </p:txBody>
      </p:sp>
      <p:sp>
        <p:nvSpPr>
          <p:cNvPr id="5" name="TextBox 4">
            <a:extLst>
              <a:ext uri="{FF2B5EF4-FFF2-40B4-BE49-F238E27FC236}">
                <a16:creationId xmlns:a16="http://schemas.microsoft.com/office/drawing/2014/main" id="{9F906020-84CA-5E96-D399-1ADF8C0591BA}"/>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pic>
        <p:nvPicPr>
          <p:cNvPr id="3" name="Picture 6" descr="Formaldehyde-Formalin 37%/40% Solution,Fish Tank DISINFECTANT,  ANTI-FUNGUS-1000g | Shopee Malaysia">
            <a:extLst>
              <a:ext uri="{FF2B5EF4-FFF2-40B4-BE49-F238E27FC236}">
                <a16:creationId xmlns:a16="http://schemas.microsoft.com/office/drawing/2014/main" id="{8F35B745-7258-5D1C-E7EC-2DB184AFA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009" y="1455352"/>
            <a:ext cx="4482078" cy="448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42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6A1A4-A90C-2F21-94F3-8AE41F2D64A6}"/>
              </a:ext>
            </a:extLst>
          </p:cNvPr>
          <p:cNvSpPr txBox="1"/>
          <p:nvPr/>
        </p:nvSpPr>
        <p:spPr>
          <a:xfrm>
            <a:off x="5708278" y="6429232"/>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en-RO" sz="1400" dirty="0"/>
          </a:p>
        </p:txBody>
      </p:sp>
      <p:sp>
        <p:nvSpPr>
          <p:cNvPr id="2" name="TextBox 1">
            <a:extLst>
              <a:ext uri="{FF2B5EF4-FFF2-40B4-BE49-F238E27FC236}">
                <a16:creationId xmlns:a16="http://schemas.microsoft.com/office/drawing/2014/main" id="{20B3B2FB-B076-07F7-36C1-2EF0649B49BD}"/>
              </a:ext>
            </a:extLst>
          </p:cNvPr>
          <p:cNvSpPr txBox="1"/>
          <p:nvPr/>
        </p:nvSpPr>
        <p:spPr>
          <a:xfrm>
            <a:off x="222789" y="255640"/>
            <a:ext cx="11435811" cy="6494085"/>
          </a:xfrm>
          <a:prstGeom prst="rect">
            <a:avLst/>
          </a:prstGeom>
          <a:noFill/>
        </p:spPr>
        <p:txBody>
          <a:bodyPr wrap="square" rtlCol="0">
            <a:spAutoFit/>
          </a:bodyPr>
          <a:lstStyle/>
          <a:p>
            <a:pPr algn="ctr"/>
            <a:r>
              <a:rPr lang="en-RO" sz="2800" b="1" dirty="0"/>
              <a:t>POVARA LA NIVEL GLOBAL A HAIs (Health care-associated infections - Infectii asociate ingrijirilor medicale)</a:t>
            </a:r>
          </a:p>
          <a:p>
            <a:pPr algn="just"/>
            <a:endParaRPr lang="en-RO" sz="2400" dirty="0"/>
          </a:p>
          <a:p>
            <a:pPr algn="just"/>
            <a:r>
              <a:rPr lang="en-RO" sz="2400" b="1" dirty="0">
                <a:solidFill>
                  <a:srgbClr val="C00000"/>
                </a:solidFill>
              </a:rPr>
              <a:t>La nivel global, sute de milioane de persoane sunt afectate in fiecare an de infectiile asociate ingrijirilor medicale (HAIs), multe dintre ele fiind evitabile.</a:t>
            </a:r>
          </a:p>
          <a:p>
            <a:pPr algn="just"/>
            <a:endParaRPr lang="en-RO" sz="2400" dirty="0"/>
          </a:p>
          <a:p>
            <a:pPr algn="just"/>
            <a:r>
              <a:rPr lang="en-RO" sz="2400" dirty="0"/>
              <a:t>Nicio țara si niciun sistem de sanatate, chiar si dintre cele mai complexe nu sunt excluse de catre HAIs.</a:t>
            </a:r>
          </a:p>
          <a:p>
            <a:pPr algn="just"/>
            <a:endParaRPr lang="en-RO" sz="2400" dirty="0"/>
          </a:p>
          <a:p>
            <a:pPr marL="285750" indent="-285750" algn="just">
              <a:buFont typeface="Arial" panose="020B0604020202020204" pitchFamily="34" charset="0"/>
              <a:buChar char="•"/>
            </a:pPr>
            <a:r>
              <a:rPr lang="en-GB" sz="2400" dirty="0"/>
              <a:t>D</a:t>
            </a:r>
            <a:r>
              <a:rPr lang="en-RO" sz="2400" dirty="0"/>
              <a:t>in </a:t>
            </a:r>
            <a:r>
              <a:rPr lang="en-RO" sz="2400" b="1" dirty="0"/>
              <a:t>100 de pacienti, 7 in tarile inalt dezvoltate si 15 in tarile mediu/slab dezvoltate </a:t>
            </a:r>
            <a:r>
              <a:rPr lang="en-RO" sz="2400" dirty="0"/>
              <a:t>vor dezvolta cel putin o infectie asociata ingrijirilor medicale, in spitalele si centrele de ingrijiri acute.</a:t>
            </a:r>
          </a:p>
          <a:p>
            <a:pPr marL="285750" indent="-285750" algn="just">
              <a:buFont typeface="Arial" panose="020B0604020202020204" pitchFamily="34" charset="0"/>
              <a:buChar char="•"/>
            </a:pPr>
            <a:endParaRPr lang="en-RO" sz="2400" dirty="0"/>
          </a:p>
          <a:p>
            <a:pPr marL="285750" indent="-285750" algn="just">
              <a:buFont typeface="Arial" panose="020B0604020202020204" pitchFamily="34" charset="0"/>
              <a:buChar char="•"/>
            </a:pPr>
            <a:r>
              <a:rPr lang="en-RO" sz="2400" b="1" dirty="0"/>
              <a:t>1 din 10 pacienti </a:t>
            </a:r>
            <a:r>
              <a:rPr lang="en-RO" sz="2400" dirty="0"/>
              <a:t>afectati de infectii asociate ingrijirilor medicale decedeaza.</a:t>
            </a:r>
          </a:p>
          <a:p>
            <a:pPr marL="285750" indent="-285750" algn="just">
              <a:buFont typeface="Arial" panose="020B0604020202020204" pitchFamily="34" charset="0"/>
              <a:buChar char="•"/>
            </a:pPr>
            <a:endParaRPr lang="en-RO" sz="2400" dirty="0"/>
          </a:p>
          <a:p>
            <a:pPr marL="285750" indent="-285750" algn="just">
              <a:buFont typeface="Arial" panose="020B0604020202020204" pitchFamily="34" charset="0"/>
              <a:buChar char="•"/>
            </a:pPr>
            <a:r>
              <a:rPr lang="en-RO" sz="2400" b="1" dirty="0"/>
              <a:t>8,9 milioane de noi infectii asociate ingrijirilor medicale </a:t>
            </a:r>
            <a:r>
              <a:rPr lang="en-RO" sz="2400" dirty="0"/>
              <a:t>sunt raportate in fiecare an in spitalele sau centrele de ingrijire ale bolnavilor cronici doar pe teritoriul european.</a:t>
            </a:r>
          </a:p>
        </p:txBody>
      </p:sp>
    </p:spTree>
    <p:extLst>
      <p:ext uri="{BB962C8B-B14F-4D97-AF65-F5344CB8AC3E}">
        <p14:creationId xmlns:p14="http://schemas.microsoft.com/office/powerpoint/2010/main" val="4266820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255560" y="0"/>
            <a:ext cx="3680880" cy="954107"/>
          </a:xfrm>
          <a:prstGeom prst="rect">
            <a:avLst/>
          </a:prstGeom>
          <a:noFill/>
        </p:spPr>
        <p:txBody>
          <a:bodyPr wrap="none" rtlCol="0">
            <a:spAutoFit/>
          </a:bodyPr>
          <a:lstStyle/>
          <a:p>
            <a:pPr algn="ctr"/>
            <a:r>
              <a:rPr lang="en-RO" sz="28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56745" y="1326511"/>
            <a:ext cx="6927976" cy="5109091"/>
          </a:xfrm>
          <a:prstGeom prst="rect">
            <a:avLst/>
          </a:prstGeom>
          <a:noFill/>
        </p:spPr>
        <p:txBody>
          <a:bodyPr wrap="square">
            <a:spAutoFit/>
          </a:bodyPr>
          <a:lstStyle/>
          <a:p>
            <a:pPr algn="just"/>
            <a:r>
              <a:rPr lang="en-GB" sz="2800" b="1" dirty="0"/>
              <a:t>4. </a:t>
            </a:r>
            <a:r>
              <a:rPr lang="en-GB" sz="2800" b="1" dirty="0" err="1"/>
              <a:t>Glutaraldehidă</a:t>
            </a:r>
            <a:endParaRPr lang="en-GB" sz="2800" b="1" dirty="0"/>
          </a:p>
          <a:p>
            <a:pPr marL="457200" indent="-457200" algn="just">
              <a:buFont typeface="Arial" panose="020B0604020202020204" pitchFamily="34" charset="0"/>
              <a:buChar char="•"/>
            </a:pPr>
            <a:r>
              <a:rPr lang="en-GB" sz="2800" dirty="0" err="1"/>
              <a:t>Glutaraldehida</a:t>
            </a:r>
            <a:r>
              <a:rPr lang="en-GB" sz="2800" dirty="0"/>
              <a:t> </a:t>
            </a:r>
            <a:r>
              <a:rPr lang="en-GB" sz="2800" dirty="0" err="1"/>
              <a:t>este</a:t>
            </a:r>
            <a:r>
              <a:rPr lang="en-GB" sz="2800" dirty="0"/>
              <a:t> o </a:t>
            </a:r>
            <a:r>
              <a:rPr lang="en-GB" sz="2800" dirty="0" err="1"/>
              <a:t>dialdehidă</a:t>
            </a:r>
            <a:r>
              <a:rPr lang="en-GB" sz="2800" dirty="0"/>
              <a:t> </a:t>
            </a:r>
            <a:r>
              <a:rPr lang="en-GB" sz="2800" dirty="0" err="1"/>
              <a:t>saturată</a:t>
            </a:r>
            <a:r>
              <a:rPr lang="en-GB" sz="2800" dirty="0"/>
              <a:t> care a </a:t>
            </a:r>
            <a:r>
              <a:rPr lang="en-GB" sz="2800" dirty="0" err="1"/>
              <a:t>câștigat</a:t>
            </a:r>
            <a:r>
              <a:rPr lang="en-GB" sz="2800" dirty="0"/>
              <a:t> o </a:t>
            </a:r>
            <a:r>
              <a:rPr lang="en-GB" sz="2800" dirty="0" err="1"/>
              <a:t>largă</a:t>
            </a:r>
            <a:r>
              <a:rPr lang="en-GB" sz="2800" dirty="0"/>
              <a:t> </a:t>
            </a:r>
            <a:r>
              <a:rPr lang="en-GB" sz="2800" dirty="0" err="1"/>
              <a:t>acceptare</a:t>
            </a:r>
            <a:r>
              <a:rPr lang="en-GB" sz="2800" dirty="0"/>
              <a:t> ca </a:t>
            </a:r>
            <a:r>
              <a:rPr lang="en-GB" sz="2800" dirty="0" err="1"/>
              <a:t>dezinfectant</a:t>
            </a:r>
            <a:r>
              <a:rPr lang="en-GB" sz="2800" dirty="0"/>
              <a:t> de </a:t>
            </a:r>
            <a:r>
              <a:rPr lang="en-GB" sz="2800" dirty="0" err="1"/>
              <a:t>nivel</a:t>
            </a:r>
            <a:r>
              <a:rPr lang="en-GB" sz="2800" dirty="0"/>
              <a:t> </a:t>
            </a:r>
            <a:r>
              <a:rPr lang="en-GB" sz="2800" dirty="0" err="1"/>
              <a:t>inalt</a:t>
            </a:r>
            <a:r>
              <a:rPr lang="en-GB" sz="2800" dirty="0"/>
              <a:t> </a:t>
            </a:r>
            <a:r>
              <a:rPr lang="en-GB" sz="2800" dirty="0" err="1"/>
              <a:t>și</a:t>
            </a:r>
            <a:r>
              <a:rPr lang="en-GB" sz="2800" dirty="0"/>
              <a:t> </a:t>
            </a:r>
            <a:r>
              <a:rPr lang="en-GB" sz="2800" dirty="0" err="1"/>
              <a:t>sterilizant</a:t>
            </a:r>
            <a:r>
              <a:rPr lang="en-GB" sz="2800" dirty="0"/>
              <a:t> </a:t>
            </a:r>
            <a:r>
              <a:rPr lang="en-GB" sz="2800" dirty="0" err="1"/>
              <a:t>chimic</a:t>
            </a:r>
            <a:r>
              <a:rPr lang="en-GB" sz="2800" dirty="0"/>
              <a:t>. </a:t>
            </a:r>
          </a:p>
          <a:p>
            <a:pPr marL="457200" indent="-457200" algn="just">
              <a:buFont typeface="Arial" panose="020B0604020202020204" pitchFamily="34" charset="0"/>
              <a:buChar char="•"/>
            </a:pPr>
            <a:r>
              <a:rPr lang="en-GB" sz="2800" dirty="0" err="1"/>
              <a:t>Soluțiile</a:t>
            </a:r>
            <a:r>
              <a:rPr lang="en-GB" sz="2800" dirty="0"/>
              <a:t> </a:t>
            </a:r>
            <a:r>
              <a:rPr lang="en-GB" sz="2800" dirty="0" err="1"/>
              <a:t>apoase</a:t>
            </a:r>
            <a:r>
              <a:rPr lang="en-GB" sz="2800" dirty="0"/>
              <a:t> de </a:t>
            </a:r>
            <a:r>
              <a:rPr lang="en-GB" sz="2800" dirty="0" err="1"/>
              <a:t>glutaraldehidă</a:t>
            </a:r>
            <a:r>
              <a:rPr lang="en-GB" sz="2800" dirty="0"/>
              <a:t> sunt </a:t>
            </a:r>
            <a:r>
              <a:rPr lang="en-GB" sz="2800" dirty="0" err="1"/>
              <a:t>acide</a:t>
            </a:r>
            <a:r>
              <a:rPr lang="en-GB" sz="2800" dirty="0"/>
              <a:t> </a:t>
            </a:r>
            <a:r>
              <a:rPr lang="en-GB" sz="2800" dirty="0" err="1"/>
              <a:t>și</a:t>
            </a:r>
            <a:r>
              <a:rPr lang="en-GB" sz="2800" dirty="0"/>
              <a:t> </a:t>
            </a:r>
            <a:r>
              <a:rPr lang="en-GB" sz="2800" dirty="0" err="1"/>
              <a:t>în</a:t>
            </a:r>
            <a:r>
              <a:rPr lang="en-GB" sz="2800" dirty="0"/>
              <a:t> </a:t>
            </a:r>
            <a:r>
              <a:rPr lang="en-GB" sz="2800" dirty="0" err="1"/>
              <a:t>acesta</a:t>
            </a:r>
            <a:r>
              <a:rPr lang="en-GB" sz="2800" dirty="0"/>
              <a:t> stare nu sunt </a:t>
            </a:r>
            <a:r>
              <a:rPr lang="en-GB" sz="2800" dirty="0" err="1"/>
              <a:t>sporicide</a:t>
            </a:r>
            <a:r>
              <a:rPr lang="en-GB" sz="2800" dirty="0"/>
              <a:t>. </a:t>
            </a:r>
          </a:p>
          <a:p>
            <a:pPr marL="457200" indent="-457200" algn="just">
              <a:buFont typeface="Arial" panose="020B0604020202020204" pitchFamily="34" charset="0"/>
              <a:buChar char="•"/>
            </a:pPr>
            <a:r>
              <a:rPr lang="en-GB" sz="2800" dirty="0" err="1"/>
              <a:t>Doar</a:t>
            </a:r>
            <a:r>
              <a:rPr lang="en-GB" sz="2800" dirty="0"/>
              <a:t> </a:t>
            </a:r>
            <a:r>
              <a:rPr lang="en-GB" sz="2800" dirty="0" err="1"/>
              <a:t>atunci</a:t>
            </a:r>
            <a:r>
              <a:rPr lang="en-GB" sz="2800" dirty="0"/>
              <a:t> </a:t>
            </a:r>
            <a:r>
              <a:rPr lang="en-GB" sz="2800" dirty="0" err="1"/>
              <a:t>când</a:t>
            </a:r>
            <a:r>
              <a:rPr lang="en-GB" sz="2800" dirty="0"/>
              <a:t> </a:t>
            </a:r>
            <a:r>
              <a:rPr lang="en-GB" sz="2800" dirty="0" err="1"/>
              <a:t>soluția</a:t>
            </a:r>
            <a:r>
              <a:rPr lang="en-GB" sz="2800" dirty="0"/>
              <a:t> </a:t>
            </a:r>
            <a:r>
              <a:rPr lang="en-GB" sz="2800" dirty="0" err="1"/>
              <a:t>este</a:t>
            </a:r>
            <a:r>
              <a:rPr lang="en-GB" sz="2800" dirty="0"/>
              <a:t> „</a:t>
            </a:r>
            <a:r>
              <a:rPr lang="en-GB" sz="2800" dirty="0" err="1"/>
              <a:t>activată</a:t>
            </a:r>
            <a:r>
              <a:rPr lang="en-GB" sz="2800" dirty="0"/>
              <a:t>” (</a:t>
            </a:r>
            <a:r>
              <a:rPr lang="en-GB" sz="2800" dirty="0" err="1"/>
              <a:t>alcalină</a:t>
            </a:r>
            <a:r>
              <a:rPr lang="en-GB" sz="2800" dirty="0"/>
              <a:t>) </a:t>
            </a:r>
            <a:r>
              <a:rPr lang="en-GB" sz="2800" dirty="0" err="1"/>
              <a:t>prin</a:t>
            </a:r>
            <a:r>
              <a:rPr lang="en-GB" sz="2800" dirty="0"/>
              <a:t> </a:t>
            </a:r>
            <a:r>
              <a:rPr lang="en-GB" sz="2800" dirty="0" err="1"/>
              <a:t>utilizarea</a:t>
            </a:r>
            <a:r>
              <a:rPr lang="en-GB" sz="2800" dirty="0"/>
              <a:t> </a:t>
            </a:r>
            <a:r>
              <a:rPr lang="en-GB" sz="2800" dirty="0" err="1"/>
              <a:t>agenților</a:t>
            </a:r>
            <a:r>
              <a:rPr lang="en-GB" sz="2800" dirty="0"/>
              <a:t> de </a:t>
            </a:r>
            <a:r>
              <a:rPr lang="en-GB" sz="2800" dirty="0" err="1"/>
              <a:t>alcalinizare</a:t>
            </a:r>
            <a:r>
              <a:rPr lang="en-GB" sz="2800" dirty="0"/>
              <a:t> la pH 7,5–8,5 </a:t>
            </a:r>
            <a:r>
              <a:rPr lang="en-GB" sz="2800" dirty="0" err="1"/>
              <a:t>soluția</a:t>
            </a:r>
            <a:r>
              <a:rPr lang="en-GB" sz="2800" dirty="0"/>
              <a:t> </a:t>
            </a:r>
            <a:r>
              <a:rPr lang="en-GB" sz="2800" dirty="0" err="1"/>
              <a:t>devine</a:t>
            </a:r>
            <a:r>
              <a:rPr lang="en-GB" sz="2800" dirty="0"/>
              <a:t> </a:t>
            </a:r>
            <a:r>
              <a:rPr lang="en-GB" sz="2800" dirty="0" err="1"/>
              <a:t>sporicid</a:t>
            </a:r>
            <a:r>
              <a:rPr lang="en-GB" sz="2800" dirty="0"/>
              <a:t>. </a:t>
            </a:r>
          </a:p>
          <a:p>
            <a:pPr algn="just"/>
            <a:endParaRPr lang="en-GB" b="1" dirty="0"/>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pic>
        <p:nvPicPr>
          <p:cNvPr id="5" name="Picture 2" descr="Glutaraldehyde Cold Sterilization Solution 14 day 1 Gallon: Science Lab  Cleaning Supplies: Amazon.com: Industrial &amp; Scientific">
            <a:extLst>
              <a:ext uri="{FF2B5EF4-FFF2-40B4-BE49-F238E27FC236}">
                <a16:creationId xmlns:a16="http://schemas.microsoft.com/office/drawing/2014/main" id="{F00C3FB6-2773-55A4-8D96-7D69E5B1B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997" y="1200955"/>
            <a:ext cx="4456090" cy="445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07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255560" y="0"/>
            <a:ext cx="3680880" cy="954107"/>
          </a:xfrm>
          <a:prstGeom prst="rect">
            <a:avLst/>
          </a:prstGeom>
          <a:noFill/>
        </p:spPr>
        <p:txBody>
          <a:bodyPr wrap="none" rtlCol="0">
            <a:spAutoFit/>
          </a:bodyPr>
          <a:lstStyle/>
          <a:p>
            <a:pPr algn="ctr"/>
            <a:r>
              <a:rPr lang="en-RO" sz="28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5" y="683253"/>
            <a:ext cx="7212980" cy="5970865"/>
          </a:xfrm>
          <a:prstGeom prst="rect">
            <a:avLst/>
          </a:prstGeom>
          <a:noFill/>
        </p:spPr>
        <p:txBody>
          <a:bodyPr wrap="square">
            <a:spAutoFit/>
          </a:bodyPr>
          <a:lstStyle/>
          <a:p>
            <a:pPr algn="just"/>
            <a:endParaRPr lang="en-GB" b="1" dirty="0"/>
          </a:p>
          <a:p>
            <a:pPr algn="just"/>
            <a:r>
              <a:rPr lang="en-GB" sz="2800" b="1" dirty="0"/>
              <a:t>5. </a:t>
            </a:r>
            <a:r>
              <a:rPr lang="en-GB" sz="2800" b="1" dirty="0" err="1"/>
              <a:t>Iodofori</a:t>
            </a:r>
            <a:endParaRPr lang="en-GB" sz="2800" b="1" dirty="0"/>
          </a:p>
          <a:p>
            <a:pPr marL="457200" indent="-457200" algn="just">
              <a:buFont typeface="Arial" panose="020B0604020202020204" pitchFamily="34" charset="0"/>
              <a:buChar char="•"/>
            </a:pPr>
            <a:r>
              <a:rPr lang="en-GB" sz="2800" dirty="0" err="1"/>
              <a:t>Soluțiile</a:t>
            </a:r>
            <a:r>
              <a:rPr lang="en-GB" sz="2800" dirty="0"/>
              <a:t> </a:t>
            </a:r>
            <a:r>
              <a:rPr lang="en-GB" sz="2800" dirty="0" err="1"/>
              <a:t>sau</a:t>
            </a:r>
            <a:r>
              <a:rPr lang="en-GB" sz="2800" dirty="0"/>
              <a:t> </a:t>
            </a:r>
            <a:r>
              <a:rPr lang="en-GB" sz="2800" dirty="0" err="1"/>
              <a:t>tincturile</a:t>
            </a:r>
            <a:r>
              <a:rPr lang="en-GB" sz="2800" dirty="0"/>
              <a:t> de </a:t>
            </a:r>
            <a:r>
              <a:rPr lang="en-GB" sz="2800" dirty="0" err="1"/>
              <a:t>iod</a:t>
            </a:r>
            <a:r>
              <a:rPr lang="en-GB" sz="2800" dirty="0"/>
              <a:t> au </a:t>
            </a:r>
            <a:r>
              <a:rPr lang="en-GB" sz="2800" dirty="0" err="1"/>
              <a:t>fost</a:t>
            </a:r>
            <a:r>
              <a:rPr lang="en-GB" sz="2800" dirty="0"/>
              <a:t> </a:t>
            </a:r>
            <a:r>
              <a:rPr lang="en-GB" sz="2800" dirty="0" err="1"/>
              <a:t>folosite</a:t>
            </a:r>
            <a:r>
              <a:rPr lang="en-GB" sz="2800" dirty="0"/>
              <a:t> de </a:t>
            </a:r>
            <a:r>
              <a:rPr lang="en-GB" sz="2800" dirty="0" err="1"/>
              <a:t>mult</a:t>
            </a:r>
            <a:r>
              <a:rPr lang="en-GB" sz="2800" dirty="0"/>
              <a:t> </a:t>
            </a:r>
            <a:r>
              <a:rPr lang="en-GB" sz="2800" dirty="0" err="1"/>
              <a:t>timp</a:t>
            </a:r>
            <a:r>
              <a:rPr lang="en-GB" sz="2800" dirty="0"/>
              <a:t> de </a:t>
            </a:r>
            <a:r>
              <a:rPr lang="en-GB" sz="2800" dirty="0" err="1"/>
              <a:t>profesioniștii</a:t>
            </a:r>
            <a:r>
              <a:rPr lang="en-GB" sz="2800" dirty="0"/>
              <a:t> din </a:t>
            </a:r>
            <a:r>
              <a:rPr lang="en-GB" sz="2800" dirty="0" err="1"/>
              <a:t>domeniul</a:t>
            </a:r>
            <a:r>
              <a:rPr lang="en-GB" sz="2800" dirty="0"/>
              <a:t> </a:t>
            </a:r>
            <a:r>
              <a:rPr lang="en-GB" sz="2800" dirty="0" err="1"/>
              <a:t>sănătății</a:t>
            </a:r>
            <a:r>
              <a:rPr lang="en-GB" sz="2800" dirty="0"/>
              <a:t> </a:t>
            </a:r>
            <a:r>
              <a:rPr lang="en-GB" sz="2800" dirty="0" err="1"/>
              <a:t>în</a:t>
            </a:r>
            <a:r>
              <a:rPr lang="en-GB" sz="2800" dirty="0"/>
              <a:t> </a:t>
            </a:r>
            <a:r>
              <a:rPr lang="en-GB" sz="2800" dirty="0" err="1"/>
              <a:t>primul</a:t>
            </a:r>
            <a:r>
              <a:rPr lang="en-GB" sz="2800" dirty="0"/>
              <a:t> </a:t>
            </a:r>
            <a:r>
              <a:rPr lang="en-GB" sz="2800" dirty="0" err="1"/>
              <a:t>rând</a:t>
            </a:r>
            <a:r>
              <a:rPr lang="en-GB" sz="2800" dirty="0"/>
              <a:t> ca </a:t>
            </a:r>
            <a:r>
              <a:rPr lang="en-GB" sz="2800" dirty="0" err="1"/>
              <a:t>antiseptice</a:t>
            </a:r>
            <a:r>
              <a:rPr lang="en-GB" sz="2800" dirty="0"/>
              <a:t> pe </a:t>
            </a:r>
            <a:r>
              <a:rPr lang="en-GB" sz="2800" dirty="0" err="1"/>
              <a:t>piele</a:t>
            </a:r>
            <a:r>
              <a:rPr lang="en-GB" sz="2800" dirty="0"/>
              <a:t> </a:t>
            </a:r>
            <a:r>
              <a:rPr lang="en-GB" sz="2800" dirty="0" err="1"/>
              <a:t>sau</a:t>
            </a:r>
            <a:r>
              <a:rPr lang="en-GB" sz="2800" dirty="0"/>
              <a:t> </a:t>
            </a:r>
            <a:r>
              <a:rPr lang="en-GB" sz="2800" dirty="0" err="1"/>
              <a:t>țesut</a:t>
            </a:r>
            <a:r>
              <a:rPr lang="en-GB" sz="2800" dirty="0"/>
              <a:t>. </a:t>
            </a:r>
          </a:p>
          <a:p>
            <a:pPr marL="457200" indent="-457200" algn="just">
              <a:buFont typeface="Arial" panose="020B0604020202020204" pitchFamily="34" charset="0"/>
              <a:buChar char="•"/>
            </a:pPr>
            <a:r>
              <a:rPr lang="en-GB" sz="2800" dirty="0" err="1"/>
              <a:t>Iodoforii</a:t>
            </a:r>
            <a:r>
              <a:rPr lang="en-GB" sz="2800" dirty="0"/>
              <a:t>, pe de </a:t>
            </a:r>
            <a:r>
              <a:rPr lang="en-GB" sz="2800" dirty="0" err="1"/>
              <a:t>altă</a:t>
            </a:r>
            <a:r>
              <a:rPr lang="en-GB" sz="2800" dirty="0"/>
              <a:t> </a:t>
            </a:r>
            <a:r>
              <a:rPr lang="en-GB" sz="2800" dirty="0" err="1"/>
              <a:t>parte</a:t>
            </a:r>
            <a:r>
              <a:rPr lang="en-GB" sz="2800" dirty="0"/>
              <a:t>, au </a:t>
            </a:r>
            <a:r>
              <a:rPr lang="en-GB" sz="2800" dirty="0" err="1"/>
              <a:t>fost</a:t>
            </a:r>
            <a:r>
              <a:rPr lang="en-GB" sz="2800" dirty="0"/>
              <a:t> </a:t>
            </a:r>
            <a:r>
              <a:rPr lang="en-GB" sz="2800" dirty="0" err="1"/>
              <a:t>folosiți</a:t>
            </a:r>
            <a:r>
              <a:rPr lang="en-GB" sz="2800" dirty="0"/>
              <a:t> </a:t>
            </a:r>
            <a:r>
              <a:rPr lang="en-GB" sz="2800" dirty="0" err="1"/>
              <a:t>atât</a:t>
            </a:r>
            <a:r>
              <a:rPr lang="en-GB" sz="2800" dirty="0"/>
              <a:t> ca </a:t>
            </a:r>
            <a:r>
              <a:rPr lang="en-GB" sz="2800" dirty="0" err="1"/>
              <a:t>antiseptice</a:t>
            </a:r>
            <a:r>
              <a:rPr lang="en-GB" sz="2800" dirty="0"/>
              <a:t>, </a:t>
            </a:r>
            <a:r>
              <a:rPr lang="en-GB" sz="2800" dirty="0" err="1"/>
              <a:t>cât</a:t>
            </a:r>
            <a:r>
              <a:rPr lang="en-GB" sz="2800" dirty="0"/>
              <a:t> </a:t>
            </a:r>
            <a:r>
              <a:rPr lang="en-GB" sz="2800" dirty="0" err="1"/>
              <a:t>și</a:t>
            </a:r>
            <a:r>
              <a:rPr lang="en-GB" sz="2800" dirty="0"/>
              <a:t> </a:t>
            </a:r>
            <a:r>
              <a:rPr lang="en-GB" sz="2800" dirty="0" err="1"/>
              <a:t>pentru</a:t>
            </a:r>
            <a:r>
              <a:rPr lang="en-GB" sz="2800" dirty="0"/>
              <a:t> </a:t>
            </a:r>
            <a:r>
              <a:rPr lang="en-GB" sz="2800" dirty="0" err="1"/>
              <a:t>dezinfecție</a:t>
            </a:r>
            <a:r>
              <a:rPr lang="en-GB" sz="2800" dirty="0"/>
              <a:t> </a:t>
            </a:r>
            <a:r>
              <a:rPr lang="en-GB" sz="2800" dirty="0" err="1"/>
              <a:t>și</a:t>
            </a:r>
            <a:r>
              <a:rPr lang="en-GB" sz="2800" dirty="0"/>
              <a:t> </a:t>
            </a:r>
            <a:r>
              <a:rPr lang="en-GB" sz="2800" dirty="0" err="1"/>
              <a:t>sterilizare</a:t>
            </a:r>
            <a:r>
              <a:rPr lang="en-GB" sz="2800" dirty="0"/>
              <a:t> </a:t>
            </a:r>
            <a:r>
              <a:rPr lang="en-GB" sz="2800" dirty="0" err="1"/>
              <a:t>în</a:t>
            </a:r>
            <a:r>
              <a:rPr lang="en-GB" sz="2800" dirty="0"/>
              <a:t> </a:t>
            </a:r>
            <a:r>
              <a:rPr lang="en-GB" sz="2800" dirty="0" err="1"/>
              <a:t>unitățile</a:t>
            </a:r>
            <a:r>
              <a:rPr lang="en-GB" sz="2800" dirty="0"/>
              <a:t> de </a:t>
            </a:r>
            <a:r>
              <a:rPr lang="en-GB" sz="2800" dirty="0" err="1"/>
              <a:t>asistență</a:t>
            </a:r>
            <a:r>
              <a:rPr lang="en-GB" sz="2800" dirty="0"/>
              <a:t> </a:t>
            </a:r>
            <a:r>
              <a:rPr lang="en-GB" sz="2800" dirty="0" err="1"/>
              <a:t>medicala</a:t>
            </a:r>
            <a:r>
              <a:rPr lang="en-GB" sz="2800" dirty="0"/>
              <a:t>. </a:t>
            </a:r>
          </a:p>
          <a:p>
            <a:pPr marL="457200" indent="-457200" algn="just">
              <a:buFont typeface="Arial" panose="020B0604020202020204" pitchFamily="34" charset="0"/>
              <a:buChar char="•"/>
            </a:pPr>
            <a:r>
              <a:rPr lang="en-GB" sz="2800" dirty="0"/>
              <a:t>Un </a:t>
            </a:r>
            <a:r>
              <a:rPr lang="en-GB" sz="2800" dirty="0" err="1"/>
              <a:t>iodofor</a:t>
            </a:r>
            <a:r>
              <a:rPr lang="en-GB" sz="2800" dirty="0"/>
              <a:t> </a:t>
            </a:r>
            <a:r>
              <a:rPr lang="en-GB" sz="2800" dirty="0" err="1"/>
              <a:t>este</a:t>
            </a:r>
            <a:r>
              <a:rPr lang="en-GB" sz="2800" dirty="0"/>
              <a:t> o </a:t>
            </a:r>
            <a:r>
              <a:rPr lang="en-GB" sz="2800" dirty="0" err="1"/>
              <a:t>combinație</a:t>
            </a:r>
            <a:r>
              <a:rPr lang="en-GB" sz="2800" dirty="0"/>
              <a:t> de </a:t>
            </a:r>
            <a:r>
              <a:rPr lang="en-GB" sz="2800" dirty="0" err="1"/>
              <a:t>iod</a:t>
            </a:r>
            <a:r>
              <a:rPr lang="en-GB" sz="2800" dirty="0"/>
              <a:t> </a:t>
            </a:r>
            <a:r>
              <a:rPr lang="en-GB" sz="2800" dirty="0" err="1"/>
              <a:t>și</a:t>
            </a:r>
            <a:r>
              <a:rPr lang="en-GB" sz="2800" dirty="0"/>
              <a:t> un agent de </a:t>
            </a:r>
            <a:r>
              <a:rPr lang="en-GB" sz="2800" dirty="0" err="1"/>
              <a:t>solubilizare</a:t>
            </a:r>
            <a:r>
              <a:rPr lang="en-GB" sz="2800" dirty="0"/>
              <a:t> </a:t>
            </a:r>
            <a:r>
              <a:rPr lang="en-GB" sz="2800" dirty="0" err="1"/>
              <a:t>sau</a:t>
            </a:r>
            <a:r>
              <a:rPr lang="en-GB" sz="2800" dirty="0"/>
              <a:t> </a:t>
            </a:r>
            <a:r>
              <a:rPr lang="en-GB" sz="2800" dirty="0" err="1"/>
              <a:t>purtător</a:t>
            </a:r>
            <a:r>
              <a:rPr lang="en-GB" sz="2800" dirty="0"/>
              <a:t>; </a:t>
            </a:r>
            <a:r>
              <a:rPr lang="en-GB" sz="2800" dirty="0" err="1"/>
              <a:t>complexul</a:t>
            </a:r>
            <a:r>
              <a:rPr lang="en-GB" sz="2800" dirty="0"/>
              <a:t> </a:t>
            </a:r>
            <a:r>
              <a:rPr lang="en-GB" sz="2800" dirty="0" err="1"/>
              <a:t>rezultat</a:t>
            </a:r>
            <a:r>
              <a:rPr lang="en-GB" sz="2800" dirty="0"/>
              <a:t> </a:t>
            </a:r>
            <a:r>
              <a:rPr lang="en-GB" sz="2800" dirty="0" err="1"/>
              <a:t>oferă</a:t>
            </a:r>
            <a:r>
              <a:rPr lang="en-GB" sz="2800" dirty="0"/>
              <a:t> un </a:t>
            </a:r>
            <a:r>
              <a:rPr lang="en-GB" sz="2800" dirty="0" err="1"/>
              <a:t>rezervor</a:t>
            </a:r>
            <a:r>
              <a:rPr lang="en-GB" sz="2800" dirty="0"/>
              <a:t> de </a:t>
            </a:r>
            <a:r>
              <a:rPr lang="en-GB" sz="2800" dirty="0" err="1"/>
              <a:t>iod</a:t>
            </a:r>
            <a:r>
              <a:rPr lang="en-GB" sz="2800" dirty="0"/>
              <a:t> cu </a:t>
            </a:r>
            <a:r>
              <a:rPr lang="en-GB" sz="2800" dirty="0" err="1"/>
              <a:t>eliberare</a:t>
            </a:r>
            <a:r>
              <a:rPr lang="en-GB" sz="2800" dirty="0"/>
              <a:t> </a:t>
            </a:r>
            <a:r>
              <a:rPr lang="en-GB" sz="2800" dirty="0" err="1"/>
              <a:t>susținută</a:t>
            </a:r>
            <a:r>
              <a:rPr lang="en-GB" sz="2800" dirty="0"/>
              <a:t> </a:t>
            </a:r>
            <a:r>
              <a:rPr lang="en-GB" sz="2800" dirty="0" err="1"/>
              <a:t>și</a:t>
            </a:r>
            <a:r>
              <a:rPr lang="en-GB" sz="2800" dirty="0"/>
              <a:t> </a:t>
            </a:r>
            <a:r>
              <a:rPr lang="en-GB" sz="2800" dirty="0" err="1"/>
              <a:t>eliberează</a:t>
            </a:r>
            <a:r>
              <a:rPr lang="en-GB" sz="2800" dirty="0"/>
              <a:t> </a:t>
            </a:r>
            <a:r>
              <a:rPr lang="en-GB" sz="2800" dirty="0" err="1"/>
              <a:t>cantități</a:t>
            </a:r>
            <a:r>
              <a:rPr lang="en-GB" sz="2800" dirty="0"/>
              <a:t> </a:t>
            </a:r>
            <a:r>
              <a:rPr lang="en-GB" sz="2800" dirty="0" err="1"/>
              <a:t>mici</a:t>
            </a:r>
            <a:r>
              <a:rPr lang="en-GB" sz="2800" dirty="0"/>
              <a:t> de </a:t>
            </a:r>
            <a:r>
              <a:rPr lang="en-GB" sz="2800" dirty="0" err="1"/>
              <a:t>iod</a:t>
            </a:r>
            <a:r>
              <a:rPr lang="en-GB" sz="2800" dirty="0"/>
              <a:t> liber </a:t>
            </a:r>
            <a:r>
              <a:rPr lang="en-GB" sz="2800" dirty="0" err="1"/>
              <a:t>intr</a:t>
            </a:r>
            <a:r>
              <a:rPr lang="en-GB" sz="2800" dirty="0"/>
              <a:t>-o </a:t>
            </a:r>
            <a:r>
              <a:rPr lang="en-GB" sz="2800" dirty="0" err="1"/>
              <a:t>solutie</a:t>
            </a:r>
            <a:r>
              <a:rPr lang="en-GB" sz="2800" dirty="0"/>
              <a:t> </a:t>
            </a:r>
            <a:r>
              <a:rPr lang="en-GB" sz="2800" dirty="0" err="1"/>
              <a:t>apoasa</a:t>
            </a:r>
            <a:r>
              <a:rPr lang="en-GB" sz="2800" dirty="0"/>
              <a:t>. </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pic>
        <p:nvPicPr>
          <p:cNvPr id="5" name="Picture 4" descr="IODOPHOR | Range Pharma">
            <a:extLst>
              <a:ext uri="{FF2B5EF4-FFF2-40B4-BE49-F238E27FC236}">
                <a16:creationId xmlns:a16="http://schemas.microsoft.com/office/drawing/2014/main" id="{1D41DB8F-64CC-57A7-5503-C3EAA1B09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245" y="1440907"/>
            <a:ext cx="4326490" cy="432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766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255560" y="0"/>
            <a:ext cx="3680880" cy="954107"/>
          </a:xfrm>
          <a:prstGeom prst="rect">
            <a:avLst/>
          </a:prstGeom>
          <a:noFill/>
        </p:spPr>
        <p:txBody>
          <a:bodyPr wrap="none" rtlCol="0">
            <a:spAutoFit/>
          </a:bodyPr>
          <a:lstStyle/>
          <a:p>
            <a:pPr algn="ctr"/>
            <a:r>
              <a:rPr lang="en-RO" sz="28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11024" y="1520785"/>
            <a:ext cx="6098147" cy="3816429"/>
          </a:xfrm>
          <a:prstGeom prst="rect">
            <a:avLst/>
          </a:prstGeom>
          <a:noFill/>
        </p:spPr>
        <p:txBody>
          <a:bodyPr wrap="square">
            <a:spAutoFit/>
          </a:bodyPr>
          <a:lstStyle/>
          <a:p>
            <a:pPr algn="just"/>
            <a:endParaRPr lang="en-GB" dirty="0"/>
          </a:p>
          <a:p>
            <a:pPr algn="just"/>
            <a:r>
              <a:rPr lang="en-GB" sz="2800" b="1" dirty="0"/>
              <a:t>6. </a:t>
            </a:r>
            <a:r>
              <a:rPr lang="en-GB" sz="2800" b="1" dirty="0" err="1"/>
              <a:t>Ortoftalaldehidă</a:t>
            </a:r>
            <a:r>
              <a:rPr lang="en-GB" sz="2800" b="1" dirty="0"/>
              <a:t> (OPA)</a:t>
            </a:r>
          </a:p>
          <a:p>
            <a:pPr marL="457200" indent="-457200" algn="just">
              <a:buFont typeface="Arial" panose="020B0604020202020204" pitchFamily="34" charset="0"/>
              <a:buChar char="•"/>
            </a:pPr>
            <a:r>
              <a:rPr lang="en-GB" sz="2800" dirty="0" err="1"/>
              <a:t>Ortoftalaldehida</a:t>
            </a:r>
            <a:r>
              <a:rPr lang="en-GB" sz="2800" dirty="0"/>
              <a:t> </a:t>
            </a:r>
            <a:r>
              <a:rPr lang="en-GB" sz="2800" dirty="0" err="1"/>
              <a:t>este</a:t>
            </a:r>
            <a:r>
              <a:rPr lang="en-GB" sz="2800" dirty="0"/>
              <a:t> un </a:t>
            </a:r>
            <a:r>
              <a:rPr lang="en-GB" sz="2800" dirty="0" err="1"/>
              <a:t>dezinfectant</a:t>
            </a:r>
            <a:r>
              <a:rPr lang="en-GB" sz="2800" dirty="0"/>
              <a:t> de </a:t>
            </a:r>
            <a:r>
              <a:rPr lang="en-GB" sz="2800" dirty="0" err="1"/>
              <a:t>nivel</a:t>
            </a:r>
            <a:r>
              <a:rPr lang="en-GB" sz="2800" dirty="0"/>
              <a:t> </a:t>
            </a:r>
            <a:r>
              <a:rPr lang="en-GB" sz="2800" dirty="0" err="1"/>
              <a:t>înalt</a:t>
            </a:r>
            <a:r>
              <a:rPr lang="en-GB" sz="2800" dirty="0"/>
              <a:t> care a </a:t>
            </a:r>
            <a:r>
              <a:rPr lang="en-GB" sz="2800" dirty="0" err="1"/>
              <a:t>primit</a:t>
            </a:r>
            <a:r>
              <a:rPr lang="en-GB" sz="2800" dirty="0"/>
              <a:t> </a:t>
            </a:r>
            <a:r>
              <a:rPr lang="en-GB" sz="2800" dirty="0" err="1"/>
              <a:t>aprobarea</a:t>
            </a:r>
            <a:r>
              <a:rPr lang="en-GB" sz="2800" dirty="0"/>
              <a:t> FDA </a:t>
            </a:r>
            <a:r>
              <a:rPr lang="en-GB" sz="2800" dirty="0" err="1"/>
              <a:t>în</a:t>
            </a:r>
            <a:r>
              <a:rPr lang="en-GB" sz="2800" dirty="0"/>
              <a:t> </a:t>
            </a:r>
            <a:r>
              <a:rPr lang="en-GB" sz="2800" dirty="0" err="1"/>
              <a:t>octombrie</a:t>
            </a:r>
            <a:r>
              <a:rPr lang="en-GB" sz="2800" dirty="0"/>
              <a:t> 1999. </a:t>
            </a:r>
          </a:p>
          <a:p>
            <a:pPr marL="457200" indent="-457200" algn="just">
              <a:buFont typeface="Arial" panose="020B0604020202020204" pitchFamily="34" charset="0"/>
              <a:buChar char="•"/>
            </a:pPr>
            <a:r>
              <a:rPr lang="en-GB" sz="2800" dirty="0" err="1"/>
              <a:t>Contine</a:t>
            </a:r>
            <a:r>
              <a:rPr lang="en-GB" sz="2800" dirty="0"/>
              <a:t> 0,55% 1,2-benzen-dicarboxaldehida (OPA). </a:t>
            </a:r>
          </a:p>
          <a:p>
            <a:pPr marL="457200" indent="-457200" algn="just">
              <a:buFont typeface="Arial" panose="020B0604020202020204" pitchFamily="34" charset="0"/>
              <a:buChar char="•"/>
            </a:pPr>
            <a:r>
              <a:rPr lang="en-GB" sz="2800" dirty="0" err="1"/>
              <a:t>Soluția</a:t>
            </a:r>
            <a:r>
              <a:rPr lang="en-GB" sz="2800" dirty="0"/>
              <a:t> OPA </a:t>
            </a:r>
            <a:r>
              <a:rPr lang="en-GB" sz="2800" dirty="0" err="1"/>
              <a:t>este</a:t>
            </a:r>
            <a:r>
              <a:rPr lang="en-GB" sz="2800" dirty="0"/>
              <a:t> un </a:t>
            </a:r>
            <a:r>
              <a:rPr lang="en-GB" sz="2800" dirty="0" err="1"/>
              <a:t>lichid</a:t>
            </a:r>
            <a:r>
              <a:rPr lang="en-GB" sz="2800" dirty="0"/>
              <a:t> </a:t>
            </a:r>
            <a:r>
              <a:rPr lang="en-GB" sz="2800" dirty="0" err="1"/>
              <a:t>limpede</a:t>
            </a:r>
            <a:r>
              <a:rPr lang="en-GB" sz="2800" dirty="0"/>
              <a:t>, </a:t>
            </a:r>
            <a:r>
              <a:rPr lang="en-GB" sz="2800" dirty="0" err="1"/>
              <a:t>albastru</a:t>
            </a:r>
            <a:r>
              <a:rPr lang="en-GB" sz="2800" dirty="0"/>
              <a:t> pal cu un pH de 7,5. </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pic>
        <p:nvPicPr>
          <p:cNvPr id="5" name="Picture 6" descr="Medical Endoscope Disinfectant 0.55% Ortho Phthalaldehyde Opa Disinfectant  Solution for Wholesale Price - China Medical Endoscope Disinfectant and  0.55% Ortho Phthalaldehyde">
            <a:extLst>
              <a:ext uri="{FF2B5EF4-FFF2-40B4-BE49-F238E27FC236}">
                <a16:creationId xmlns:a16="http://schemas.microsoft.com/office/drawing/2014/main" id="{80653D95-7340-C52B-2515-746AB71B8C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56"/>
          <a:stretch/>
        </p:blipFill>
        <p:spPr bwMode="auto">
          <a:xfrm>
            <a:off x="7254788" y="1520785"/>
            <a:ext cx="4065907" cy="445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978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255560" y="0"/>
            <a:ext cx="3680880" cy="954107"/>
          </a:xfrm>
          <a:prstGeom prst="rect">
            <a:avLst/>
          </a:prstGeom>
          <a:noFill/>
        </p:spPr>
        <p:txBody>
          <a:bodyPr wrap="none" rtlCol="0">
            <a:spAutoFit/>
          </a:bodyPr>
          <a:lstStyle/>
          <a:p>
            <a:pPr algn="ctr"/>
            <a:r>
              <a:rPr lang="en-RO" sz="28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5" y="877904"/>
            <a:ext cx="11705822" cy="3539430"/>
          </a:xfrm>
          <a:prstGeom prst="rect">
            <a:avLst/>
          </a:prstGeom>
          <a:noFill/>
        </p:spPr>
        <p:txBody>
          <a:bodyPr wrap="square">
            <a:spAutoFit/>
          </a:bodyPr>
          <a:lstStyle/>
          <a:p>
            <a:pPr algn="just"/>
            <a:r>
              <a:rPr lang="en-GB" sz="2800" b="1" dirty="0"/>
              <a:t>7. Acid peracetic</a:t>
            </a:r>
          </a:p>
          <a:p>
            <a:pPr marL="457200" indent="-457200" algn="just">
              <a:buFont typeface="Arial" panose="020B0604020202020204" pitchFamily="34" charset="0"/>
              <a:buChar char="•"/>
            </a:pPr>
            <a:r>
              <a:rPr lang="en-GB" sz="2800" dirty="0" err="1"/>
              <a:t>Acidul</a:t>
            </a:r>
            <a:r>
              <a:rPr lang="en-GB" sz="2800" dirty="0"/>
              <a:t> peracetic </a:t>
            </a:r>
            <a:r>
              <a:rPr lang="en-GB" sz="2800" dirty="0" err="1"/>
              <a:t>sau</a:t>
            </a:r>
            <a:r>
              <a:rPr lang="en-GB" sz="2800" dirty="0"/>
              <a:t> </a:t>
            </a:r>
            <a:r>
              <a:rPr lang="en-GB" sz="2800" dirty="0" err="1"/>
              <a:t>peroxiacetic</a:t>
            </a:r>
            <a:r>
              <a:rPr lang="en-GB" sz="2800" dirty="0"/>
              <a:t> se </a:t>
            </a:r>
            <a:r>
              <a:rPr lang="en-GB" sz="2800" dirty="0" err="1"/>
              <a:t>caracterizează</a:t>
            </a:r>
            <a:r>
              <a:rPr lang="en-GB" sz="2800" dirty="0"/>
              <a:t> </a:t>
            </a:r>
            <a:r>
              <a:rPr lang="en-GB" sz="2800" dirty="0" err="1"/>
              <a:t>printr</a:t>
            </a:r>
            <a:r>
              <a:rPr lang="en-GB" sz="2800" dirty="0"/>
              <a:t>-o </a:t>
            </a:r>
            <a:r>
              <a:rPr lang="en-GB" sz="2800" dirty="0" err="1"/>
              <a:t>acțiune</a:t>
            </a:r>
            <a:r>
              <a:rPr lang="en-GB" sz="2800" dirty="0"/>
              <a:t> </a:t>
            </a:r>
            <a:r>
              <a:rPr lang="en-GB" sz="2800" dirty="0" err="1"/>
              <a:t>rapidă</a:t>
            </a:r>
            <a:r>
              <a:rPr lang="en-GB" sz="2800" dirty="0"/>
              <a:t> </a:t>
            </a:r>
            <a:r>
              <a:rPr lang="en-GB" sz="2800" dirty="0" err="1"/>
              <a:t>împotriva</a:t>
            </a:r>
            <a:r>
              <a:rPr lang="en-GB" sz="2800" dirty="0"/>
              <a:t> </a:t>
            </a:r>
            <a:r>
              <a:rPr lang="en-GB" sz="2800" dirty="0" err="1"/>
              <a:t>tuturor</a:t>
            </a:r>
            <a:r>
              <a:rPr lang="en-GB" sz="2800" dirty="0"/>
              <a:t> </a:t>
            </a:r>
            <a:r>
              <a:rPr lang="en-GB" sz="2800" dirty="0" err="1"/>
              <a:t>microorganismelor</a:t>
            </a:r>
            <a:r>
              <a:rPr lang="en-GB" sz="2800" dirty="0"/>
              <a:t>. </a:t>
            </a:r>
          </a:p>
          <a:p>
            <a:pPr marL="457200" indent="-457200" algn="just">
              <a:buFont typeface="Arial" panose="020B0604020202020204" pitchFamily="34" charset="0"/>
              <a:buChar char="•"/>
            </a:pPr>
            <a:r>
              <a:rPr lang="en-GB" sz="2800" dirty="0" err="1"/>
              <a:t>Avantajele</a:t>
            </a:r>
            <a:r>
              <a:rPr lang="en-GB" sz="2800" dirty="0"/>
              <a:t> ale </a:t>
            </a:r>
            <a:r>
              <a:rPr lang="en-GB" sz="2800" dirty="0" err="1"/>
              <a:t>acidului</a:t>
            </a:r>
            <a:r>
              <a:rPr lang="en-GB" sz="2800" dirty="0"/>
              <a:t> peracetic sunt </a:t>
            </a:r>
            <a:r>
              <a:rPr lang="en-GB" sz="2800" dirty="0" err="1"/>
              <a:t>că</a:t>
            </a:r>
            <a:r>
              <a:rPr lang="en-GB" sz="2800" dirty="0"/>
              <a:t> nu are </a:t>
            </a:r>
            <a:r>
              <a:rPr lang="en-GB" sz="2800" dirty="0" err="1"/>
              <a:t>produși</a:t>
            </a:r>
            <a:r>
              <a:rPr lang="en-GB" sz="2800" dirty="0"/>
              <a:t> de </a:t>
            </a:r>
            <a:r>
              <a:rPr lang="en-GB" sz="2800" dirty="0" err="1"/>
              <a:t>descompunere</a:t>
            </a:r>
            <a:r>
              <a:rPr lang="en-GB" sz="2800" dirty="0"/>
              <a:t> </a:t>
            </a:r>
            <a:r>
              <a:rPr lang="en-GB" sz="2800" dirty="0" err="1"/>
              <a:t>nocivi</a:t>
            </a:r>
            <a:r>
              <a:rPr lang="en-GB" sz="2800" dirty="0"/>
              <a:t> (</a:t>
            </a:r>
            <a:r>
              <a:rPr lang="en-GB" sz="2800" dirty="0" err="1"/>
              <a:t>adică</a:t>
            </a:r>
            <a:r>
              <a:rPr lang="en-GB" sz="2800" dirty="0"/>
              <a:t>, acid acetic, </a:t>
            </a:r>
            <a:r>
              <a:rPr lang="en-GB" sz="2800" dirty="0" err="1"/>
              <a:t>apă</a:t>
            </a:r>
            <a:r>
              <a:rPr lang="en-GB" sz="2800" dirty="0"/>
              <a:t>, </a:t>
            </a:r>
            <a:r>
              <a:rPr lang="en-GB" sz="2800" dirty="0" err="1"/>
              <a:t>oxigen</a:t>
            </a:r>
            <a:r>
              <a:rPr lang="en-GB" sz="2800" dirty="0"/>
              <a:t>, </a:t>
            </a:r>
            <a:r>
              <a:rPr lang="en-GB" sz="2800" dirty="0" err="1"/>
              <a:t>peroxid</a:t>
            </a:r>
            <a:r>
              <a:rPr lang="en-GB" sz="2800" dirty="0"/>
              <a:t> de </a:t>
            </a:r>
            <a:r>
              <a:rPr lang="en-GB" sz="2800" dirty="0" err="1"/>
              <a:t>hidrogen</a:t>
            </a:r>
            <a:r>
              <a:rPr lang="en-GB" sz="2800" dirty="0"/>
              <a:t>), </a:t>
            </a:r>
            <a:r>
              <a:rPr lang="en-GB" sz="2800" dirty="0" err="1"/>
              <a:t>îmbunătățește</a:t>
            </a:r>
            <a:r>
              <a:rPr lang="en-GB" sz="2800" dirty="0"/>
              <a:t> </a:t>
            </a:r>
            <a:r>
              <a:rPr lang="en-GB" sz="2800" dirty="0" err="1"/>
              <a:t>îndepărtarea</a:t>
            </a:r>
            <a:r>
              <a:rPr lang="en-GB" sz="2800" dirty="0"/>
              <a:t> </a:t>
            </a:r>
            <a:r>
              <a:rPr lang="en-GB" sz="2800" dirty="0" err="1"/>
              <a:t>materialului</a:t>
            </a:r>
            <a:r>
              <a:rPr lang="en-GB" sz="2800" dirty="0"/>
              <a:t> organic </a:t>
            </a:r>
            <a:r>
              <a:rPr lang="en-GB" sz="2800" dirty="0" err="1"/>
              <a:t>și</a:t>
            </a:r>
            <a:r>
              <a:rPr lang="en-GB" sz="2800" dirty="0"/>
              <a:t> nu </a:t>
            </a:r>
            <a:r>
              <a:rPr lang="en-GB" sz="2800" dirty="0" err="1"/>
              <a:t>lasa</a:t>
            </a:r>
            <a:r>
              <a:rPr lang="en-GB" sz="2800" dirty="0"/>
              <a:t> </a:t>
            </a:r>
            <a:r>
              <a:rPr lang="en-GB" sz="2800" dirty="0" err="1"/>
              <a:t>reziduuri</a:t>
            </a:r>
            <a:r>
              <a:rPr lang="en-GB" sz="2800" dirty="0"/>
              <a:t>. </a:t>
            </a:r>
          </a:p>
          <a:p>
            <a:pPr marL="457200" indent="-457200" algn="just">
              <a:buFont typeface="Arial" panose="020B0604020202020204" pitchFamily="34" charset="0"/>
              <a:buChar char="•"/>
            </a:pPr>
            <a:r>
              <a:rPr lang="en-GB" sz="2800" dirty="0" err="1"/>
              <a:t>Rămâne</a:t>
            </a:r>
            <a:r>
              <a:rPr lang="en-GB" sz="2800" dirty="0"/>
              <a:t> </a:t>
            </a:r>
            <a:r>
              <a:rPr lang="en-GB" sz="2800" dirty="0" err="1"/>
              <a:t>eficient</a:t>
            </a:r>
            <a:r>
              <a:rPr lang="en-GB" sz="2800" dirty="0"/>
              <a:t> </a:t>
            </a:r>
            <a:r>
              <a:rPr lang="en-GB" sz="2800" dirty="0" err="1"/>
              <a:t>în</a:t>
            </a:r>
            <a:r>
              <a:rPr lang="en-GB" sz="2800" dirty="0"/>
              <a:t> </a:t>
            </a:r>
            <a:r>
              <a:rPr lang="en-GB" sz="2800" dirty="0" err="1"/>
              <a:t>prezența</a:t>
            </a:r>
            <a:r>
              <a:rPr lang="en-GB" sz="2800" dirty="0"/>
              <a:t> </a:t>
            </a:r>
            <a:r>
              <a:rPr lang="en-GB" sz="2800" dirty="0" err="1"/>
              <a:t>materiei</a:t>
            </a:r>
            <a:r>
              <a:rPr lang="en-GB" sz="2800" dirty="0"/>
              <a:t> </a:t>
            </a:r>
            <a:r>
              <a:rPr lang="en-GB" sz="2800" dirty="0" err="1"/>
              <a:t>organice</a:t>
            </a:r>
            <a:r>
              <a:rPr lang="en-GB" sz="2800" dirty="0"/>
              <a:t> </a:t>
            </a:r>
            <a:r>
              <a:rPr lang="en-GB" sz="2800" dirty="0" err="1"/>
              <a:t>și</a:t>
            </a:r>
            <a:r>
              <a:rPr lang="en-GB" sz="2800" dirty="0"/>
              <a:t> </a:t>
            </a:r>
            <a:r>
              <a:rPr lang="en-GB" sz="2800" dirty="0" err="1"/>
              <a:t>este</a:t>
            </a:r>
            <a:r>
              <a:rPr lang="en-GB" sz="2800" dirty="0"/>
              <a:t> </a:t>
            </a:r>
            <a:r>
              <a:rPr lang="en-GB" sz="2800" dirty="0" err="1"/>
              <a:t>sporicid</a:t>
            </a:r>
            <a:r>
              <a:rPr lang="en-GB" sz="2800" dirty="0"/>
              <a:t> </a:t>
            </a:r>
            <a:r>
              <a:rPr lang="en-GB" sz="2800" dirty="0" err="1"/>
              <a:t>chiar</a:t>
            </a:r>
            <a:r>
              <a:rPr lang="en-GB" sz="2800" dirty="0"/>
              <a:t> </a:t>
            </a:r>
            <a:r>
              <a:rPr lang="en-GB" sz="2800" dirty="0" err="1"/>
              <a:t>și</a:t>
            </a:r>
            <a:r>
              <a:rPr lang="en-GB" sz="2800" dirty="0"/>
              <a:t> la </a:t>
            </a:r>
            <a:r>
              <a:rPr lang="en-GB" sz="2800" dirty="0" err="1"/>
              <a:t>nivel</a:t>
            </a:r>
            <a:r>
              <a:rPr lang="en-GB" sz="2800" dirty="0"/>
              <a:t> </a:t>
            </a:r>
            <a:r>
              <a:rPr lang="en-GB" sz="2800" dirty="0" err="1"/>
              <a:t>scăzut</a:t>
            </a:r>
            <a:r>
              <a:rPr lang="en-GB" sz="2800" dirty="0"/>
              <a:t> de </a:t>
            </a:r>
            <a:r>
              <a:rPr lang="en-GB" sz="2800" dirty="0" err="1"/>
              <a:t>temperatura</a:t>
            </a:r>
            <a:r>
              <a:rPr lang="en-GB" sz="2800" dirty="0"/>
              <a:t>. </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pic>
        <p:nvPicPr>
          <p:cNvPr id="5" name="Picture 8">
            <a:extLst>
              <a:ext uri="{FF2B5EF4-FFF2-40B4-BE49-F238E27FC236}">
                <a16:creationId xmlns:a16="http://schemas.microsoft.com/office/drawing/2014/main" id="{C318BE8D-9D72-12CE-5579-645348105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960" y="3986066"/>
            <a:ext cx="4559598" cy="283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90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255560" y="0"/>
            <a:ext cx="3680880" cy="954107"/>
          </a:xfrm>
          <a:prstGeom prst="rect">
            <a:avLst/>
          </a:prstGeom>
          <a:noFill/>
        </p:spPr>
        <p:txBody>
          <a:bodyPr wrap="none" rtlCol="0">
            <a:spAutoFit/>
          </a:bodyPr>
          <a:lstStyle/>
          <a:p>
            <a:pPr algn="ctr"/>
            <a:r>
              <a:rPr lang="en-RO" sz="28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1380827"/>
            <a:ext cx="11539471" cy="4832092"/>
          </a:xfrm>
          <a:prstGeom prst="rect">
            <a:avLst/>
          </a:prstGeom>
          <a:noFill/>
        </p:spPr>
        <p:txBody>
          <a:bodyPr wrap="square">
            <a:spAutoFit/>
          </a:bodyPr>
          <a:lstStyle/>
          <a:p>
            <a:pPr algn="just"/>
            <a:r>
              <a:rPr lang="en-GB" sz="2800" b="1" dirty="0"/>
              <a:t>8. </a:t>
            </a:r>
            <a:r>
              <a:rPr lang="en-GB" sz="2800" b="1" dirty="0" err="1"/>
              <a:t>Apă</a:t>
            </a:r>
            <a:r>
              <a:rPr lang="en-GB" sz="2800" b="1" dirty="0"/>
              <a:t> </a:t>
            </a:r>
            <a:r>
              <a:rPr lang="en-GB" sz="2800" b="1" dirty="0" err="1"/>
              <a:t>oxigenată</a:t>
            </a:r>
            <a:endParaRPr lang="en-GB" sz="2800" b="1" dirty="0"/>
          </a:p>
          <a:p>
            <a:pPr marL="285750" indent="-285750" algn="just">
              <a:buFont typeface="Arial" panose="020B0604020202020204" pitchFamily="34" charset="0"/>
              <a:buChar char="•"/>
            </a:pPr>
            <a:r>
              <a:rPr lang="en-GB" sz="2800" dirty="0" err="1"/>
              <a:t>Literatura</a:t>
            </a:r>
            <a:r>
              <a:rPr lang="en-GB" sz="2800" dirty="0"/>
              <a:t> de </a:t>
            </a:r>
            <a:r>
              <a:rPr lang="en-GB" sz="2800" dirty="0" err="1"/>
              <a:t>specialitate</a:t>
            </a:r>
            <a:r>
              <a:rPr lang="en-GB" sz="2800" dirty="0"/>
              <a:t> </a:t>
            </a:r>
            <a:r>
              <a:rPr lang="en-GB" sz="2800" dirty="0" err="1"/>
              <a:t>conține</a:t>
            </a:r>
            <a:r>
              <a:rPr lang="en-GB" sz="2800" dirty="0"/>
              <a:t> </a:t>
            </a:r>
            <a:r>
              <a:rPr lang="en-GB" sz="2800" dirty="0" err="1"/>
              <a:t>mai</a:t>
            </a:r>
            <a:r>
              <a:rPr lang="en-GB" sz="2800" dirty="0"/>
              <a:t> </a:t>
            </a:r>
            <a:r>
              <a:rPr lang="en-GB" sz="2800" dirty="0" err="1"/>
              <a:t>multe</a:t>
            </a:r>
            <a:r>
              <a:rPr lang="en-GB" sz="2800" dirty="0"/>
              <a:t> </a:t>
            </a:r>
            <a:r>
              <a:rPr lang="en-GB" sz="2800" dirty="0" err="1"/>
              <a:t>relatări</a:t>
            </a:r>
            <a:r>
              <a:rPr lang="en-GB" sz="2800" dirty="0"/>
              <a:t> ale </a:t>
            </a:r>
            <a:r>
              <a:rPr lang="en-GB" sz="2800" dirty="0" err="1"/>
              <a:t>proprietăților</a:t>
            </a:r>
            <a:r>
              <a:rPr lang="en-GB" sz="2800" dirty="0"/>
              <a:t>, </a:t>
            </a:r>
            <a:r>
              <a:rPr lang="en-GB" sz="2800" dirty="0" err="1"/>
              <a:t>eficacității</a:t>
            </a:r>
            <a:r>
              <a:rPr lang="en-GB" sz="2800" dirty="0"/>
              <a:t> </a:t>
            </a:r>
            <a:r>
              <a:rPr lang="en-GB" sz="2800" dirty="0" err="1"/>
              <a:t>germicidelor</a:t>
            </a:r>
            <a:r>
              <a:rPr lang="en-GB" sz="2800" dirty="0"/>
              <a:t> </a:t>
            </a:r>
            <a:r>
              <a:rPr lang="en-GB" sz="2800" dirty="0" err="1"/>
              <a:t>și</a:t>
            </a:r>
            <a:r>
              <a:rPr lang="en-GB" sz="2800" dirty="0"/>
              <a:t> </a:t>
            </a:r>
            <a:r>
              <a:rPr lang="en-GB" sz="2800" dirty="0" err="1"/>
              <a:t>utilizări</a:t>
            </a:r>
            <a:r>
              <a:rPr lang="en-GB" sz="2800" dirty="0"/>
              <a:t> </a:t>
            </a:r>
            <a:r>
              <a:rPr lang="en-GB" sz="2800" dirty="0" err="1"/>
              <a:t>potențiale</a:t>
            </a:r>
            <a:r>
              <a:rPr lang="en-GB" sz="2800" dirty="0"/>
              <a:t> </a:t>
            </a:r>
            <a:r>
              <a:rPr lang="en-GB" sz="2800" dirty="0" err="1"/>
              <a:t>pentru</a:t>
            </a:r>
            <a:r>
              <a:rPr lang="en-GB" sz="2800" dirty="0"/>
              <a:t> </a:t>
            </a:r>
            <a:r>
              <a:rPr lang="en-GB" sz="2800" dirty="0" err="1"/>
              <a:t>peroxidul</a:t>
            </a:r>
            <a:r>
              <a:rPr lang="en-GB" sz="2800" dirty="0"/>
              <a:t> de </a:t>
            </a:r>
            <a:r>
              <a:rPr lang="en-GB" sz="2800" dirty="0" err="1"/>
              <a:t>hidrogen</a:t>
            </a:r>
            <a:r>
              <a:rPr lang="en-GB" sz="2800" dirty="0"/>
              <a:t> </a:t>
            </a:r>
            <a:r>
              <a:rPr lang="en-GB" sz="2800" dirty="0" err="1"/>
              <a:t>stabilizat</a:t>
            </a:r>
            <a:r>
              <a:rPr lang="en-GB" sz="2800" dirty="0"/>
              <a:t> </a:t>
            </a:r>
            <a:r>
              <a:rPr lang="en-GB" sz="2800" dirty="0" err="1"/>
              <a:t>în</a:t>
            </a:r>
            <a:r>
              <a:rPr lang="en-GB" sz="2800" dirty="0"/>
              <a:t> </a:t>
            </a:r>
            <a:r>
              <a:rPr lang="en-GB" sz="2800" dirty="0" err="1"/>
              <a:t>mediul</a:t>
            </a:r>
            <a:r>
              <a:rPr lang="en-GB" sz="2800" dirty="0"/>
              <a:t> medical. </a:t>
            </a:r>
          </a:p>
          <a:p>
            <a:pPr marL="285750" indent="-285750" algn="just">
              <a:buFont typeface="Arial" panose="020B0604020202020204" pitchFamily="34" charset="0"/>
              <a:buChar char="•"/>
            </a:pPr>
            <a:r>
              <a:rPr lang="en-GB" sz="2800" dirty="0" err="1"/>
              <a:t>Rapoartele</a:t>
            </a:r>
            <a:r>
              <a:rPr lang="en-GB" sz="2800" dirty="0"/>
              <a:t> </a:t>
            </a:r>
            <a:r>
              <a:rPr lang="en-GB" sz="2800" dirty="0" err="1"/>
              <a:t>publicate</a:t>
            </a:r>
            <a:r>
              <a:rPr lang="en-GB" sz="2800" dirty="0"/>
              <a:t> </a:t>
            </a:r>
            <a:r>
              <a:rPr lang="en-GB" sz="2800" dirty="0" err="1"/>
              <a:t>atribuie</a:t>
            </a:r>
            <a:r>
              <a:rPr lang="en-GB" sz="2800" dirty="0"/>
              <a:t> </a:t>
            </a:r>
            <a:r>
              <a:rPr lang="en-GB" sz="2800" dirty="0" err="1"/>
              <a:t>activitatea</a:t>
            </a:r>
            <a:r>
              <a:rPr lang="en-GB" sz="2800" dirty="0"/>
              <a:t> </a:t>
            </a:r>
            <a:r>
              <a:rPr lang="en-GB" sz="2800" dirty="0" err="1"/>
              <a:t>germicida</a:t>
            </a:r>
            <a:r>
              <a:rPr lang="en-GB" sz="2800" dirty="0"/>
              <a:t> a </a:t>
            </a:r>
            <a:r>
              <a:rPr lang="en-GB" sz="2800" dirty="0" err="1"/>
              <a:t>peroxidului</a:t>
            </a:r>
            <a:r>
              <a:rPr lang="en-GB" sz="2800" dirty="0"/>
              <a:t> de </a:t>
            </a:r>
            <a:r>
              <a:rPr lang="en-GB" sz="2800" dirty="0" err="1"/>
              <a:t>hidrogen</a:t>
            </a:r>
            <a:r>
              <a:rPr lang="en-GB" sz="2800" dirty="0"/>
              <a:t> </a:t>
            </a:r>
            <a:r>
              <a:rPr lang="en-GB" sz="2800" dirty="0" err="1"/>
              <a:t>si</a:t>
            </a:r>
            <a:r>
              <a:rPr lang="en-GB" sz="2800" dirty="0"/>
              <a:t> </a:t>
            </a:r>
            <a:r>
              <a:rPr lang="en-GB" sz="2800" dirty="0" err="1"/>
              <a:t>atestă</a:t>
            </a:r>
            <a:r>
              <a:rPr lang="en-GB" sz="2800" dirty="0"/>
              <a:t> </a:t>
            </a:r>
            <a:r>
              <a:rPr lang="en-GB" sz="2800" dirty="0" err="1"/>
              <a:t>rolul</a:t>
            </a:r>
            <a:r>
              <a:rPr lang="en-GB" sz="2800" dirty="0"/>
              <a:t> </a:t>
            </a:r>
            <a:r>
              <a:rPr lang="en-GB" sz="2800" dirty="0" err="1"/>
              <a:t>bactericid</a:t>
            </a:r>
            <a:r>
              <a:rPr lang="en-GB" sz="2800" dirty="0"/>
              <a:t>, </a:t>
            </a:r>
            <a:r>
              <a:rPr lang="en-GB" sz="2800" dirty="0" err="1"/>
              <a:t>virucid</a:t>
            </a:r>
            <a:r>
              <a:rPr lang="en-GB" sz="2800" dirty="0"/>
              <a:t>, </a:t>
            </a:r>
            <a:r>
              <a:rPr lang="en-GB" sz="2800" dirty="0" err="1"/>
              <a:t>sporicid</a:t>
            </a:r>
            <a:r>
              <a:rPr lang="en-GB" sz="2800" dirty="0"/>
              <a:t> </a:t>
            </a:r>
            <a:r>
              <a:rPr lang="en-GB" sz="2800" dirty="0" err="1"/>
              <a:t>și</a:t>
            </a:r>
            <a:r>
              <a:rPr lang="en-GB" sz="2800" dirty="0"/>
              <a:t> </a:t>
            </a:r>
            <a:r>
              <a:rPr lang="en-GB" sz="2800" dirty="0" err="1"/>
              <a:t>fungicid</a:t>
            </a:r>
            <a:r>
              <a:rPr lang="en-GB" sz="2800" dirty="0"/>
              <a:t>.</a:t>
            </a:r>
          </a:p>
          <a:p>
            <a:endParaRPr lang="en-GB" sz="2800" dirty="0"/>
          </a:p>
          <a:p>
            <a:r>
              <a:rPr lang="en-GB" sz="2800" b="1" dirty="0"/>
              <a:t>9. Acid peracetic </a:t>
            </a:r>
            <a:r>
              <a:rPr lang="en-GB" sz="2800" b="1" dirty="0" err="1"/>
              <a:t>și</a:t>
            </a:r>
            <a:r>
              <a:rPr lang="en-GB" sz="2800" b="1" dirty="0"/>
              <a:t> </a:t>
            </a:r>
            <a:r>
              <a:rPr lang="en-GB" sz="2800" b="1" dirty="0" err="1"/>
              <a:t>peroxid</a:t>
            </a:r>
            <a:r>
              <a:rPr lang="en-GB" sz="2800" b="1" dirty="0"/>
              <a:t> de </a:t>
            </a:r>
            <a:r>
              <a:rPr lang="en-GB" sz="2800" b="1" dirty="0" err="1"/>
              <a:t>hidrogen</a:t>
            </a:r>
            <a:endParaRPr lang="en-GB" sz="2800" b="1" dirty="0"/>
          </a:p>
          <a:p>
            <a:pPr marL="285750" indent="-285750" algn="just">
              <a:buFont typeface="Arial" panose="020B0604020202020204" pitchFamily="34" charset="0"/>
              <a:buChar char="•"/>
            </a:pPr>
            <a:r>
              <a:rPr lang="en-GB" sz="2800" dirty="0"/>
              <a:t>Sunt </a:t>
            </a:r>
            <a:r>
              <a:rPr lang="en-GB" sz="2800" dirty="0" err="1"/>
              <a:t>disponibili</a:t>
            </a:r>
            <a:r>
              <a:rPr lang="en-GB" sz="2800" dirty="0"/>
              <a:t> </a:t>
            </a:r>
            <a:r>
              <a:rPr lang="en-GB" sz="2800" dirty="0" err="1"/>
              <a:t>doi</a:t>
            </a:r>
            <a:r>
              <a:rPr lang="en-GB" sz="2800" dirty="0"/>
              <a:t> </a:t>
            </a:r>
            <a:r>
              <a:rPr lang="en-GB" sz="2800" dirty="0" err="1"/>
              <a:t>sterilizanți</a:t>
            </a:r>
            <a:r>
              <a:rPr lang="en-GB" sz="2800" dirty="0"/>
              <a:t> </a:t>
            </a:r>
            <a:r>
              <a:rPr lang="en-GB" sz="2800" dirty="0" err="1"/>
              <a:t>chimici</a:t>
            </a:r>
            <a:r>
              <a:rPr lang="en-GB" sz="2800" dirty="0"/>
              <a:t> care </a:t>
            </a:r>
            <a:r>
              <a:rPr lang="en-GB" sz="2800" dirty="0" err="1"/>
              <a:t>conțin</a:t>
            </a:r>
            <a:r>
              <a:rPr lang="en-GB" sz="2800" dirty="0"/>
              <a:t> acid peracetic plus </a:t>
            </a:r>
            <a:r>
              <a:rPr lang="en-GB" sz="2800" dirty="0" err="1"/>
              <a:t>peroxid</a:t>
            </a:r>
            <a:r>
              <a:rPr lang="en-GB" sz="2800" dirty="0"/>
              <a:t> de </a:t>
            </a:r>
            <a:r>
              <a:rPr lang="en-GB" sz="2800" dirty="0" err="1"/>
              <a:t>hidrogen</a:t>
            </a:r>
            <a:r>
              <a:rPr lang="en-GB" sz="2800" dirty="0"/>
              <a:t> (0,08% acid peracetic cu 1,0% </a:t>
            </a:r>
            <a:r>
              <a:rPr lang="en-GB" sz="2800" dirty="0" err="1"/>
              <a:t>peroxid</a:t>
            </a:r>
            <a:r>
              <a:rPr lang="en-GB" sz="2800" dirty="0"/>
              <a:t> de </a:t>
            </a:r>
            <a:r>
              <a:rPr lang="en-GB" sz="2800" dirty="0" err="1"/>
              <a:t>hidrogen</a:t>
            </a:r>
            <a:r>
              <a:rPr lang="en-GB" sz="2800" dirty="0"/>
              <a:t> </a:t>
            </a:r>
            <a:r>
              <a:rPr lang="en-GB" sz="2800" dirty="0" err="1"/>
              <a:t>și</a:t>
            </a:r>
            <a:r>
              <a:rPr lang="en-GB" sz="2800" dirty="0"/>
              <a:t> 0,23% acid peracetic cu 7,35% </a:t>
            </a:r>
            <a:r>
              <a:rPr lang="en-GB" sz="2800" dirty="0" err="1"/>
              <a:t>peroxid</a:t>
            </a:r>
            <a:r>
              <a:rPr lang="en-GB" sz="2800" dirty="0"/>
              <a:t> de </a:t>
            </a:r>
            <a:r>
              <a:rPr lang="en-GB" sz="2800" dirty="0" err="1"/>
              <a:t>hidrogen</a:t>
            </a:r>
            <a:r>
              <a:rPr lang="en-GB" sz="2800" dirty="0"/>
              <a:t>).</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2776417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4255560" y="0"/>
            <a:ext cx="3680880" cy="954107"/>
          </a:xfrm>
          <a:prstGeom prst="rect">
            <a:avLst/>
          </a:prstGeom>
          <a:noFill/>
        </p:spPr>
        <p:txBody>
          <a:bodyPr wrap="none" rtlCol="0">
            <a:spAutoFit/>
          </a:bodyPr>
          <a:lstStyle/>
          <a:p>
            <a:pPr algn="ctr"/>
            <a:r>
              <a:rPr lang="en-RO" sz="2800" b="1" dirty="0"/>
              <a:t>Clase de dezinfectanți</a:t>
            </a:r>
          </a:p>
          <a:p>
            <a:pPr algn="ctr"/>
            <a:r>
              <a:rPr lang="en-RO" sz="2800" b="1" dirty="0"/>
              <a:t>A. Dezinfectanți chimici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954107"/>
            <a:ext cx="11539471" cy="5632311"/>
          </a:xfrm>
          <a:prstGeom prst="rect">
            <a:avLst/>
          </a:prstGeom>
          <a:noFill/>
        </p:spPr>
        <p:txBody>
          <a:bodyPr wrap="square">
            <a:spAutoFit/>
          </a:bodyPr>
          <a:lstStyle/>
          <a:p>
            <a:pPr algn="just"/>
            <a:r>
              <a:rPr lang="en-GB" sz="2400" b="1" dirty="0"/>
              <a:t>10. </a:t>
            </a:r>
            <a:r>
              <a:rPr lang="en-GB" sz="2400" b="1" dirty="0" err="1"/>
              <a:t>Fenolii</a:t>
            </a:r>
            <a:endParaRPr lang="en-GB" sz="2400" b="1" dirty="0"/>
          </a:p>
          <a:p>
            <a:pPr marL="342900" indent="-342900" algn="just">
              <a:buFont typeface="Arial" panose="020B0604020202020204" pitchFamily="34" charset="0"/>
              <a:buChar char="•"/>
            </a:pPr>
            <a:r>
              <a:rPr lang="en-GB" sz="2400" dirty="0" err="1"/>
              <a:t>Fenolul</a:t>
            </a:r>
            <a:r>
              <a:rPr lang="en-GB" sz="2400" dirty="0"/>
              <a:t> a </a:t>
            </a:r>
            <a:r>
              <a:rPr lang="en-GB" sz="2400" dirty="0" err="1"/>
              <a:t>ocupat</a:t>
            </a:r>
            <a:r>
              <a:rPr lang="en-GB" sz="2400" dirty="0"/>
              <a:t> </a:t>
            </a:r>
            <a:r>
              <a:rPr lang="en-GB" sz="2400" dirty="0" err="1"/>
              <a:t>încă</a:t>
            </a:r>
            <a:r>
              <a:rPr lang="en-GB" sz="2400" dirty="0"/>
              <a:t> de la </a:t>
            </a:r>
            <a:r>
              <a:rPr lang="en-GB" sz="2400" dirty="0" err="1"/>
              <a:t>început</a:t>
            </a:r>
            <a:r>
              <a:rPr lang="en-GB" sz="2400" dirty="0"/>
              <a:t> un </a:t>
            </a:r>
            <a:r>
              <a:rPr lang="en-GB" sz="2400" dirty="0" err="1"/>
              <a:t>loc</a:t>
            </a:r>
            <a:r>
              <a:rPr lang="en-GB" sz="2400" dirty="0"/>
              <a:t> </a:t>
            </a:r>
            <a:r>
              <a:rPr lang="en-GB" sz="2400" dirty="0" err="1"/>
              <a:t>proeminent</a:t>
            </a:r>
            <a:r>
              <a:rPr lang="en-GB" sz="2400" dirty="0"/>
              <a:t> </a:t>
            </a:r>
            <a:r>
              <a:rPr lang="en-GB" sz="2400" dirty="0" err="1"/>
              <a:t>în</a:t>
            </a:r>
            <a:r>
              <a:rPr lang="en-GB" sz="2400" dirty="0"/>
              <a:t> </a:t>
            </a:r>
            <a:r>
              <a:rPr lang="en-GB" sz="2400" dirty="0" err="1"/>
              <a:t>domeniul</a:t>
            </a:r>
            <a:r>
              <a:rPr lang="en-GB" sz="2400" dirty="0"/>
              <a:t> </a:t>
            </a:r>
            <a:r>
              <a:rPr lang="en-GB" sz="2400" dirty="0" err="1"/>
              <a:t>dezinfectării</a:t>
            </a:r>
            <a:r>
              <a:rPr lang="en-GB" sz="2400" dirty="0"/>
              <a:t> </a:t>
            </a:r>
            <a:r>
              <a:rPr lang="en-GB" sz="2400" dirty="0" err="1"/>
              <a:t>spitalelor</a:t>
            </a:r>
            <a:r>
              <a:rPr lang="en-GB" sz="2400" dirty="0"/>
              <a:t> </a:t>
            </a:r>
            <a:r>
              <a:rPr lang="en-GB" sz="2400" dirty="0" err="1"/>
              <a:t>folosit</a:t>
            </a:r>
            <a:r>
              <a:rPr lang="en-GB" sz="2400" dirty="0"/>
              <a:t> ca </a:t>
            </a:r>
            <a:r>
              <a:rPr lang="en-GB" sz="2400" dirty="0" err="1"/>
              <a:t>germicid</a:t>
            </a:r>
            <a:r>
              <a:rPr lang="en-GB" sz="2400" dirty="0"/>
              <a:t> de </a:t>
            </a:r>
            <a:r>
              <a:rPr lang="en-GB" sz="2400" dirty="0" err="1"/>
              <a:t>către</a:t>
            </a:r>
            <a:r>
              <a:rPr lang="en-GB" sz="2400" dirty="0"/>
              <a:t> Lister </a:t>
            </a:r>
            <a:r>
              <a:rPr lang="en-GB" sz="2400" dirty="0" err="1"/>
              <a:t>în</a:t>
            </a:r>
            <a:r>
              <a:rPr lang="en-GB" sz="2400" dirty="0"/>
              <a:t> </a:t>
            </a:r>
            <a:r>
              <a:rPr lang="en-GB" sz="2400" dirty="0" err="1"/>
              <a:t>lucrarea</a:t>
            </a:r>
            <a:r>
              <a:rPr lang="en-GB" sz="2400" dirty="0"/>
              <a:t> </a:t>
            </a:r>
            <a:r>
              <a:rPr lang="en-GB" sz="2400" dirty="0" err="1"/>
              <a:t>sa</a:t>
            </a:r>
            <a:r>
              <a:rPr lang="en-GB" sz="2400" dirty="0"/>
              <a:t> de </a:t>
            </a:r>
            <a:r>
              <a:rPr lang="en-GB" sz="2400" dirty="0" err="1"/>
              <a:t>pionierat</a:t>
            </a:r>
            <a:r>
              <a:rPr lang="en-GB" sz="2400" dirty="0"/>
              <a:t> </a:t>
            </a:r>
            <a:r>
              <a:rPr lang="en-GB" sz="2400" dirty="0" err="1"/>
              <a:t>în</a:t>
            </a:r>
            <a:r>
              <a:rPr lang="en-GB" sz="2400" dirty="0"/>
              <a:t> </a:t>
            </a:r>
            <a:r>
              <a:rPr lang="en-GB" sz="2400" dirty="0" err="1"/>
              <a:t>chirurgia</a:t>
            </a:r>
            <a:r>
              <a:rPr lang="en-GB" sz="2400" dirty="0"/>
              <a:t> </a:t>
            </a:r>
            <a:r>
              <a:rPr lang="en-GB" sz="2400" dirty="0" err="1"/>
              <a:t>antiseptică</a:t>
            </a:r>
            <a:r>
              <a:rPr lang="en-GB" sz="2400" dirty="0"/>
              <a:t>. </a:t>
            </a:r>
          </a:p>
          <a:p>
            <a:pPr marL="342900" indent="-342900" algn="just">
              <a:buFont typeface="Arial" panose="020B0604020202020204" pitchFamily="34" charset="0"/>
              <a:buChar char="•"/>
            </a:pPr>
            <a:r>
              <a:rPr lang="en-GB" sz="2400" dirty="0" err="1"/>
              <a:t>Derivații</a:t>
            </a:r>
            <a:r>
              <a:rPr lang="en-GB" sz="2400" dirty="0"/>
              <a:t> de </a:t>
            </a:r>
            <a:r>
              <a:rPr lang="en-GB" sz="2400" dirty="0" err="1"/>
              <a:t>fenol</a:t>
            </a:r>
            <a:r>
              <a:rPr lang="en-GB" sz="2400" dirty="0"/>
              <a:t> </a:t>
            </a:r>
            <a:r>
              <a:rPr lang="en-GB" sz="2400" dirty="0" err="1"/>
              <a:t>își</a:t>
            </a:r>
            <a:r>
              <a:rPr lang="en-GB" sz="2400" dirty="0"/>
              <a:t> au </a:t>
            </a:r>
            <a:r>
              <a:rPr lang="en-GB" sz="2400" dirty="0" err="1"/>
              <a:t>originea</a:t>
            </a:r>
            <a:r>
              <a:rPr lang="en-GB" sz="2400" dirty="0"/>
              <a:t> </a:t>
            </a:r>
            <a:r>
              <a:rPr lang="en-GB" sz="2400" dirty="0" err="1"/>
              <a:t>atunci</a:t>
            </a:r>
            <a:r>
              <a:rPr lang="en-GB" sz="2400" dirty="0"/>
              <a:t> </a:t>
            </a:r>
            <a:r>
              <a:rPr lang="en-GB" sz="2400" dirty="0" err="1"/>
              <a:t>când</a:t>
            </a:r>
            <a:r>
              <a:rPr lang="en-GB" sz="2400" dirty="0"/>
              <a:t> o </a:t>
            </a:r>
            <a:r>
              <a:rPr lang="en-GB" sz="2400" dirty="0" err="1"/>
              <a:t>grupare</a:t>
            </a:r>
            <a:r>
              <a:rPr lang="en-GB" sz="2400" dirty="0"/>
              <a:t> </a:t>
            </a:r>
            <a:r>
              <a:rPr lang="en-GB" sz="2400" dirty="0" err="1"/>
              <a:t>funcțională</a:t>
            </a:r>
            <a:r>
              <a:rPr lang="en-GB" sz="2400" dirty="0"/>
              <a:t> (</a:t>
            </a:r>
            <a:r>
              <a:rPr lang="en-GB" sz="2400" dirty="0" err="1"/>
              <a:t>alchil</a:t>
            </a:r>
            <a:r>
              <a:rPr lang="en-GB" sz="2400" dirty="0"/>
              <a:t>, </a:t>
            </a:r>
            <a:r>
              <a:rPr lang="en-GB" sz="2400" dirty="0" err="1"/>
              <a:t>fenil</a:t>
            </a:r>
            <a:r>
              <a:rPr lang="en-GB" sz="2400" dirty="0"/>
              <a:t>, </a:t>
            </a:r>
            <a:r>
              <a:rPr lang="en-GB" sz="2400" dirty="0" err="1"/>
              <a:t>benzii</a:t>
            </a:r>
            <a:r>
              <a:rPr lang="en-GB" sz="2400" dirty="0"/>
              <a:t>, halogen) </a:t>
            </a:r>
            <a:r>
              <a:rPr lang="en-GB" sz="2400" dirty="0" err="1"/>
              <a:t>înlocuiește</a:t>
            </a:r>
            <a:r>
              <a:rPr lang="en-GB" sz="2400" dirty="0"/>
              <a:t> </a:t>
            </a:r>
            <a:r>
              <a:rPr lang="en-GB" sz="2400" dirty="0" err="1"/>
              <a:t>unul</a:t>
            </a:r>
            <a:r>
              <a:rPr lang="en-GB" sz="2400" dirty="0"/>
              <a:t> </a:t>
            </a:r>
            <a:r>
              <a:rPr lang="en-GB" sz="2400" dirty="0" err="1"/>
              <a:t>dintre</a:t>
            </a:r>
            <a:r>
              <a:rPr lang="en-GB" sz="2400" dirty="0"/>
              <a:t> </a:t>
            </a:r>
            <a:r>
              <a:rPr lang="en-GB" sz="2400" dirty="0" err="1"/>
              <a:t>atomii</a:t>
            </a:r>
            <a:r>
              <a:rPr lang="en-GB" sz="2400" dirty="0"/>
              <a:t> de </a:t>
            </a:r>
            <a:r>
              <a:rPr lang="en-GB" sz="2400" dirty="0" err="1"/>
              <a:t>hidrogen</a:t>
            </a:r>
            <a:r>
              <a:rPr lang="en-GB" sz="2400" dirty="0"/>
              <a:t> din </a:t>
            </a:r>
            <a:r>
              <a:rPr lang="en-GB" sz="2400" dirty="0" err="1"/>
              <a:t>structura</a:t>
            </a:r>
            <a:r>
              <a:rPr lang="en-GB" sz="2400" dirty="0"/>
              <a:t>. </a:t>
            </a:r>
          </a:p>
          <a:p>
            <a:pPr marL="342900" indent="-342900" algn="just">
              <a:buFont typeface="Arial" panose="020B0604020202020204" pitchFamily="34" charset="0"/>
              <a:buChar char="•"/>
            </a:pPr>
            <a:r>
              <a:rPr lang="en-GB" sz="2400" dirty="0"/>
              <a:t>Doi </a:t>
            </a:r>
            <a:r>
              <a:rPr lang="en-GB" sz="2400" dirty="0" err="1"/>
              <a:t>derivați</a:t>
            </a:r>
            <a:r>
              <a:rPr lang="en-GB" sz="2400" dirty="0"/>
              <a:t> de </a:t>
            </a:r>
            <a:r>
              <a:rPr lang="en-GB" sz="2400" dirty="0" err="1"/>
              <a:t>fenol</a:t>
            </a:r>
            <a:r>
              <a:rPr lang="en-GB" sz="2400" dirty="0"/>
              <a:t> </a:t>
            </a:r>
            <a:r>
              <a:rPr lang="en-GB" sz="2400" dirty="0" err="1"/>
              <a:t>găsiți</a:t>
            </a:r>
            <a:r>
              <a:rPr lang="en-GB" sz="2400" dirty="0"/>
              <a:t> </a:t>
            </a:r>
            <a:r>
              <a:rPr lang="en-GB" sz="2400" dirty="0" err="1"/>
              <a:t>în</a:t>
            </a:r>
            <a:r>
              <a:rPr lang="en-GB" sz="2400" dirty="0"/>
              <a:t> mod </a:t>
            </a:r>
            <a:r>
              <a:rPr lang="en-GB" sz="2400" dirty="0" err="1"/>
              <a:t>obișnuit</a:t>
            </a:r>
            <a:r>
              <a:rPr lang="en-GB" sz="2400" dirty="0"/>
              <a:t> ca </a:t>
            </a:r>
            <a:r>
              <a:rPr lang="en-GB" sz="2400" dirty="0" err="1"/>
              <a:t>constituenți</a:t>
            </a:r>
            <a:r>
              <a:rPr lang="en-GB" sz="2400" dirty="0"/>
              <a:t> ai </a:t>
            </a:r>
            <a:r>
              <a:rPr lang="en-GB" sz="2400" dirty="0" err="1"/>
              <a:t>dezinfectanților</a:t>
            </a:r>
            <a:r>
              <a:rPr lang="en-GB" sz="2400" dirty="0"/>
              <a:t> </a:t>
            </a:r>
            <a:r>
              <a:rPr lang="en-GB" sz="2400" dirty="0" err="1"/>
              <a:t>pentru</a:t>
            </a:r>
            <a:r>
              <a:rPr lang="en-GB" sz="2400" dirty="0"/>
              <a:t> </a:t>
            </a:r>
            <a:r>
              <a:rPr lang="en-GB" sz="2400" dirty="0" err="1"/>
              <a:t>spitale</a:t>
            </a:r>
            <a:r>
              <a:rPr lang="en-GB" sz="2400" dirty="0"/>
              <a:t> sunt </a:t>
            </a:r>
            <a:r>
              <a:rPr lang="en-GB" sz="2400" dirty="0" err="1"/>
              <a:t>orto-fenilfenolul</a:t>
            </a:r>
            <a:r>
              <a:rPr lang="en-GB" sz="2400" dirty="0"/>
              <a:t> </a:t>
            </a:r>
            <a:r>
              <a:rPr lang="en-GB" sz="2400" dirty="0" err="1"/>
              <a:t>și</a:t>
            </a:r>
            <a:r>
              <a:rPr lang="en-GB" sz="2400" dirty="0"/>
              <a:t> </a:t>
            </a:r>
            <a:r>
              <a:rPr lang="en-GB" sz="2400" dirty="0" err="1"/>
              <a:t>orto</a:t>
            </a:r>
            <a:r>
              <a:rPr lang="en-GB" sz="2400" dirty="0"/>
              <a:t>-</a:t>
            </a:r>
            <a:r>
              <a:rPr lang="en-GB" sz="2400" dirty="0" err="1"/>
              <a:t>benzil</a:t>
            </a:r>
            <a:r>
              <a:rPr lang="en-GB" sz="2400" dirty="0"/>
              <a:t>-para-</a:t>
            </a:r>
            <a:r>
              <a:rPr lang="en-GB" sz="2400" dirty="0" err="1"/>
              <a:t>clorofenolul</a:t>
            </a:r>
            <a:r>
              <a:rPr lang="en-GB" sz="2400" dirty="0"/>
              <a:t>. </a:t>
            </a:r>
          </a:p>
          <a:p>
            <a:pPr algn="just"/>
            <a:endParaRPr lang="en-GB" sz="2400" dirty="0"/>
          </a:p>
          <a:p>
            <a:pPr algn="just"/>
            <a:r>
              <a:rPr lang="en-GB" sz="2400" b="1" dirty="0"/>
              <a:t>11. </a:t>
            </a:r>
            <a:r>
              <a:rPr lang="en-GB" sz="2400" b="1" dirty="0" err="1"/>
              <a:t>Compuși</a:t>
            </a:r>
            <a:r>
              <a:rPr lang="en-GB" sz="2400" b="1" dirty="0"/>
              <a:t> </a:t>
            </a:r>
            <a:r>
              <a:rPr lang="en-GB" sz="2400" b="1" dirty="0" err="1"/>
              <a:t>cuaternari</a:t>
            </a:r>
            <a:r>
              <a:rPr lang="en-GB" sz="2400" b="1" dirty="0"/>
              <a:t> de </a:t>
            </a:r>
            <a:r>
              <a:rPr lang="en-GB" sz="2400" b="1" dirty="0" err="1"/>
              <a:t>amoniu</a:t>
            </a:r>
            <a:endParaRPr lang="en-GB" sz="2400" b="1" dirty="0"/>
          </a:p>
          <a:p>
            <a:pPr marL="342900" indent="-342900" algn="just">
              <a:buFont typeface="Arial" panose="020B0604020202020204" pitchFamily="34" charset="0"/>
              <a:buChar char="•"/>
            </a:pPr>
            <a:r>
              <a:rPr lang="en-GB" sz="2400" dirty="0" err="1"/>
              <a:t>Compușii</a:t>
            </a:r>
            <a:r>
              <a:rPr lang="en-GB" sz="2400" dirty="0"/>
              <a:t> de </a:t>
            </a:r>
            <a:r>
              <a:rPr lang="en-GB" sz="2400" dirty="0" err="1"/>
              <a:t>amoniu</a:t>
            </a:r>
            <a:r>
              <a:rPr lang="en-GB" sz="2400" dirty="0"/>
              <a:t> </a:t>
            </a:r>
            <a:r>
              <a:rPr lang="en-GB" sz="2400" dirty="0" err="1"/>
              <a:t>cuaternar</a:t>
            </a:r>
            <a:r>
              <a:rPr lang="en-GB" sz="2400" dirty="0"/>
              <a:t> sunt </a:t>
            </a:r>
            <a:r>
              <a:rPr lang="en-GB" sz="2400" dirty="0" err="1"/>
              <a:t>utilizați</a:t>
            </a:r>
            <a:r>
              <a:rPr lang="en-GB" sz="2400" dirty="0"/>
              <a:t> pe </a:t>
            </a:r>
            <a:r>
              <a:rPr lang="en-GB" sz="2400" dirty="0" err="1"/>
              <a:t>scară</a:t>
            </a:r>
            <a:r>
              <a:rPr lang="en-GB" sz="2400" dirty="0"/>
              <a:t> </a:t>
            </a:r>
            <a:r>
              <a:rPr lang="en-GB" sz="2400" dirty="0" err="1"/>
              <a:t>largă</a:t>
            </a:r>
            <a:r>
              <a:rPr lang="en-GB" sz="2400" dirty="0"/>
              <a:t> ca </a:t>
            </a:r>
            <a:r>
              <a:rPr lang="en-GB" sz="2400" dirty="0" err="1"/>
              <a:t>dezinfectanți</a:t>
            </a:r>
            <a:r>
              <a:rPr lang="en-GB" sz="2400" dirty="0"/>
              <a:t>. </a:t>
            </a:r>
          </a:p>
          <a:p>
            <a:pPr marL="342900" indent="-342900" algn="just">
              <a:buFont typeface="Arial" panose="020B0604020202020204" pitchFamily="34" charset="0"/>
              <a:buChar char="•"/>
            </a:pPr>
            <a:r>
              <a:rPr lang="en-GB" sz="2400" dirty="0" err="1"/>
              <a:t>Compusii</a:t>
            </a:r>
            <a:r>
              <a:rPr lang="en-GB" sz="2400" dirty="0"/>
              <a:t> </a:t>
            </a:r>
            <a:r>
              <a:rPr lang="en-GB" sz="2400" dirty="0" err="1"/>
              <a:t>cuaternarii</a:t>
            </a:r>
            <a:r>
              <a:rPr lang="en-GB" sz="2400" dirty="0"/>
              <a:t> de </a:t>
            </a:r>
            <a:r>
              <a:rPr lang="en-GB" sz="2400" dirty="0" err="1"/>
              <a:t>amoniu</a:t>
            </a:r>
            <a:r>
              <a:rPr lang="en-GB" sz="2400" dirty="0"/>
              <a:t> sunt </a:t>
            </a:r>
            <a:r>
              <a:rPr lang="en-GB" sz="2400" dirty="0" err="1"/>
              <a:t>buni</a:t>
            </a:r>
            <a:r>
              <a:rPr lang="en-GB" sz="2400" dirty="0"/>
              <a:t> </a:t>
            </a:r>
            <a:r>
              <a:rPr lang="en-GB" sz="2400" dirty="0" err="1"/>
              <a:t>agenți</a:t>
            </a:r>
            <a:r>
              <a:rPr lang="en-GB" sz="2400" dirty="0"/>
              <a:t> de </a:t>
            </a:r>
            <a:r>
              <a:rPr lang="en-GB" sz="2400" dirty="0" err="1"/>
              <a:t>curățare</a:t>
            </a:r>
            <a:r>
              <a:rPr lang="en-GB" sz="2400" dirty="0"/>
              <a:t>, </a:t>
            </a:r>
            <a:r>
              <a:rPr lang="en-GB" sz="2400" dirty="0" err="1"/>
              <a:t>dar</a:t>
            </a:r>
            <a:r>
              <a:rPr lang="en-GB" sz="2400" dirty="0"/>
              <a:t> </a:t>
            </a:r>
            <a:r>
              <a:rPr lang="en-GB" sz="2400" dirty="0" err="1"/>
              <a:t>duritate</a:t>
            </a:r>
            <a:r>
              <a:rPr lang="en-GB" sz="2400" dirty="0"/>
              <a:t> mare a </a:t>
            </a:r>
            <a:r>
              <a:rPr lang="en-GB" sz="2400" dirty="0" err="1"/>
              <a:t>apei</a:t>
            </a:r>
            <a:r>
              <a:rPr lang="en-GB" sz="2400" dirty="0"/>
              <a:t> </a:t>
            </a:r>
            <a:r>
              <a:rPr lang="en-GB" sz="2400" dirty="0" err="1"/>
              <a:t>și</a:t>
            </a:r>
            <a:r>
              <a:rPr lang="en-GB" sz="2400" dirty="0"/>
              <a:t> </a:t>
            </a:r>
            <a:r>
              <a:rPr lang="en-GB" sz="2400" dirty="0" err="1"/>
              <a:t>materiale</a:t>
            </a:r>
            <a:r>
              <a:rPr lang="en-GB" sz="2400" dirty="0"/>
              <a:t> precum </a:t>
            </a:r>
            <a:r>
              <a:rPr lang="en-GB" sz="2400" dirty="0" err="1"/>
              <a:t>bumbacul</a:t>
            </a:r>
            <a:r>
              <a:rPr lang="en-GB" sz="2400" dirty="0"/>
              <a:t> </a:t>
            </a:r>
            <a:r>
              <a:rPr lang="en-GB" sz="2400" dirty="0" err="1"/>
              <a:t>și</a:t>
            </a:r>
            <a:r>
              <a:rPr lang="en-GB" sz="2400" dirty="0"/>
              <a:t> </a:t>
            </a:r>
            <a:r>
              <a:rPr lang="en-GB" sz="2400" dirty="0" err="1"/>
              <a:t>tampoanele</a:t>
            </a:r>
            <a:r>
              <a:rPr lang="en-GB" sz="2400" dirty="0"/>
              <a:t> de </a:t>
            </a:r>
            <a:r>
              <a:rPr lang="en-GB" sz="2400" dirty="0" err="1"/>
              <a:t>tifon</a:t>
            </a:r>
            <a:r>
              <a:rPr lang="en-GB" sz="2400" dirty="0"/>
              <a:t> le pot face </a:t>
            </a:r>
            <a:r>
              <a:rPr lang="en-GB" sz="2400" dirty="0" err="1"/>
              <a:t>mai</a:t>
            </a:r>
            <a:r>
              <a:rPr lang="en-GB" sz="2400" dirty="0"/>
              <a:t> </a:t>
            </a:r>
            <a:r>
              <a:rPr lang="en-GB" sz="2400" dirty="0" err="1"/>
              <a:t>puțin</a:t>
            </a:r>
            <a:r>
              <a:rPr lang="en-GB" sz="2400" dirty="0"/>
              <a:t> microbicide din </a:t>
            </a:r>
            <a:r>
              <a:rPr lang="en-GB" sz="2400" dirty="0" err="1"/>
              <a:t>cauza</a:t>
            </a:r>
            <a:r>
              <a:rPr lang="en-GB" sz="2400" dirty="0"/>
              <a:t> </a:t>
            </a:r>
            <a:r>
              <a:rPr lang="en-GB" sz="2400" dirty="0" err="1"/>
              <a:t>precipitatelor</a:t>
            </a:r>
            <a:r>
              <a:rPr lang="en-GB" sz="2400" dirty="0"/>
              <a:t> </a:t>
            </a:r>
            <a:r>
              <a:rPr lang="en-GB" sz="2400" dirty="0" err="1"/>
              <a:t>insolubile</a:t>
            </a:r>
            <a:r>
              <a:rPr lang="en-GB" sz="2400" dirty="0"/>
              <a:t>. </a:t>
            </a:r>
          </a:p>
          <a:p>
            <a:pPr marL="342900" indent="-342900" algn="just">
              <a:buFont typeface="Arial" panose="020B0604020202020204" pitchFamily="34" charset="0"/>
              <a:buChar char="•"/>
            </a:pPr>
            <a:r>
              <a:rPr lang="en-GB" sz="2400" dirty="0"/>
              <a:t>Ca </a:t>
            </a:r>
            <a:r>
              <a:rPr lang="en-GB" sz="2400" dirty="0" err="1"/>
              <a:t>și</a:t>
            </a:r>
            <a:r>
              <a:rPr lang="en-GB" sz="2400" dirty="0"/>
              <a:t> </a:t>
            </a:r>
            <a:r>
              <a:rPr lang="en-GB" sz="2400" dirty="0" err="1"/>
              <a:t>în</a:t>
            </a:r>
            <a:r>
              <a:rPr lang="en-GB" sz="2400" dirty="0"/>
              <a:t> </a:t>
            </a:r>
            <a:r>
              <a:rPr lang="en-GB" sz="2400" dirty="0" err="1"/>
              <a:t>cazul</a:t>
            </a:r>
            <a:r>
              <a:rPr lang="en-GB" sz="2400" dirty="0"/>
              <a:t> </a:t>
            </a:r>
            <a:r>
              <a:rPr lang="en-GB" sz="2400" dirty="0" err="1"/>
              <a:t>altor</a:t>
            </a:r>
            <a:r>
              <a:rPr lang="en-GB" sz="2400" dirty="0"/>
              <a:t> </a:t>
            </a:r>
            <a:r>
              <a:rPr lang="en-GB" sz="2400" dirty="0" err="1"/>
              <a:t>dezinfectanți</a:t>
            </a:r>
            <a:r>
              <a:rPr lang="en-GB" sz="2400" dirty="0"/>
              <a:t> (de </a:t>
            </a:r>
            <a:r>
              <a:rPr lang="en-GB" sz="2400" dirty="0" err="1"/>
              <a:t>exemplu</a:t>
            </a:r>
            <a:r>
              <a:rPr lang="en-GB" sz="2400" dirty="0"/>
              <a:t>, </a:t>
            </a:r>
            <a:r>
              <a:rPr lang="en-GB" sz="2400" dirty="0" err="1"/>
              <a:t>fenolici</a:t>
            </a:r>
            <a:r>
              <a:rPr lang="en-GB" sz="2400" dirty="0"/>
              <a:t>, </a:t>
            </a:r>
            <a:r>
              <a:rPr lang="en-GB" sz="2400" dirty="0" err="1"/>
              <a:t>iodofori</a:t>
            </a:r>
            <a:r>
              <a:rPr lang="en-GB" sz="2400" dirty="0"/>
              <a:t>), </a:t>
            </a:r>
            <a:r>
              <a:rPr lang="en-GB" sz="2400" dirty="0" err="1"/>
              <a:t>bacteriile</a:t>
            </a:r>
            <a:r>
              <a:rPr lang="en-GB" sz="2400" dirty="0"/>
              <a:t> gram-negative pot </a:t>
            </a:r>
            <a:r>
              <a:rPr lang="en-GB" sz="2400" dirty="0" err="1"/>
              <a:t>supraviețui</a:t>
            </a:r>
            <a:r>
              <a:rPr lang="en-GB" sz="2400" dirty="0"/>
              <a:t> </a:t>
            </a:r>
            <a:r>
              <a:rPr lang="en-GB" sz="2400" dirty="0" err="1"/>
              <a:t>sau</a:t>
            </a:r>
            <a:r>
              <a:rPr lang="en-GB" sz="2400" dirty="0"/>
              <a:t> se pot </a:t>
            </a:r>
            <a:r>
              <a:rPr lang="en-GB" sz="2400" dirty="0" err="1"/>
              <a:t>multiplica</a:t>
            </a:r>
            <a:r>
              <a:rPr lang="en-GB" sz="2400" dirty="0"/>
              <a:t> in </a:t>
            </a:r>
            <a:r>
              <a:rPr lang="en-GB" sz="2400" dirty="0" err="1"/>
              <a:t>aceste</a:t>
            </a:r>
            <a:r>
              <a:rPr lang="en-GB" sz="2400" dirty="0"/>
              <a:t> </a:t>
            </a:r>
            <a:r>
              <a:rPr lang="en-GB" sz="2400" dirty="0" err="1"/>
              <a:t>conditii</a:t>
            </a:r>
            <a:r>
              <a:rPr lang="en-GB" sz="2400" dirty="0"/>
              <a:t>.</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42760510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3827048" y="0"/>
            <a:ext cx="4537909" cy="954107"/>
          </a:xfrm>
          <a:prstGeom prst="rect">
            <a:avLst/>
          </a:prstGeom>
          <a:noFill/>
        </p:spPr>
        <p:txBody>
          <a:bodyPr wrap="none" rtlCol="0">
            <a:spAutoFit/>
          </a:bodyPr>
          <a:lstStyle/>
          <a:p>
            <a:pPr algn="ctr"/>
            <a:r>
              <a:rPr lang="en-RO" sz="2800" b="1" dirty="0"/>
              <a:t>Clase de dezinfectanți</a:t>
            </a:r>
          </a:p>
          <a:p>
            <a:pPr algn="ctr"/>
            <a:r>
              <a:rPr lang="en-RO" sz="2800" b="1" dirty="0"/>
              <a:t>B. Alte tipuri de dezinfectanți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1021807"/>
            <a:ext cx="11539471" cy="5632311"/>
          </a:xfrm>
          <a:prstGeom prst="rect">
            <a:avLst/>
          </a:prstGeom>
          <a:noFill/>
        </p:spPr>
        <p:txBody>
          <a:bodyPr wrap="square">
            <a:spAutoFit/>
          </a:bodyPr>
          <a:lstStyle/>
          <a:p>
            <a:pPr algn="just"/>
            <a:r>
              <a:rPr lang="en-GB" sz="2400" b="1" dirty="0"/>
              <a:t>1. Alte germicide</a:t>
            </a:r>
          </a:p>
          <a:p>
            <a:pPr marL="342900" indent="-342900" algn="just">
              <a:buFont typeface="Arial" panose="020B0604020202020204" pitchFamily="34" charset="0"/>
              <a:buChar char="•"/>
            </a:pPr>
            <a:r>
              <a:rPr lang="en-GB" sz="2400" dirty="0"/>
              <a:t>Mai </a:t>
            </a:r>
            <a:r>
              <a:rPr lang="en-GB" sz="2400" dirty="0" err="1"/>
              <a:t>mulți</a:t>
            </a:r>
            <a:r>
              <a:rPr lang="en-GB" sz="2400" dirty="0"/>
              <a:t> </a:t>
            </a:r>
            <a:r>
              <a:rPr lang="en-GB" sz="2400" dirty="0" err="1"/>
              <a:t>compuși</a:t>
            </a:r>
            <a:r>
              <a:rPr lang="en-GB" sz="2400" dirty="0"/>
              <a:t> au </a:t>
            </a:r>
            <a:r>
              <a:rPr lang="en-GB" sz="2400" dirty="0" err="1"/>
              <a:t>activitate</a:t>
            </a:r>
            <a:r>
              <a:rPr lang="en-GB" sz="2400" dirty="0"/>
              <a:t> </a:t>
            </a:r>
            <a:r>
              <a:rPr lang="en-GB" sz="2400" dirty="0" err="1"/>
              <a:t>antimicrobiană</a:t>
            </a:r>
            <a:r>
              <a:rPr lang="en-GB" sz="2400" dirty="0"/>
              <a:t>, </a:t>
            </a:r>
            <a:r>
              <a:rPr lang="en-GB" sz="2400" dirty="0" err="1"/>
              <a:t>dar</a:t>
            </a:r>
            <a:r>
              <a:rPr lang="en-GB" sz="2400" dirty="0"/>
              <a:t> din diverse motive nu au </a:t>
            </a:r>
            <a:r>
              <a:rPr lang="en-GB" sz="2400" dirty="0" err="1"/>
              <a:t>fost</a:t>
            </a:r>
            <a:r>
              <a:rPr lang="en-GB" sz="2400" dirty="0"/>
              <a:t> </a:t>
            </a:r>
            <a:r>
              <a:rPr lang="en-GB" sz="2400" dirty="0" err="1"/>
              <a:t>încorporați</a:t>
            </a:r>
            <a:r>
              <a:rPr lang="en-GB" sz="2400" dirty="0"/>
              <a:t> </a:t>
            </a:r>
            <a:r>
              <a:rPr lang="en-GB" sz="2400" dirty="0" err="1"/>
              <a:t>în</a:t>
            </a:r>
            <a:r>
              <a:rPr lang="en-GB" sz="2400" dirty="0"/>
              <a:t> </a:t>
            </a:r>
            <a:r>
              <a:rPr lang="en-GB" sz="2400" dirty="0" err="1"/>
              <a:t>armamentarul</a:t>
            </a:r>
            <a:r>
              <a:rPr lang="en-GB" sz="2400" dirty="0"/>
              <a:t> </a:t>
            </a:r>
            <a:r>
              <a:rPr lang="en-GB" sz="2400" dirty="0" err="1"/>
              <a:t>dezinfectanților</a:t>
            </a:r>
            <a:r>
              <a:rPr lang="en-GB" sz="2400" dirty="0"/>
              <a:t> </a:t>
            </a:r>
            <a:r>
              <a:rPr lang="en-GB" sz="2400" dirty="0" err="1"/>
              <a:t>medicali</a:t>
            </a:r>
            <a:r>
              <a:rPr lang="en-GB" sz="2400" dirty="0"/>
              <a:t>. </a:t>
            </a:r>
          </a:p>
          <a:p>
            <a:pPr marL="342900" indent="-342900" algn="just">
              <a:buFont typeface="Arial" panose="020B0604020202020204" pitchFamily="34" charset="0"/>
              <a:buChar char="•"/>
            </a:pPr>
            <a:r>
              <a:rPr lang="en-GB" sz="2400" dirty="0" err="1"/>
              <a:t>Acestea</a:t>
            </a:r>
            <a:r>
              <a:rPr lang="en-GB" sz="2400" dirty="0"/>
              <a:t> </a:t>
            </a:r>
            <a:r>
              <a:rPr lang="en-GB" sz="2400" dirty="0" err="1"/>
              <a:t>includ</a:t>
            </a:r>
            <a:r>
              <a:rPr lang="en-GB" sz="2400" dirty="0"/>
              <a:t> </a:t>
            </a:r>
            <a:r>
              <a:rPr lang="en-GB" sz="2400" dirty="0" err="1"/>
              <a:t>produsii</a:t>
            </a:r>
            <a:r>
              <a:rPr lang="en-GB" sz="2400" dirty="0"/>
              <a:t> de </a:t>
            </a:r>
            <a:r>
              <a:rPr lang="en-GB" sz="2400" dirty="0" err="1"/>
              <a:t>mercur</a:t>
            </a:r>
            <a:r>
              <a:rPr lang="en-GB" sz="2400" dirty="0"/>
              <a:t>, </a:t>
            </a:r>
            <a:r>
              <a:rPr lang="en-GB" sz="2400" dirty="0" err="1"/>
              <a:t>hidroxid</a:t>
            </a:r>
            <a:r>
              <a:rPr lang="en-GB" sz="2400" dirty="0"/>
              <a:t> de </a:t>
            </a:r>
            <a:r>
              <a:rPr lang="en-GB" sz="2400" dirty="0" err="1"/>
              <a:t>sodiu</a:t>
            </a:r>
            <a:r>
              <a:rPr lang="en-GB" sz="2400" dirty="0"/>
              <a:t>, </a:t>
            </a:r>
            <a:r>
              <a:rPr lang="el-GR" sz="2400" dirty="0"/>
              <a:t>β</a:t>
            </a:r>
            <a:r>
              <a:rPr lang="en-US" sz="2400" dirty="0"/>
              <a:t>-</a:t>
            </a:r>
            <a:r>
              <a:rPr lang="en-GB" sz="2400" dirty="0" err="1"/>
              <a:t>propiolactonă</a:t>
            </a:r>
            <a:r>
              <a:rPr lang="en-GB" sz="2400" dirty="0"/>
              <a:t>, </a:t>
            </a:r>
            <a:r>
              <a:rPr lang="en-GB" sz="2400" dirty="0" err="1"/>
              <a:t>gluconat</a:t>
            </a:r>
            <a:r>
              <a:rPr lang="en-GB" sz="2400" dirty="0"/>
              <a:t> de </a:t>
            </a:r>
            <a:r>
              <a:rPr lang="en-GB" sz="2400" dirty="0" err="1"/>
              <a:t>clorhexidină</a:t>
            </a:r>
            <a:r>
              <a:rPr lang="en-GB" sz="2400" dirty="0"/>
              <a:t>, </a:t>
            </a:r>
            <a:r>
              <a:rPr lang="en-GB" sz="2400" dirty="0" err="1"/>
              <a:t>cetrimidă-clorhexidină</a:t>
            </a:r>
            <a:r>
              <a:rPr lang="en-GB" sz="2400" dirty="0"/>
              <a:t>, </a:t>
            </a:r>
            <a:r>
              <a:rPr lang="en-GB" sz="2400" dirty="0" err="1"/>
              <a:t>glicoli</a:t>
            </a:r>
            <a:r>
              <a:rPr lang="en-GB" sz="2400" dirty="0"/>
              <a:t> (</a:t>
            </a:r>
            <a:r>
              <a:rPr lang="en-GB" sz="2400" dirty="0" err="1"/>
              <a:t>trietilenă</a:t>
            </a:r>
            <a:r>
              <a:rPr lang="en-GB" sz="2400" dirty="0"/>
              <a:t> </a:t>
            </a:r>
            <a:r>
              <a:rPr lang="en-GB" sz="2400" dirty="0" err="1"/>
              <a:t>și</a:t>
            </a:r>
            <a:r>
              <a:rPr lang="en-GB" sz="2400" dirty="0"/>
              <a:t> </a:t>
            </a:r>
            <a:r>
              <a:rPr lang="en-GB" sz="2400" dirty="0" err="1"/>
              <a:t>propilenă</a:t>
            </a:r>
            <a:r>
              <a:rPr lang="en-GB" sz="2400" dirty="0"/>
              <a:t>) </a:t>
            </a:r>
            <a:r>
              <a:rPr lang="en-GB" sz="2400" dirty="0" err="1"/>
              <a:t>și</a:t>
            </a:r>
            <a:r>
              <a:rPr lang="en-GB" sz="2400" dirty="0"/>
              <a:t> </a:t>
            </a:r>
            <a:r>
              <a:rPr lang="en-GB" sz="2400" dirty="0" err="1"/>
              <a:t>dezinfectanții</a:t>
            </a:r>
            <a:r>
              <a:rPr lang="en-GB" sz="2400" dirty="0"/>
              <a:t> </a:t>
            </a:r>
            <a:r>
              <a:rPr lang="en-GB" sz="2400" dirty="0" err="1"/>
              <a:t>Tego</a:t>
            </a:r>
            <a:r>
              <a:rPr lang="en-GB" sz="2400" dirty="0"/>
              <a:t>. </a:t>
            </a:r>
          </a:p>
          <a:p>
            <a:pPr algn="just"/>
            <a:endParaRPr lang="en-GB" sz="2400" dirty="0"/>
          </a:p>
          <a:p>
            <a:pPr algn="just"/>
            <a:r>
              <a:rPr lang="en-GB" sz="2400" b="1" dirty="0"/>
              <a:t>2. </a:t>
            </a:r>
            <a:r>
              <a:rPr lang="en-GB" sz="2400" b="1" dirty="0" err="1"/>
              <a:t>Metalele</a:t>
            </a:r>
            <a:r>
              <a:rPr lang="en-GB" sz="2400" b="1" dirty="0"/>
              <a:t> </a:t>
            </a:r>
            <a:r>
              <a:rPr lang="en-GB" sz="2400" b="1" dirty="0" err="1"/>
              <a:t>grele</a:t>
            </a:r>
            <a:r>
              <a:rPr lang="en-GB" sz="2400" b="1" dirty="0"/>
              <a:t> ca microbicide</a:t>
            </a:r>
          </a:p>
          <a:p>
            <a:pPr marL="342900" indent="-342900" algn="just">
              <a:buFont typeface="Arial" panose="020B0604020202020204" pitchFamily="34" charset="0"/>
              <a:buChar char="•"/>
            </a:pPr>
            <a:r>
              <a:rPr lang="en-GB" sz="2400" dirty="0" err="1"/>
              <a:t>Evaluări</a:t>
            </a:r>
            <a:r>
              <a:rPr lang="en-GB" sz="2400" dirty="0"/>
              <a:t> </a:t>
            </a:r>
            <a:r>
              <a:rPr lang="en-GB" sz="2400" dirty="0" err="1"/>
              <a:t>cuprinzătoare</a:t>
            </a:r>
            <a:r>
              <a:rPr lang="en-GB" sz="2400" dirty="0"/>
              <a:t> ale </a:t>
            </a:r>
            <a:r>
              <a:rPr lang="en-GB" sz="2400" dirty="0" err="1"/>
              <a:t>antisepsiei</a:t>
            </a:r>
            <a:r>
              <a:rPr lang="en-GB" sz="2400" dirty="0"/>
              <a:t>, </a:t>
            </a:r>
            <a:r>
              <a:rPr lang="en-GB" sz="2400" dirty="0" err="1"/>
              <a:t>dezinfecției</a:t>
            </a:r>
            <a:r>
              <a:rPr lang="en-GB" sz="2400" dirty="0"/>
              <a:t> </a:t>
            </a:r>
            <a:r>
              <a:rPr lang="en-GB" sz="2400" dirty="0" err="1"/>
              <a:t>și</a:t>
            </a:r>
            <a:r>
              <a:rPr lang="en-GB" sz="2400" dirty="0"/>
              <a:t> </a:t>
            </a:r>
            <a:r>
              <a:rPr lang="en-GB" sz="2400" dirty="0" err="1"/>
              <a:t>chimioterapiei</a:t>
            </a:r>
            <a:r>
              <a:rPr lang="en-GB" sz="2400" dirty="0"/>
              <a:t> </a:t>
            </a:r>
            <a:r>
              <a:rPr lang="en-GB" sz="2400" dirty="0" err="1"/>
              <a:t>antiinfecțioase</a:t>
            </a:r>
            <a:r>
              <a:rPr lang="en-GB" sz="2400" dirty="0"/>
              <a:t> </a:t>
            </a:r>
            <a:r>
              <a:rPr lang="en-GB" sz="2400" dirty="0" err="1"/>
              <a:t>abia</a:t>
            </a:r>
            <a:r>
              <a:rPr lang="en-GB" sz="2400" dirty="0"/>
              <a:t> </a:t>
            </a:r>
            <a:r>
              <a:rPr lang="en-GB" sz="2400" dirty="0" err="1"/>
              <a:t>menționeaza</a:t>
            </a:r>
            <a:r>
              <a:rPr lang="en-GB" sz="2400" dirty="0"/>
              <a:t> </a:t>
            </a:r>
            <a:r>
              <a:rPr lang="en-GB" sz="2400" dirty="0" err="1"/>
              <a:t>activitatea</a:t>
            </a:r>
            <a:r>
              <a:rPr lang="en-GB" sz="2400" dirty="0"/>
              <a:t> </a:t>
            </a:r>
            <a:r>
              <a:rPr lang="en-GB" sz="2400" dirty="0" err="1"/>
              <a:t>antimicrobiană</a:t>
            </a:r>
            <a:r>
              <a:rPr lang="en-GB" sz="2400" dirty="0"/>
              <a:t> a </a:t>
            </a:r>
            <a:r>
              <a:rPr lang="en-GB" sz="2400" dirty="0" err="1"/>
              <a:t>metalelor</a:t>
            </a:r>
            <a:r>
              <a:rPr lang="en-GB" sz="2400" dirty="0"/>
              <a:t> </a:t>
            </a:r>
            <a:r>
              <a:rPr lang="en-GB" sz="2400" dirty="0" err="1"/>
              <a:t>grele</a:t>
            </a:r>
            <a:r>
              <a:rPr lang="en-GB" sz="2400" dirty="0"/>
              <a:t>, desi </a:t>
            </a:r>
            <a:r>
              <a:rPr lang="en-GB" sz="2400" dirty="0" err="1"/>
              <a:t>cunoscuta</a:t>
            </a:r>
            <a:r>
              <a:rPr lang="en-GB" sz="2400" dirty="0"/>
              <a:t> </a:t>
            </a:r>
            <a:r>
              <a:rPr lang="en-GB" sz="2400" dirty="0" err="1"/>
              <a:t>încă</a:t>
            </a:r>
            <a:r>
              <a:rPr lang="en-GB" sz="2400" dirty="0"/>
              <a:t> din </a:t>
            </a:r>
            <a:r>
              <a:rPr lang="en-GB" sz="2400" dirty="0" err="1"/>
              <a:t>antichitate</a:t>
            </a:r>
            <a:r>
              <a:rPr lang="en-GB" sz="2400" dirty="0"/>
              <a:t>. </a:t>
            </a:r>
          </a:p>
          <a:p>
            <a:pPr marL="342900" indent="-342900" algn="just">
              <a:buFont typeface="Arial" panose="020B0604020202020204" pitchFamily="34" charset="0"/>
              <a:buChar char="•"/>
            </a:pPr>
            <a:r>
              <a:rPr lang="en-GB" sz="2400" dirty="0" err="1"/>
              <a:t>Metalele</a:t>
            </a:r>
            <a:r>
              <a:rPr lang="en-GB" sz="2400" dirty="0"/>
              <a:t> </a:t>
            </a:r>
            <a:r>
              <a:rPr lang="en-GB" sz="2400" dirty="0" err="1"/>
              <a:t>grele</a:t>
            </a:r>
            <a:r>
              <a:rPr lang="en-GB" sz="2400" dirty="0"/>
              <a:t> precum </a:t>
            </a:r>
            <a:r>
              <a:rPr lang="en-GB" sz="2400" dirty="0" err="1"/>
              <a:t>argintul</a:t>
            </a:r>
            <a:r>
              <a:rPr lang="en-GB" sz="2400" dirty="0"/>
              <a:t> au </a:t>
            </a:r>
            <a:r>
              <a:rPr lang="en-GB" sz="2400" dirty="0" err="1"/>
              <a:t>fost</a:t>
            </a:r>
            <a:r>
              <a:rPr lang="en-GB" sz="2400" dirty="0"/>
              <a:t> </a:t>
            </a:r>
            <a:r>
              <a:rPr lang="en-GB" sz="2400" dirty="0" err="1"/>
              <a:t>folosite</a:t>
            </a:r>
            <a:r>
              <a:rPr lang="en-GB" sz="2400" dirty="0"/>
              <a:t> </a:t>
            </a:r>
            <a:r>
              <a:rPr lang="en-GB" sz="2400" dirty="0" err="1"/>
              <a:t>pentru</a:t>
            </a:r>
            <a:r>
              <a:rPr lang="en-GB" sz="2400" dirty="0"/>
              <a:t> </a:t>
            </a:r>
            <a:r>
              <a:rPr lang="en-GB" sz="2400" dirty="0" err="1"/>
              <a:t>profilaxia</a:t>
            </a:r>
            <a:r>
              <a:rPr lang="en-GB" sz="2400" dirty="0"/>
              <a:t> </a:t>
            </a:r>
            <a:r>
              <a:rPr lang="en-GB" sz="2400" dirty="0" err="1"/>
              <a:t>conjunctivitei</a:t>
            </a:r>
            <a:r>
              <a:rPr lang="en-GB" sz="2400" dirty="0"/>
              <a:t> la </a:t>
            </a:r>
            <a:r>
              <a:rPr lang="en-GB" sz="2400" dirty="0" err="1"/>
              <a:t>nou-născut</a:t>
            </a:r>
            <a:r>
              <a:rPr lang="en-GB" sz="2400" dirty="0"/>
              <a:t>, </a:t>
            </a:r>
            <a:r>
              <a:rPr lang="en-GB" sz="2400" dirty="0" err="1"/>
              <a:t>terapie</a:t>
            </a:r>
            <a:r>
              <a:rPr lang="en-GB" sz="2400" dirty="0"/>
              <a:t> </a:t>
            </a:r>
            <a:r>
              <a:rPr lang="en-GB" sz="2400" dirty="0" err="1"/>
              <a:t>topică</a:t>
            </a:r>
            <a:r>
              <a:rPr lang="en-GB" sz="2400" dirty="0"/>
              <a:t> </a:t>
            </a:r>
            <a:r>
              <a:rPr lang="en-GB" sz="2400" dirty="0" err="1"/>
              <a:t>pentru</a:t>
            </a:r>
            <a:r>
              <a:rPr lang="en-GB" sz="2400" dirty="0"/>
              <a:t> </a:t>
            </a:r>
            <a:r>
              <a:rPr lang="en-GB" sz="2400" dirty="0" err="1"/>
              <a:t>răni</a:t>
            </a:r>
            <a:r>
              <a:rPr lang="en-GB" sz="2400" dirty="0"/>
              <a:t> </a:t>
            </a:r>
            <a:r>
              <a:rPr lang="en-GB" sz="2400" dirty="0" err="1"/>
              <a:t>si</a:t>
            </a:r>
            <a:r>
              <a:rPr lang="en-GB" sz="2400" dirty="0"/>
              <a:t> </a:t>
            </a:r>
            <a:r>
              <a:rPr lang="en-GB" sz="2400" dirty="0" err="1"/>
              <a:t>arsuri</a:t>
            </a:r>
            <a:r>
              <a:rPr lang="en-GB" sz="2400" dirty="0"/>
              <a:t>, </a:t>
            </a:r>
            <a:r>
              <a:rPr lang="en-GB" sz="2400" dirty="0" err="1"/>
              <a:t>iar</a:t>
            </a:r>
            <a:r>
              <a:rPr lang="en-GB" sz="2400" dirty="0"/>
              <a:t> </a:t>
            </a:r>
            <a:r>
              <a:rPr lang="en-GB" sz="2400" dirty="0" err="1"/>
              <a:t>utilizarea</a:t>
            </a:r>
            <a:r>
              <a:rPr lang="en-GB" sz="2400" dirty="0"/>
              <a:t> </a:t>
            </a:r>
            <a:r>
              <a:rPr lang="en-GB" sz="2400" dirty="0" err="1"/>
              <a:t>metalelor</a:t>
            </a:r>
            <a:r>
              <a:rPr lang="en-GB" sz="2400" dirty="0"/>
              <a:t> </a:t>
            </a:r>
            <a:r>
              <a:rPr lang="en-GB" sz="2400" dirty="0" err="1"/>
              <a:t>grele</a:t>
            </a:r>
            <a:r>
              <a:rPr lang="en-GB" sz="2400" dirty="0"/>
              <a:t> ca </a:t>
            </a:r>
            <a:r>
              <a:rPr lang="en-GB" sz="2400" dirty="0" err="1"/>
              <a:t>antiseptice</a:t>
            </a:r>
            <a:r>
              <a:rPr lang="en-GB" sz="2400" dirty="0"/>
              <a:t> </a:t>
            </a:r>
            <a:r>
              <a:rPr lang="en-GB" sz="2400" dirty="0" err="1"/>
              <a:t>sau</a:t>
            </a:r>
            <a:r>
              <a:rPr lang="en-GB" sz="2400" dirty="0"/>
              <a:t> </a:t>
            </a:r>
            <a:r>
              <a:rPr lang="en-GB" sz="2400" dirty="0" err="1"/>
              <a:t>dezinfectanți</a:t>
            </a:r>
            <a:r>
              <a:rPr lang="en-GB" sz="2400" dirty="0"/>
              <a:t> </a:t>
            </a:r>
            <a:r>
              <a:rPr lang="en-GB" sz="2400" dirty="0" err="1"/>
              <a:t>este</a:t>
            </a:r>
            <a:r>
              <a:rPr lang="en-GB" sz="2400" dirty="0"/>
              <a:t> din </a:t>
            </a:r>
            <a:r>
              <a:rPr lang="en-GB" sz="2400" dirty="0" err="1"/>
              <a:t>nou</a:t>
            </a:r>
            <a:r>
              <a:rPr lang="en-GB" sz="2400" dirty="0"/>
              <a:t> </a:t>
            </a:r>
            <a:r>
              <a:rPr lang="en-GB" sz="2400" dirty="0" err="1"/>
              <a:t>cercetata</a:t>
            </a:r>
            <a:r>
              <a:rPr lang="en-GB" sz="2400" dirty="0"/>
              <a:t>. </a:t>
            </a:r>
          </a:p>
          <a:p>
            <a:pPr marL="342900" indent="-342900" algn="just">
              <a:buFont typeface="Arial" panose="020B0604020202020204" pitchFamily="34" charset="0"/>
              <a:buChar char="•"/>
            </a:pPr>
            <a:r>
              <a:rPr lang="en-GB" sz="2400" dirty="0" err="1"/>
              <a:t>Inactivarea</a:t>
            </a:r>
            <a:r>
              <a:rPr lang="en-GB" sz="2400" dirty="0"/>
              <a:t> </a:t>
            </a:r>
            <a:r>
              <a:rPr lang="en-GB" sz="2400" dirty="0" err="1"/>
              <a:t>bacteriilor</a:t>
            </a:r>
            <a:r>
              <a:rPr lang="en-GB" sz="2400" dirty="0"/>
              <a:t> pe </a:t>
            </a:r>
            <a:r>
              <a:rPr lang="en-GB" sz="2400" dirty="0" err="1"/>
              <a:t>suprafețele</a:t>
            </a:r>
            <a:r>
              <a:rPr lang="en-GB" sz="2400" dirty="0"/>
              <a:t> din </a:t>
            </a:r>
            <a:r>
              <a:rPr lang="en-GB" sz="2400" dirty="0" err="1"/>
              <a:t>oțel</a:t>
            </a:r>
            <a:r>
              <a:rPr lang="en-GB" sz="2400" dirty="0"/>
              <a:t> </a:t>
            </a:r>
            <a:r>
              <a:rPr lang="en-GB" sz="2400" dirty="0" err="1"/>
              <a:t>inoxidabil</a:t>
            </a:r>
            <a:r>
              <a:rPr lang="en-GB" sz="2400" dirty="0"/>
              <a:t> a </a:t>
            </a:r>
            <a:r>
              <a:rPr lang="en-GB" sz="2400" dirty="0" err="1"/>
              <a:t>fost</a:t>
            </a:r>
            <a:r>
              <a:rPr lang="en-GB" sz="2400" dirty="0"/>
              <a:t> </a:t>
            </a:r>
            <a:r>
              <a:rPr lang="en-GB" sz="2400" dirty="0" err="1"/>
              <a:t>demonstrata</a:t>
            </a:r>
            <a:r>
              <a:rPr lang="en-GB" sz="2400" dirty="0"/>
              <a:t> </a:t>
            </a:r>
            <a:r>
              <a:rPr lang="en-GB" sz="2400" dirty="0" err="1"/>
              <a:t>prin</a:t>
            </a:r>
            <a:r>
              <a:rPr lang="en-GB" sz="2400" dirty="0"/>
              <a:t> </a:t>
            </a:r>
            <a:r>
              <a:rPr lang="en-GB" sz="2400" dirty="0" err="1"/>
              <a:t>acoperirea</a:t>
            </a:r>
            <a:r>
              <a:rPr lang="en-GB" sz="2400" dirty="0"/>
              <a:t> </a:t>
            </a:r>
            <a:r>
              <a:rPr lang="en-GB" sz="2400" dirty="0" err="1"/>
              <a:t>ceramicelor</a:t>
            </a:r>
            <a:r>
              <a:rPr lang="en-GB" sz="2400" dirty="0"/>
              <a:t> cu </a:t>
            </a:r>
            <a:r>
              <a:rPr lang="en-GB" sz="2400" dirty="0" err="1"/>
              <a:t>zeolit</a:t>
            </a:r>
            <a:r>
              <a:rPr lang="en-GB" sz="2400" dirty="0"/>
              <a:t> care </a:t>
            </a:r>
            <a:r>
              <a:rPr lang="en-GB" sz="2400" dirty="0" err="1"/>
              <a:t>conține</a:t>
            </a:r>
            <a:r>
              <a:rPr lang="en-GB" sz="2400" dirty="0"/>
              <a:t> </a:t>
            </a:r>
            <a:r>
              <a:rPr lang="en-GB" sz="2400" dirty="0" err="1"/>
              <a:t>ioni</a:t>
            </a:r>
            <a:r>
              <a:rPr lang="en-GB" sz="2400" dirty="0"/>
              <a:t> de </a:t>
            </a:r>
            <a:r>
              <a:rPr lang="en-GB" sz="2400" dirty="0" err="1"/>
              <a:t>argint</a:t>
            </a:r>
            <a:r>
              <a:rPr lang="en-GB" sz="2400" dirty="0"/>
              <a:t> </a:t>
            </a:r>
            <a:r>
              <a:rPr lang="en-GB" sz="2400" dirty="0" err="1"/>
              <a:t>și</a:t>
            </a:r>
            <a:r>
              <a:rPr lang="en-GB" sz="2400" dirty="0"/>
              <a:t> zinc.</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7429132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3827048" y="0"/>
            <a:ext cx="4537909" cy="954107"/>
          </a:xfrm>
          <a:prstGeom prst="rect">
            <a:avLst/>
          </a:prstGeom>
          <a:noFill/>
        </p:spPr>
        <p:txBody>
          <a:bodyPr wrap="none" rtlCol="0">
            <a:spAutoFit/>
          </a:bodyPr>
          <a:lstStyle/>
          <a:p>
            <a:pPr algn="ctr"/>
            <a:r>
              <a:rPr lang="en-RO" sz="2800" b="1" dirty="0"/>
              <a:t>Clase de dezinfectanți</a:t>
            </a:r>
          </a:p>
          <a:p>
            <a:pPr algn="ctr"/>
            <a:r>
              <a:rPr lang="en-RO" sz="2800" b="1" dirty="0"/>
              <a:t>B. Alte tipuri de dezinfectanți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1830199"/>
            <a:ext cx="11539471" cy="4062651"/>
          </a:xfrm>
          <a:prstGeom prst="rect">
            <a:avLst/>
          </a:prstGeom>
          <a:noFill/>
        </p:spPr>
        <p:txBody>
          <a:bodyPr wrap="square">
            <a:spAutoFit/>
          </a:bodyPr>
          <a:lstStyle/>
          <a:p>
            <a:pPr algn="just"/>
            <a:endParaRPr lang="en-GB" b="1" dirty="0"/>
          </a:p>
          <a:p>
            <a:pPr algn="just"/>
            <a:r>
              <a:rPr lang="en-GB" sz="2400" b="1" dirty="0"/>
              <a:t>3. </a:t>
            </a:r>
            <a:r>
              <a:rPr lang="en-GB" sz="2400" b="1" dirty="0" err="1"/>
              <a:t>Radiația</a:t>
            </a:r>
            <a:r>
              <a:rPr lang="en-GB" sz="2400" b="1" dirty="0"/>
              <a:t> </a:t>
            </a:r>
            <a:r>
              <a:rPr lang="en-GB" sz="2400" b="1" dirty="0" err="1"/>
              <a:t>ultravioletă</a:t>
            </a:r>
            <a:r>
              <a:rPr lang="en-GB" sz="2400" b="1" dirty="0"/>
              <a:t> (UV)</a:t>
            </a:r>
          </a:p>
          <a:p>
            <a:pPr marL="285750" indent="-285750" algn="just">
              <a:buFont typeface="Arial" panose="020B0604020202020204" pitchFamily="34" charset="0"/>
              <a:buChar char="•"/>
            </a:pPr>
            <a:r>
              <a:rPr lang="en-GB" sz="2400" dirty="0" err="1"/>
              <a:t>Lungimea</a:t>
            </a:r>
            <a:r>
              <a:rPr lang="en-GB" sz="2400" dirty="0"/>
              <a:t> de </a:t>
            </a:r>
            <a:r>
              <a:rPr lang="en-GB" sz="2400" dirty="0" err="1"/>
              <a:t>undă</a:t>
            </a:r>
            <a:r>
              <a:rPr lang="en-GB" sz="2400" dirty="0"/>
              <a:t> a </a:t>
            </a:r>
            <a:r>
              <a:rPr lang="en-GB" sz="2400" dirty="0" err="1"/>
              <a:t>radiației</a:t>
            </a:r>
            <a:r>
              <a:rPr lang="en-GB" sz="2400" dirty="0"/>
              <a:t> UV </a:t>
            </a:r>
            <a:r>
              <a:rPr lang="en-GB" sz="2400" dirty="0" err="1"/>
              <a:t>variază</a:t>
            </a:r>
            <a:r>
              <a:rPr lang="en-GB" sz="2400" dirty="0"/>
              <a:t> de la 328 nm la 210 nm (3280 A la 2100 A). </a:t>
            </a:r>
          </a:p>
          <a:p>
            <a:pPr marL="285750" indent="-285750" algn="just">
              <a:buFont typeface="Arial" panose="020B0604020202020204" pitchFamily="34" charset="0"/>
              <a:buChar char="•"/>
            </a:pPr>
            <a:r>
              <a:rPr lang="en-GB" sz="2400" dirty="0" err="1"/>
              <a:t>Efectul</a:t>
            </a:r>
            <a:r>
              <a:rPr lang="en-GB" sz="2400" dirty="0"/>
              <a:t> maxim </a:t>
            </a:r>
            <a:r>
              <a:rPr lang="en-GB" sz="2400" dirty="0" err="1"/>
              <a:t>bactericid</a:t>
            </a:r>
            <a:r>
              <a:rPr lang="en-GB" sz="2400" dirty="0"/>
              <a:t> </a:t>
            </a:r>
            <a:r>
              <a:rPr lang="en-GB" sz="2400" dirty="0" err="1"/>
              <a:t>apare</a:t>
            </a:r>
            <a:r>
              <a:rPr lang="en-GB" sz="2400" dirty="0"/>
              <a:t> la 240–280 nm. </a:t>
            </a:r>
            <a:r>
              <a:rPr lang="en-GB" sz="2400" dirty="0" err="1"/>
              <a:t>Lămpile</a:t>
            </a:r>
            <a:r>
              <a:rPr lang="en-GB" sz="2400" dirty="0"/>
              <a:t> cu </a:t>
            </a:r>
            <a:r>
              <a:rPr lang="en-GB" sz="2400" dirty="0" err="1"/>
              <a:t>vapori</a:t>
            </a:r>
            <a:r>
              <a:rPr lang="en-GB" sz="2400" dirty="0"/>
              <a:t> de </a:t>
            </a:r>
            <a:r>
              <a:rPr lang="en-GB" sz="2400" dirty="0" err="1"/>
              <a:t>mercur</a:t>
            </a:r>
            <a:r>
              <a:rPr lang="en-GB" sz="2400" dirty="0"/>
              <a:t> emit </a:t>
            </a:r>
            <a:r>
              <a:rPr lang="en-GB" sz="2400" dirty="0" err="1"/>
              <a:t>mai</a:t>
            </a:r>
            <a:r>
              <a:rPr lang="en-GB" sz="2400" dirty="0"/>
              <a:t> </a:t>
            </a:r>
            <a:r>
              <a:rPr lang="en-GB" sz="2400" dirty="0" err="1"/>
              <a:t>mult</a:t>
            </a:r>
            <a:r>
              <a:rPr lang="en-GB" sz="2400" dirty="0"/>
              <a:t> de 90% din </a:t>
            </a:r>
            <a:r>
              <a:rPr lang="en-GB" sz="2400" dirty="0" err="1"/>
              <a:t>radiația</a:t>
            </a:r>
            <a:r>
              <a:rPr lang="en-GB" sz="2400" dirty="0"/>
              <a:t> lor la 253,7 nm, care </a:t>
            </a:r>
            <a:r>
              <a:rPr lang="en-GB" sz="2400" dirty="0" err="1"/>
              <a:t>este</a:t>
            </a:r>
            <a:r>
              <a:rPr lang="en-GB" sz="2400" dirty="0"/>
              <a:t> </a:t>
            </a:r>
            <a:r>
              <a:rPr lang="en-GB" sz="2400" dirty="0" err="1"/>
              <a:t>aproape</a:t>
            </a:r>
            <a:r>
              <a:rPr lang="en-GB" sz="2400" dirty="0"/>
              <a:t> de </a:t>
            </a:r>
            <a:r>
              <a:rPr lang="en-GB" sz="2400" dirty="0" err="1"/>
              <a:t>activitatea</a:t>
            </a:r>
            <a:r>
              <a:rPr lang="en-GB" sz="2400" dirty="0"/>
              <a:t> </a:t>
            </a:r>
            <a:r>
              <a:rPr lang="en-GB" sz="2400" dirty="0" err="1"/>
              <a:t>microbicidă</a:t>
            </a:r>
            <a:r>
              <a:rPr lang="en-GB" sz="2400" dirty="0"/>
              <a:t> </a:t>
            </a:r>
            <a:r>
              <a:rPr lang="en-GB" sz="2400" dirty="0" err="1"/>
              <a:t>maximă</a:t>
            </a:r>
            <a:r>
              <a:rPr lang="en-GB" sz="2400" dirty="0"/>
              <a:t>. </a:t>
            </a:r>
          </a:p>
          <a:p>
            <a:pPr marL="285750" indent="-285750" algn="just">
              <a:buFont typeface="Arial" panose="020B0604020202020204" pitchFamily="34" charset="0"/>
              <a:buChar char="•"/>
            </a:pPr>
            <a:r>
              <a:rPr lang="en-GB" sz="2400" dirty="0" err="1"/>
              <a:t>Inactivarea</a:t>
            </a:r>
            <a:r>
              <a:rPr lang="en-GB" sz="2400" dirty="0"/>
              <a:t> </a:t>
            </a:r>
            <a:r>
              <a:rPr lang="en-GB" sz="2400" dirty="0" err="1"/>
              <a:t>microorganismelor</a:t>
            </a:r>
            <a:r>
              <a:rPr lang="en-GB" sz="2400" dirty="0"/>
              <a:t> </a:t>
            </a:r>
            <a:r>
              <a:rPr lang="en-GB" sz="2400" dirty="0" err="1"/>
              <a:t>rezultă</a:t>
            </a:r>
            <a:r>
              <a:rPr lang="en-GB" sz="2400" dirty="0"/>
              <a:t> din </a:t>
            </a:r>
            <a:r>
              <a:rPr lang="en-GB" sz="2400" dirty="0" err="1"/>
              <a:t>distrugerea</a:t>
            </a:r>
            <a:r>
              <a:rPr lang="en-GB" sz="2400" dirty="0"/>
              <a:t> </a:t>
            </a:r>
            <a:r>
              <a:rPr lang="en-GB" sz="2400" dirty="0" err="1"/>
              <a:t>acidului</a:t>
            </a:r>
            <a:r>
              <a:rPr lang="en-GB" sz="2400" dirty="0"/>
              <a:t> nucleic </a:t>
            </a:r>
            <a:r>
              <a:rPr lang="en-GB" sz="2400" dirty="0" err="1"/>
              <a:t>prin</a:t>
            </a:r>
            <a:r>
              <a:rPr lang="en-GB" sz="2400" dirty="0"/>
              <a:t> </a:t>
            </a:r>
            <a:r>
              <a:rPr lang="en-GB" sz="2400" dirty="0" err="1"/>
              <a:t>inducerea</a:t>
            </a:r>
            <a:r>
              <a:rPr lang="en-GB" sz="2400" dirty="0"/>
              <a:t> </a:t>
            </a:r>
            <a:r>
              <a:rPr lang="en-GB" sz="2400" dirty="0" err="1"/>
              <a:t>dimerilor</a:t>
            </a:r>
            <a:r>
              <a:rPr lang="en-GB" sz="2400" dirty="0"/>
              <a:t> de </a:t>
            </a:r>
            <a:r>
              <a:rPr lang="en-GB" sz="2400" dirty="0" err="1"/>
              <a:t>timină</a:t>
            </a:r>
            <a:r>
              <a:rPr lang="en-GB" sz="2400" dirty="0"/>
              <a:t>. </a:t>
            </a:r>
          </a:p>
          <a:p>
            <a:pPr marL="285750" indent="-285750" algn="just">
              <a:buFont typeface="Arial" panose="020B0604020202020204" pitchFamily="34" charset="0"/>
              <a:buChar char="•"/>
            </a:pPr>
            <a:r>
              <a:rPr lang="en-GB" sz="2400" dirty="0" err="1"/>
              <a:t>Radiația</a:t>
            </a:r>
            <a:r>
              <a:rPr lang="en-GB" sz="2400" dirty="0"/>
              <a:t> UV a </a:t>
            </a:r>
            <a:r>
              <a:rPr lang="en-GB" sz="2400" dirty="0" err="1"/>
              <a:t>fost</a:t>
            </a:r>
            <a:r>
              <a:rPr lang="en-GB" sz="2400" dirty="0"/>
              <a:t> </a:t>
            </a:r>
            <a:r>
              <a:rPr lang="en-GB" sz="2400" dirty="0" err="1"/>
              <a:t>folosită</a:t>
            </a:r>
            <a:r>
              <a:rPr lang="en-GB" sz="2400" dirty="0"/>
              <a:t> </a:t>
            </a:r>
            <a:r>
              <a:rPr lang="en-GB" sz="2400" dirty="0" err="1"/>
              <a:t>în</a:t>
            </a:r>
            <a:r>
              <a:rPr lang="en-GB" sz="2400" dirty="0"/>
              <a:t> </a:t>
            </a:r>
            <a:r>
              <a:rPr lang="en-GB" sz="2400" dirty="0" err="1"/>
              <a:t>dezinfectarea</a:t>
            </a:r>
            <a:r>
              <a:rPr lang="en-GB" sz="2400" dirty="0"/>
              <a:t> </a:t>
            </a:r>
            <a:r>
              <a:rPr lang="en-GB" sz="2400" dirty="0" err="1"/>
              <a:t>apei</a:t>
            </a:r>
            <a:r>
              <a:rPr lang="en-GB" sz="2400" dirty="0"/>
              <a:t> potabile, </a:t>
            </a:r>
            <a:r>
              <a:rPr lang="en-GB" sz="2400" dirty="0" err="1"/>
              <a:t>aerului</a:t>
            </a:r>
            <a:r>
              <a:rPr lang="en-GB" sz="2400" dirty="0"/>
              <a:t>, </a:t>
            </a:r>
            <a:r>
              <a:rPr lang="en-GB" sz="2400" dirty="0" err="1"/>
              <a:t>implanturilor</a:t>
            </a:r>
            <a:r>
              <a:rPr lang="en-GB" sz="2400" dirty="0"/>
              <a:t> de titan </a:t>
            </a:r>
            <a:r>
              <a:rPr lang="en-GB" sz="2400" dirty="0" err="1"/>
              <a:t>și</a:t>
            </a:r>
            <a:r>
              <a:rPr lang="en-GB" sz="2400" dirty="0"/>
              <a:t> </a:t>
            </a:r>
            <a:r>
              <a:rPr lang="en-GB" sz="2400" dirty="0" err="1"/>
              <a:t>lentilelor</a:t>
            </a:r>
            <a:r>
              <a:rPr lang="en-GB" sz="2400" dirty="0"/>
              <a:t> de contact. </a:t>
            </a:r>
          </a:p>
          <a:p>
            <a:pPr marL="285750" indent="-285750" algn="just">
              <a:buFont typeface="Arial" panose="020B0604020202020204" pitchFamily="34" charset="0"/>
              <a:buChar char="•"/>
            </a:pPr>
            <a:r>
              <a:rPr lang="en-GB" sz="2400" dirty="0" err="1"/>
              <a:t>Bacteriile</a:t>
            </a:r>
            <a:r>
              <a:rPr lang="en-GB" sz="2400" dirty="0"/>
              <a:t> </a:t>
            </a:r>
            <a:r>
              <a:rPr lang="en-GB" sz="2400" dirty="0" err="1"/>
              <a:t>și</a:t>
            </a:r>
            <a:r>
              <a:rPr lang="en-GB" sz="2400" dirty="0"/>
              <a:t> </a:t>
            </a:r>
            <a:r>
              <a:rPr lang="en-GB" sz="2400" dirty="0" err="1"/>
              <a:t>virușii</a:t>
            </a:r>
            <a:r>
              <a:rPr lang="en-GB" sz="2400" dirty="0"/>
              <a:t> sunt </a:t>
            </a:r>
            <a:r>
              <a:rPr lang="en-GB" sz="2400" dirty="0" err="1"/>
              <a:t>mai</a:t>
            </a:r>
            <a:r>
              <a:rPr lang="en-GB" sz="2400" dirty="0"/>
              <a:t> </a:t>
            </a:r>
            <a:r>
              <a:rPr lang="en-GB" sz="2400" dirty="0" err="1"/>
              <a:t>ușor</a:t>
            </a:r>
            <a:r>
              <a:rPr lang="en-GB" sz="2400" dirty="0"/>
              <a:t> </a:t>
            </a:r>
            <a:r>
              <a:rPr lang="en-GB" sz="2400" dirty="0" err="1"/>
              <a:t>distrusi</a:t>
            </a:r>
            <a:r>
              <a:rPr lang="en-GB" sz="2400" dirty="0"/>
              <a:t> de lumina UV </a:t>
            </a:r>
            <a:r>
              <a:rPr lang="en-GB" sz="2400" dirty="0" err="1"/>
              <a:t>decât</a:t>
            </a:r>
            <a:r>
              <a:rPr lang="en-GB" sz="2400" dirty="0"/>
              <a:t> </a:t>
            </a:r>
            <a:r>
              <a:rPr lang="en-GB" sz="2400" dirty="0" err="1"/>
              <a:t>sporii</a:t>
            </a:r>
            <a:r>
              <a:rPr lang="en-GB" sz="2400" dirty="0"/>
              <a:t> </a:t>
            </a:r>
            <a:r>
              <a:rPr lang="en-GB" sz="2400" dirty="0" err="1"/>
              <a:t>bacterieni</a:t>
            </a:r>
            <a:r>
              <a:rPr lang="en-GB" sz="2400" dirty="0"/>
              <a:t>.</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2746542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E063B-1AAE-92BB-8AC3-D572242D7E36}"/>
              </a:ext>
            </a:extLst>
          </p:cNvPr>
          <p:cNvSpPr txBox="1"/>
          <p:nvPr/>
        </p:nvSpPr>
        <p:spPr>
          <a:xfrm>
            <a:off x="3827048" y="0"/>
            <a:ext cx="4537909" cy="954107"/>
          </a:xfrm>
          <a:prstGeom prst="rect">
            <a:avLst/>
          </a:prstGeom>
          <a:noFill/>
        </p:spPr>
        <p:txBody>
          <a:bodyPr wrap="none" rtlCol="0">
            <a:spAutoFit/>
          </a:bodyPr>
          <a:lstStyle/>
          <a:p>
            <a:pPr algn="ctr"/>
            <a:r>
              <a:rPr lang="en-RO" sz="2800" b="1" dirty="0"/>
              <a:t>Clase de dezinfectanți</a:t>
            </a:r>
          </a:p>
          <a:p>
            <a:pPr algn="ctr"/>
            <a:r>
              <a:rPr lang="en-RO" sz="2800" b="1" dirty="0"/>
              <a:t>B. Alte tipuri de dezinfectanți</a:t>
            </a:r>
          </a:p>
        </p:txBody>
      </p:sp>
      <p:sp>
        <p:nvSpPr>
          <p:cNvPr id="4" name="TextBox 3">
            <a:extLst>
              <a:ext uri="{FF2B5EF4-FFF2-40B4-BE49-F238E27FC236}">
                <a16:creationId xmlns:a16="http://schemas.microsoft.com/office/drawing/2014/main" id="{1C78E592-0747-FA9A-C207-1B74CFE0986D}"/>
              </a:ext>
            </a:extLst>
          </p:cNvPr>
          <p:cNvSpPr txBox="1"/>
          <p:nvPr/>
        </p:nvSpPr>
        <p:spPr>
          <a:xfrm>
            <a:off x="326264" y="1252639"/>
            <a:ext cx="11539471" cy="5262979"/>
          </a:xfrm>
          <a:prstGeom prst="rect">
            <a:avLst/>
          </a:prstGeom>
          <a:noFill/>
        </p:spPr>
        <p:txBody>
          <a:bodyPr wrap="square">
            <a:spAutoFit/>
          </a:bodyPr>
          <a:lstStyle/>
          <a:p>
            <a:pPr algn="just"/>
            <a:r>
              <a:rPr lang="en-GB" sz="2400" b="1" dirty="0"/>
              <a:t>4. </a:t>
            </a:r>
            <a:r>
              <a:rPr lang="en-GB" sz="2400" b="1" dirty="0" err="1"/>
              <a:t>Pasteurizare</a:t>
            </a:r>
            <a:endParaRPr lang="en-GB" sz="2400" b="1" dirty="0"/>
          </a:p>
          <a:p>
            <a:pPr marL="285750" indent="-285750" algn="just">
              <a:buFont typeface="Arial" panose="020B0604020202020204" pitchFamily="34" charset="0"/>
              <a:buChar char="•"/>
            </a:pPr>
            <a:r>
              <a:rPr lang="en-GB" sz="2400" dirty="0" err="1"/>
              <a:t>Pasteurizarea</a:t>
            </a:r>
            <a:r>
              <a:rPr lang="en-GB" sz="2400" dirty="0"/>
              <a:t> nu </a:t>
            </a:r>
            <a:r>
              <a:rPr lang="en-GB" sz="2400" dirty="0" err="1"/>
              <a:t>este</a:t>
            </a:r>
            <a:r>
              <a:rPr lang="en-GB" sz="2400" dirty="0"/>
              <a:t> un </a:t>
            </a:r>
            <a:r>
              <a:rPr lang="en-GB" sz="2400" dirty="0" err="1"/>
              <a:t>proces</a:t>
            </a:r>
            <a:r>
              <a:rPr lang="en-GB" sz="2400" dirty="0"/>
              <a:t> de </a:t>
            </a:r>
            <a:r>
              <a:rPr lang="en-GB" sz="2400" dirty="0" err="1"/>
              <a:t>sterilizare</a:t>
            </a:r>
            <a:r>
              <a:rPr lang="en-GB" sz="2400" dirty="0"/>
              <a:t>; </a:t>
            </a:r>
            <a:r>
              <a:rPr lang="en-GB" sz="2400" dirty="0" err="1"/>
              <a:t>scopul</a:t>
            </a:r>
            <a:r>
              <a:rPr lang="en-GB" sz="2400" dirty="0"/>
              <a:t> </a:t>
            </a:r>
            <a:r>
              <a:rPr lang="en-GB" sz="2400" dirty="0" err="1"/>
              <a:t>său</a:t>
            </a:r>
            <a:r>
              <a:rPr lang="en-GB" sz="2400" dirty="0"/>
              <a:t> </a:t>
            </a:r>
            <a:r>
              <a:rPr lang="en-GB" sz="2400" dirty="0" err="1"/>
              <a:t>este</a:t>
            </a:r>
            <a:r>
              <a:rPr lang="en-GB" sz="2400" dirty="0"/>
              <a:t> de a </a:t>
            </a:r>
            <a:r>
              <a:rPr lang="en-GB" sz="2400" dirty="0" err="1"/>
              <a:t>distruge</a:t>
            </a:r>
            <a:r>
              <a:rPr lang="en-GB" sz="2400" dirty="0"/>
              <a:t> </a:t>
            </a:r>
            <a:r>
              <a:rPr lang="en-GB" sz="2400" dirty="0" err="1"/>
              <a:t>toate</a:t>
            </a:r>
            <a:r>
              <a:rPr lang="en-GB" sz="2400" dirty="0"/>
              <a:t> </a:t>
            </a:r>
            <a:r>
              <a:rPr lang="en-GB" sz="2400" dirty="0" err="1"/>
              <a:t>microorganismele</a:t>
            </a:r>
            <a:r>
              <a:rPr lang="en-GB" sz="2400" dirty="0"/>
              <a:t> </a:t>
            </a:r>
            <a:r>
              <a:rPr lang="en-GB" sz="2400" dirty="0" err="1"/>
              <a:t>patogene</a:t>
            </a:r>
            <a:r>
              <a:rPr lang="en-GB" sz="2400" dirty="0"/>
              <a:t>. </a:t>
            </a:r>
          </a:p>
          <a:p>
            <a:pPr marL="285750" indent="-285750" algn="just">
              <a:buFont typeface="Arial" panose="020B0604020202020204" pitchFamily="34" charset="0"/>
              <a:buChar char="•"/>
            </a:pPr>
            <a:r>
              <a:rPr lang="en-GB" sz="2400" dirty="0"/>
              <a:t>Cu </a:t>
            </a:r>
            <a:r>
              <a:rPr lang="en-GB" sz="2400" dirty="0" err="1"/>
              <a:t>toate</a:t>
            </a:r>
            <a:r>
              <a:rPr lang="en-GB" sz="2400" dirty="0"/>
              <a:t> </a:t>
            </a:r>
            <a:r>
              <a:rPr lang="en-GB" sz="2400" dirty="0" err="1"/>
              <a:t>acestea</a:t>
            </a:r>
            <a:r>
              <a:rPr lang="en-GB" sz="2400" dirty="0"/>
              <a:t>, </a:t>
            </a:r>
            <a:r>
              <a:rPr lang="en-GB" sz="2400" dirty="0" err="1"/>
              <a:t>pasteurizarea</a:t>
            </a:r>
            <a:r>
              <a:rPr lang="en-GB" sz="2400" dirty="0"/>
              <a:t> nu </a:t>
            </a:r>
            <a:r>
              <a:rPr lang="en-GB" sz="2400" dirty="0" err="1"/>
              <a:t>distruge</a:t>
            </a:r>
            <a:r>
              <a:rPr lang="en-GB" sz="2400" dirty="0"/>
              <a:t> </a:t>
            </a:r>
            <a:r>
              <a:rPr lang="en-GB" sz="2400" dirty="0" err="1"/>
              <a:t>sporii</a:t>
            </a:r>
            <a:r>
              <a:rPr lang="en-GB" sz="2400" dirty="0"/>
              <a:t> </a:t>
            </a:r>
            <a:r>
              <a:rPr lang="en-GB" sz="2400" dirty="0" err="1"/>
              <a:t>bacterieni</a:t>
            </a:r>
            <a:r>
              <a:rPr lang="en-GB" sz="2400" dirty="0"/>
              <a:t>. </a:t>
            </a:r>
          </a:p>
          <a:p>
            <a:pPr marL="285750" indent="-285750" algn="just">
              <a:buFont typeface="Arial" panose="020B0604020202020204" pitchFamily="34" charset="0"/>
              <a:buChar char="•"/>
            </a:pPr>
            <a:r>
              <a:rPr lang="en-GB" sz="2400" dirty="0" err="1"/>
              <a:t>Relația</a:t>
            </a:r>
            <a:r>
              <a:rPr lang="en-GB" sz="2400" dirty="0"/>
              <a:t> </a:t>
            </a:r>
            <a:r>
              <a:rPr lang="en-GB" sz="2400" dirty="0" err="1"/>
              <a:t>timp-temperatură</a:t>
            </a:r>
            <a:r>
              <a:rPr lang="en-GB" sz="2400" dirty="0"/>
              <a:t> </a:t>
            </a:r>
            <a:r>
              <a:rPr lang="en-GB" sz="2400" dirty="0" err="1"/>
              <a:t>pentru</a:t>
            </a:r>
            <a:r>
              <a:rPr lang="en-GB" sz="2400" dirty="0"/>
              <a:t> </a:t>
            </a:r>
            <a:r>
              <a:rPr lang="en-GB" sz="2400" dirty="0" err="1"/>
              <a:t>pasteurizarea</a:t>
            </a:r>
            <a:r>
              <a:rPr lang="en-GB" sz="2400" dirty="0"/>
              <a:t> </a:t>
            </a:r>
            <a:r>
              <a:rPr lang="en-GB" sz="2400" dirty="0" err="1"/>
              <a:t>folosind</a:t>
            </a:r>
            <a:r>
              <a:rPr lang="en-GB" sz="2400" dirty="0"/>
              <a:t> </a:t>
            </a:r>
            <a:r>
              <a:rPr lang="en-GB" sz="2400" dirty="0" err="1"/>
              <a:t>apa</a:t>
            </a:r>
            <a:r>
              <a:rPr lang="en-GB" sz="2400" dirty="0"/>
              <a:t> </a:t>
            </a:r>
            <a:r>
              <a:rPr lang="en-GB" sz="2400" dirty="0" err="1"/>
              <a:t>calda</a:t>
            </a:r>
            <a:r>
              <a:rPr lang="en-GB" sz="2400" dirty="0"/>
              <a:t> </a:t>
            </a:r>
            <a:r>
              <a:rPr lang="en-GB" sz="2400" dirty="0" err="1"/>
              <a:t>este</a:t>
            </a:r>
            <a:r>
              <a:rPr lang="en-GB" sz="2400" dirty="0"/>
              <a:t> </a:t>
            </a:r>
            <a:r>
              <a:rPr lang="en-GB" sz="2400" dirty="0" err="1"/>
              <a:t>în</a:t>
            </a:r>
            <a:r>
              <a:rPr lang="en-GB" sz="2400" dirty="0"/>
              <a:t> general de ~70°C (158°F) </a:t>
            </a:r>
            <a:r>
              <a:rPr lang="en-GB" sz="2400" dirty="0" err="1"/>
              <a:t>timp</a:t>
            </a:r>
            <a:r>
              <a:rPr lang="en-GB" sz="2400" dirty="0"/>
              <a:t> de 30 de minute. </a:t>
            </a:r>
          </a:p>
          <a:p>
            <a:pPr marL="285750" indent="-285750" algn="just">
              <a:buFont typeface="Arial" panose="020B0604020202020204" pitchFamily="34" charset="0"/>
              <a:buChar char="•"/>
            </a:pPr>
            <a:r>
              <a:rPr lang="en-GB" sz="2400" dirty="0" err="1"/>
              <a:t>Temperatura</a:t>
            </a:r>
            <a:r>
              <a:rPr lang="en-GB" sz="2400" dirty="0"/>
              <a:t> </a:t>
            </a:r>
            <a:r>
              <a:rPr lang="en-GB" sz="2400" dirty="0" err="1"/>
              <a:t>și</a:t>
            </a:r>
            <a:r>
              <a:rPr lang="en-GB" sz="2400" dirty="0"/>
              <a:t> </a:t>
            </a:r>
            <a:r>
              <a:rPr lang="en-GB" sz="2400" dirty="0" err="1"/>
              <a:t>timpul</a:t>
            </a:r>
            <a:r>
              <a:rPr lang="en-GB" sz="2400" dirty="0"/>
              <a:t> </a:t>
            </a:r>
            <a:r>
              <a:rPr lang="en-GB" sz="2400" dirty="0" err="1"/>
              <a:t>apei</a:t>
            </a:r>
            <a:r>
              <a:rPr lang="en-GB" sz="2400" dirty="0"/>
              <a:t> </a:t>
            </a:r>
            <a:r>
              <a:rPr lang="en-GB" sz="2400" dirty="0" err="1"/>
              <a:t>ar</a:t>
            </a:r>
            <a:r>
              <a:rPr lang="en-GB" sz="2400" dirty="0"/>
              <a:t> </a:t>
            </a:r>
            <a:r>
              <a:rPr lang="en-GB" sz="2400" dirty="0" err="1"/>
              <a:t>trebui</a:t>
            </a:r>
            <a:r>
              <a:rPr lang="en-GB" sz="2400" dirty="0"/>
              <a:t> </a:t>
            </a:r>
            <a:r>
              <a:rPr lang="en-GB" sz="2400" dirty="0" err="1"/>
              <a:t>să</a:t>
            </a:r>
            <a:r>
              <a:rPr lang="en-GB" sz="2400" dirty="0"/>
              <a:t> fie </a:t>
            </a:r>
            <a:r>
              <a:rPr lang="en-GB" sz="2400" dirty="0" err="1"/>
              <a:t>monitorizata</a:t>
            </a:r>
            <a:r>
              <a:rPr lang="en-GB" sz="2400" dirty="0"/>
              <a:t> ca </a:t>
            </a:r>
            <a:r>
              <a:rPr lang="en-GB" sz="2400" dirty="0" err="1"/>
              <a:t>parte</a:t>
            </a:r>
            <a:r>
              <a:rPr lang="en-GB" sz="2400" dirty="0"/>
              <a:t> a </a:t>
            </a:r>
            <a:r>
              <a:rPr lang="en-GB" sz="2400" dirty="0" err="1"/>
              <a:t>unui</a:t>
            </a:r>
            <a:r>
              <a:rPr lang="en-GB" sz="2400" dirty="0"/>
              <a:t> program de </a:t>
            </a:r>
            <a:r>
              <a:rPr lang="en-GB" sz="2400" dirty="0" err="1"/>
              <a:t>asigurare</a:t>
            </a:r>
            <a:r>
              <a:rPr lang="en-GB" sz="2400" dirty="0"/>
              <a:t> a </a:t>
            </a:r>
            <a:r>
              <a:rPr lang="en-GB" sz="2400" dirty="0" err="1"/>
              <a:t>calitatii</a:t>
            </a:r>
            <a:r>
              <a:rPr lang="en-GB" sz="2400" dirty="0"/>
              <a:t>.</a:t>
            </a:r>
          </a:p>
          <a:p>
            <a:pPr algn="just"/>
            <a:endParaRPr lang="en-GB" sz="2400" b="1" dirty="0"/>
          </a:p>
          <a:p>
            <a:pPr algn="just"/>
            <a:r>
              <a:rPr lang="en-GB" sz="2400" b="1" dirty="0"/>
              <a:t>5. </a:t>
            </a:r>
            <a:r>
              <a:rPr lang="en-GB" sz="2400" b="1" dirty="0" err="1"/>
              <a:t>Aparate</a:t>
            </a:r>
            <a:r>
              <a:rPr lang="en-GB" sz="2400" b="1" dirty="0"/>
              <a:t> de </a:t>
            </a:r>
            <a:r>
              <a:rPr lang="en-GB" sz="2400" b="1" dirty="0" err="1"/>
              <a:t>spălat</a:t>
            </a:r>
            <a:r>
              <a:rPr lang="en-GB" sz="2400" b="1" dirty="0"/>
              <a:t> </a:t>
            </a:r>
            <a:r>
              <a:rPr lang="en-GB" sz="2400" b="1" dirty="0" err="1"/>
              <a:t>și</a:t>
            </a:r>
            <a:r>
              <a:rPr lang="en-GB" sz="2400" b="1" dirty="0"/>
              <a:t> </a:t>
            </a:r>
            <a:r>
              <a:rPr lang="en-GB" sz="2400" b="1" dirty="0" err="1"/>
              <a:t>dezinfectare</a:t>
            </a:r>
            <a:endParaRPr lang="en-GB" sz="2400" b="1" dirty="0"/>
          </a:p>
          <a:p>
            <a:pPr marL="285750" indent="-285750" algn="just">
              <a:buFont typeface="Arial" panose="020B0604020202020204" pitchFamily="34" charset="0"/>
              <a:buChar char="•"/>
            </a:pPr>
            <a:r>
              <a:rPr lang="en-GB" sz="2400" dirty="0" err="1"/>
              <a:t>Aparate</a:t>
            </a:r>
            <a:r>
              <a:rPr lang="en-GB" sz="2400" dirty="0"/>
              <a:t> de </a:t>
            </a:r>
            <a:r>
              <a:rPr lang="en-GB" sz="2400" dirty="0" err="1"/>
              <a:t>spălat</a:t>
            </a:r>
            <a:r>
              <a:rPr lang="en-GB" sz="2400" dirty="0"/>
              <a:t> </a:t>
            </a:r>
            <a:r>
              <a:rPr lang="en-GB" sz="2400" dirty="0" err="1"/>
              <a:t>și</a:t>
            </a:r>
            <a:r>
              <a:rPr lang="en-GB" sz="2400" dirty="0"/>
              <a:t> </a:t>
            </a:r>
            <a:r>
              <a:rPr lang="en-GB" sz="2400" dirty="0" err="1"/>
              <a:t>dezinfectare</a:t>
            </a:r>
            <a:r>
              <a:rPr lang="en-GB" sz="2400" dirty="0"/>
              <a:t> sunt </a:t>
            </a:r>
            <a:r>
              <a:rPr lang="en-GB" sz="2400" dirty="0" err="1"/>
              <a:t>echipamente</a:t>
            </a:r>
            <a:r>
              <a:rPr lang="en-GB" sz="2400" dirty="0"/>
              <a:t> automate </a:t>
            </a:r>
            <a:r>
              <a:rPr lang="en-GB" sz="2400" dirty="0" err="1"/>
              <a:t>și</a:t>
            </a:r>
            <a:r>
              <a:rPr lang="en-GB" sz="2400" dirty="0"/>
              <a:t> </a:t>
            </a:r>
            <a:r>
              <a:rPr lang="en-GB" sz="2400" dirty="0" err="1"/>
              <a:t>închise</a:t>
            </a:r>
            <a:r>
              <a:rPr lang="en-GB" sz="2400" dirty="0"/>
              <a:t> care </a:t>
            </a:r>
            <a:r>
              <a:rPr lang="en-GB" sz="2400" dirty="0" err="1"/>
              <a:t>curăță</a:t>
            </a:r>
            <a:r>
              <a:rPr lang="en-GB" sz="2400" dirty="0"/>
              <a:t> </a:t>
            </a:r>
            <a:r>
              <a:rPr lang="en-GB" sz="2400" dirty="0" err="1"/>
              <a:t>și</a:t>
            </a:r>
            <a:r>
              <a:rPr lang="en-GB" sz="2400" dirty="0"/>
              <a:t> </a:t>
            </a:r>
            <a:r>
              <a:rPr lang="en-GB" sz="2400" dirty="0" err="1"/>
              <a:t>dezinfectează</a:t>
            </a:r>
            <a:r>
              <a:rPr lang="en-GB" sz="2400" dirty="0"/>
              <a:t> </a:t>
            </a:r>
            <a:r>
              <a:rPr lang="en-GB" sz="2400" dirty="0" err="1"/>
              <a:t>obiecte</a:t>
            </a:r>
            <a:r>
              <a:rPr lang="en-GB" sz="2400" dirty="0"/>
              <a:t> </a:t>
            </a:r>
            <a:r>
              <a:rPr lang="en-GB" sz="2400" dirty="0" err="1"/>
              <a:t>medicale</a:t>
            </a:r>
            <a:r>
              <a:rPr lang="en-GB" sz="2400" dirty="0"/>
              <a:t>, </a:t>
            </a:r>
            <a:r>
              <a:rPr lang="en-GB" sz="2400" dirty="0" err="1"/>
              <a:t>instrumente</a:t>
            </a:r>
            <a:r>
              <a:rPr lang="en-GB" sz="2400" dirty="0"/>
              <a:t> </a:t>
            </a:r>
            <a:r>
              <a:rPr lang="en-GB" sz="2400" dirty="0" err="1"/>
              <a:t>chirurgicale</a:t>
            </a:r>
            <a:r>
              <a:rPr lang="en-GB" sz="2400" dirty="0"/>
              <a:t> </a:t>
            </a:r>
            <a:r>
              <a:rPr lang="en-GB" sz="2400" dirty="0" err="1"/>
              <a:t>și</a:t>
            </a:r>
            <a:r>
              <a:rPr lang="en-GB" sz="2400" dirty="0"/>
              <a:t> </a:t>
            </a:r>
            <a:r>
              <a:rPr lang="en-GB" sz="2400" dirty="0" err="1"/>
              <a:t>tuburi</a:t>
            </a:r>
            <a:r>
              <a:rPr lang="en-GB" sz="2400" dirty="0"/>
              <a:t> de </a:t>
            </a:r>
            <a:r>
              <a:rPr lang="en-GB" sz="2400" dirty="0" err="1"/>
              <a:t>anestezie</a:t>
            </a:r>
            <a:r>
              <a:rPr lang="en-GB" sz="2400" dirty="0"/>
              <a:t>. </a:t>
            </a:r>
          </a:p>
          <a:p>
            <a:pPr marL="285750" indent="-285750" algn="just">
              <a:buFont typeface="Arial" panose="020B0604020202020204" pitchFamily="34" charset="0"/>
              <a:buChar char="•"/>
            </a:pPr>
            <a:r>
              <a:rPr lang="en-GB" sz="2400" dirty="0"/>
              <a:t>Au un </a:t>
            </a:r>
            <a:r>
              <a:rPr lang="en-GB" sz="2400" dirty="0" err="1"/>
              <a:t>ciclu</a:t>
            </a:r>
            <a:r>
              <a:rPr lang="en-GB" sz="2400" dirty="0"/>
              <a:t> </a:t>
            </a:r>
            <a:r>
              <a:rPr lang="en-GB" sz="2400" dirty="0" err="1"/>
              <a:t>scurt</a:t>
            </a:r>
            <a:r>
              <a:rPr lang="en-GB" sz="2400" dirty="0"/>
              <a:t> de a </a:t>
            </a:r>
            <a:r>
              <a:rPr lang="en-GB" sz="2400" dirty="0" err="1"/>
              <a:t>cateva</a:t>
            </a:r>
            <a:r>
              <a:rPr lang="en-GB" sz="2400" dirty="0"/>
              <a:t> minute. </a:t>
            </a:r>
            <a:r>
              <a:rPr lang="en-GB" sz="2400" dirty="0" err="1"/>
              <a:t>Curăță</a:t>
            </a:r>
            <a:r>
              <a:rPr lang="en-GB" sz="2400" dirty="0"/>
              <a:t> </a:t>
            </a:r>
            <a:r>
              <a:rPr lang="en-GB" sz="2400" dirty="0" err="1"/>
              <a:t>prin</a:t>
            </a:r>
            <a:r>
              <a:rPr lang="en-GB" sz="2400" dirty="0"/>
              <a:t> </a:t>
            </a:r>
            <a:r>
              <a:rPr lang="en-GB" sz="2400" dirty="0" err="1"/>
              <a:t>clătire</a:t>
            </a:r>
            <a:r>
              <a:rPr lang="en-GB" sz="2400" dirty="0"/>
              <a:t> cu </a:t>
            </a:r>
            <a:r>
              <a:rPr lang="en-GB" sz="2400" dirty="0" err="1"/>
              <a:t>apă</a:t>
            </a:r>
            <a:r>
              <a:rPr lang="en-GB" sz="2400" dirty="0"/>
              <a:t> </a:t>
            </a:r>
            <a:r>
              <a:rPr lang="en-GB" sz="2400" dirty="0" err="1"/>
              <a:t>caldă</a:t>
            </a:r>
            <a:r>
              <a:rPr lang="en-GB" sz="2400" dirty="0"/>
              <a:t>, eventual cu un detergent, </a:t>
            </a:r>
            <a:r>
              <a:rPr lang="en-GB" sz="2400" dirty="0" err="1"/>
              <a:t>și</a:t>
            </a:r>
            <a:r>
              <a:rPr lang="en-GB" sz="2400" dirty="0"/>
              <a:t> </a:t>
            </a:r>
            <a:r>
              <a:rPr lang="en-GB" sz="2400" dirty="0" err="1"/>
              <a:t>apoi</a:t>
            </a:r>
            <a:r>
              <a:rPr lang="en-GB" sz="2400" dirty="0"/>
              <a:t> </a:t>
            </a:r>
            <a:r>
              <a:rPr lang="en-GB" sz="2400" dirty="0" err="1"/>
              <a:t>dezinfectează</a:t>
            </a:r>
            <a:r>
              <a:rPr lang="en-GB" sz="2400" dirty="0"/>
              <a:t> </a:t>
            </a:r>
            <a:r>
              <a:rPr lang="en-GB" sz="2400" dirty="0" err="1"/>
              <a:t>prin</a:t>
            </a:r>
            <a:r>
              <a:rPr lang="en-GB" sz="2400" dirty="0"/>
              <a:t> </a:t>
            </a:r>
            <a:r>
              <a:rPr lang="en-GB" sz="2400" dirty="0" err="1"/>
              <a:t>clătirea</a:t>
            </a:r>
            <a:r>
              <a:rPr lang="en-GB" sz="2400" dirty="0"/>
              <a:t> </a:t>
            </a:r>
            <a:r>
              <a:rPr lang="en-GB" sz="2400" dirty="0" err="1"/>
              <a:t>articolelor</a:t>
            </a:r>
            <a:r>
              <a:rPr lang="en-GB" sz="2400" dirty="0"/>
              <a:t> cu </a:t>
            </a:r>
            <a:r>
              <a:rPr lang="en-GB" sz="2400" dirty="0" err="1"/>
              <a:t>apă</a:t>
            </a:r>
            <a:r>
              <a:rPr lang="en-GB" sz="2400" dirty="0"/>
              <a:t> </a:t>
            </a:r>
            <a:r>
              <a:rPr lang="en-GB" sz="2400" dirty="0" err="1"/>
              <a:t>fierbinte</a:t>
            </a:r>
            <a:r>
              <a:rPr lang="en-GB" sz="2400" dirty="0"/>
              <a:t> </a:t>
            </a:r>
            <a:r>
              <a:rPr lang="en-GB" sz="2400" dirty="0" err="1"/>
              <a:t>sau</a:t>
            </a:r>
            <a:r>
              <a:rPr lang="en-GB" sz="2400" dirty="0"/>
              <a:t> cu </a:t>
            </a:r>
            <a:r>
              <a:rPr lang="en-GB" sz="2400" dirty="0" err="1"/>
              <a:t>abur</a:t>
            </a:r>
            <a:r>
              <a:rPr lang="en-GB" sz="2400" dirty="0"/>
              <a:t>.</a:t>
            </a:r>
          </a:p>
        </p:txBody>
      </p:sp>
      <p:sp>
        <p:nvSpPr>
          <p:cNvPr id="3" name="TextBox 2">
            <a:extLst>
              <a:ext uri="{FF2B5EF4-FFF2-40B4-BE49-F238E27FC236}">
                <a16:creationId xmlns:a16="http://schemas.microsoft.com/office/drawing/2014/main" id="{D30CD1F4-9F59-0311-CB7E-2AA72A2BB3E9}"/>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1208353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D356B-DEBA-4A50-F0A0-85B6D16BC391}"/>
              </a:ext>
            </a:extLst>
          </p:cNvPr>
          <p:cNvSpPr txBox="1"/>
          <p:nvPr/>
        </p:nvSpPr>
        <p:spPr>
          <a:xfrm>
            <a:off x="5171772" y="0"/>
            <a:ext cx="1848455" cy="523220"/>
          </a:xfrm>
          <a:prstGeom prst="rect">
            <a:avLst/>
          </a:prstGeom>
          <a:noFill/>
        </p:spPr>
        <p:txBody>
          <a:bodyPr wrap="none" rtlCol="0">
            <a:spAutoFit/>
          </a:bodyPr>
          <a:lstStyle/>
          <a:p>
            <a:pPr algn="ctr"/>
            <a:r>
              <a:rPr lang="en-RO" sz="2800" b="1" dirty="0"/>
              <a:t>Sterilizarea</a:t>
            </a:r>
            <a:endParaRPr lang="en-RO" b="1" dirty="0"/>
          </a:p>
        </p:txBody>
      </p:sp>
      <p:sp>
        <p:nvSpPr>
          <p:cNvPr id="4" name="TextBox 3">
            <a:extLst>
              <a:ext uri="{FF2B5EF4-FFF2-40B4-BE49-F238E27FC236}">
                <a16:creationId xmlns:a16="http://schemas.microsoft.com/office/drawing/2014/main" id="{48D6C5D7-FC4E-1CC4-F379-DE8A19B6C1CD}"/>
              </a:ext>
            </a:extLst>
          </p:cNvPr>
          <p:cNvSpPr txBox="1"/>
          <p:nvPr/>
        </p:nvSpPr>
        <p:spPr>
          <a:xfrm>
            <a:off x="397098" y="577379"/>
            <a:ext cx="11397802" cy="2677656"/>
          </a:xfrm>
          <a:prstGeom prst="rect">
            <a:avLst/>
          </a:prstGeom>
          <a:noFill/>
        </p:spPr>
        <p:txBody>
          <a:bodyPr wrap="square">
            <a:spAutoFit/>
          </a:bodyPr>
          <a:lstStyle/>
          <a:p>
            <a:r>
              <a:rPr lang="en-RO" sz="2400" b="1" dirty="0"/>
              <a:t>Sterilizare cu abur</a:t>
            </a:r>
          </a:p>
          <a:p>
            <a:pPr marL="285750" indent="-285750" algn="just">
              <a:buFont typeface="Arial" panose="020B0604020202020204" pitchFamily="34" charset="0"/>
              <a:buChar char="•"/>
            </a:pPr>
            <a:r>
              <a:rPr lang="en-RO" sz="2400" dirty="0"/>
              <a:t>Dintre toate metodele disponibile pentru sterilizare, căldura umedă sub formă de abur saturat sub presiune este cea mai utilizată și cea mai de încredere. Sterilizarea cu abur este netoxică, ieftina, rapid microbicid, sporicid și încălzește și pătrunde rapid în țesături.</a:t>
            </a:r>
          </a:p>
          <a:p>
            <a:pPr marL="285750" indent="-285750" algn="just">
              <a:buFont typeface="Arial" panose="020B0604020202020204" pitchFamily="34" charset="0"/>
              <a:buChar char="•"/>
            </a:pPr>
            <a:r>
              <a:rPr lang="en-RO" sz="2400" dirty="0"/>
              <a:t>Ca toate procesele de sterilizare, sterilizarea cu abur are unele efecte dăunătoare asupra unor materiale, inclusiv coroziunea și arderea lubrifianților asociați cu unele instrumente dentare de mână.</a:t>
            </a:r>
          </a:p>
        </p:txBody>
      </p:sp>
      <p:pic>
        <p:nvPicPr>
          <p:cNvPr id="3074" name="Picture 2" descr="What is an Autoclave? Learn About Steam Sterilization &amp; More">
            <a:extLst>
              <a:ext uri="{FF2B5EF4-FFF2-40B4-BE49-F238E27FC236}">
                <a16:creationId xmlns:a16="http://schemas.microsoft.com/office/drawing/2014/main" id="{A09AE4C7-6766-D11F-9312-26EBA08E4D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4" t="4259" r="3131" b="2126"/>
          <a:stretch/>
        </p:blipFill>
        <p:spPr bwMode="auto">
          <a:xfrm>
            <a:off x="4885386" y="2819637"/>
            <a:ext cx="7146701" cy="3992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Does An Autoclave Steam Sterilizer Work To Clean Dental Tools?">
            <a:extLst>
              <a:ext uri="{FF2B5EF4-FFF2-40B4-BE49-F238E27FC236}">
                <a16:creationId xmlns:a16="http://schemas.microsoft.com/office/drawing/2014/main" id="{F757A1E9-F445-7CA5-4E64-7289F1677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13" y="3540094"/>
            <a:ext cx="4873366" cy="30458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14C41E-D024-AC73-18F7-22FB3C0842CD}"/>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152497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005AF-A0EC-585D-DEDD-C2897370E900}"/>
              </a:ext>
            </a:extLst>
          </p:cNvPr>
          <p:cNvPicPr>
            <a:picLocks noChangeAspect="1"/>
          </p:cNvPicPr>
          <p:nvPr/>
        </p:nvPicPr>
        <p:blipFill>
          <a:blip r:embed="rId2"/>
          <a:stretch>
            <a:fillRect/>
          </a:stretch>
        </p:blipFill>
        <p:spPr>
          <a:xfrm>
            <a:off x="1896035" y="195583"/>
            <a:ext cx="8392203" cy="6648970"/>
          </a:xfrm>
          <a:prstGeom prst="rect">
            <a:avLst/>
          </a:prstGeom>
        </p:spPr>
      </p:pic>
      <p:sp>
        <p:nvSpPr>
          <p:cNvPr id="6" name="TextBox 5">
            <a:extLst>
              <a:ext uri="{FF2B5EF4-FFF2-40B4-BE49-F238E27FC236}">
                <a16:creationId xmlns:a16="http://schemas.microsoft.com/office/drawing/2014/main" id="{E727042A-EFCA-7817-F9BA-C428DBB56E51}"/>
              </a:ext>
            </a:extLst>
          </p:cNvPr>
          <p:cNvSpPr txBox="1"/>
          <p:nvPr/>
        </p:nvSpPr>
        <p:spPr>
          <a:xfrm>
            <a:off x="601756" y="3856082"/>
            <a:ext cx="6098240" cy="369332"/>
          </a:xfrm>
          <a:prstGeom prst="rect">
            <a:avLst/>
          </a:prstGeom>
          <a:noFill/>
        </p:spPr>
        <p:txBody>
          <a:bodyPr wrap="square">
            <a:spAutoFit/>
          </a:bodyPr>
          <a:lstStyle/>
          <a:p>
            <a:r>
              <a:rPr lang="en-RO" b="1" dirty="0"/>
              <a:t>România</a:t>
            </a:r>
            <a:endParaRPr lang="en-RO" dirty="0"/>
          </a:p>
        </p:txBody>
      </p:sp>
      <p:sp>
        <p:nvSpPr>
          <p:cNvPr id="7" name="Right Arrow 6">
            <a:extLst>
              <a:ext uri="{FF2B5EF4-FFF2-40B4-BE49-F238E27FC236}">
                <a16:creationId xmlns:a16="http://schemas.microsoft.com/office/drawing/2014/main" id="{028BC9AB-0697-5122-13C3-CF8751AEE4F1}"/>
              </a:ext>
            </a:extLst>
          </p:cNvPr>
          <p:cNvSpPr/>
          <p:nvPr/>
        </p:nvSpPr>
        <p:spPr>
          <a:xfrm>
            <a:off x="1580029" y="3974173"/>
            <a:ext cx="632011"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 name="Frame 7">
            <a:extLst>
              <a:ext uri="{FF2B5EF4-FFF2-40B4-BE49-F238E27FC236}">
                <a16:creationId xmlns:a16="http://schemas.microsoft.com/office/drawing/2014/main" id="{7C7A7DAF-2B10-2F5E-C6CE-C02FD8F2756A}"/>
              </a:ext>
            </a:extLst>
          </p:cNvPr>
          <p:cNvSpPr/>
          <p:nvPr/>
        </p:nvSpPr>
        <p:spPr>
          <a:xfrm>
            <a:off x="2212040" y="3909779"/>
            <a:ext cx="7510184" cy="4150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
        <p:nvSpPr>
          <p:cNvPr id="9" name="TextBox 8">
            <a:extLst>
              <a:ext uri="{FF2B5EF4-FFF2-40B4-BE49-F238E27FC236}">
                <a16:creationId xmlns:a16="http://schemas.microsoft.com/office/drawing/2014/main" id="{5A5031B9-2774-581A-3B81-676B222D7A47}"/>
              </a:ext>
            </a:extLst>
          </p:cNvPr>
          <p:cNvSpPr txBox="1"/>
          <p:nvPr/>
        </p:nvSpPr>
        <p:spPr>
          <a:xfrm>
            <a:off x="5708278" y="6321656"/>
            <a:ext cx="6098240" cy="523220"/>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 - </a:t>
            </a:r>
            <a:r>
              <a:rPr lang="en-GB" sz="1400" dirty="0"/>
              <a:t>Tripartite Antimicrobial resistance - Country Self-Assessment Survey</a:t>
            </a:r>
          </a:p>
          <a:p>
            <a:pPr algn="r"/>
            <a:r>
              <a:rPr lang="en-GB" sz="1400" dirty="0"/>
              <a:t>(</a:t>
            </a:r>
            <a:r>
              <a:rPr lang="en-GB" sz="1400" dirty="0" err="1"/>
              <a:t>comitetul</a:t>
            </a:r>
            <a:r>
              <a:rPr lang="en-GB" sz="1400" dirty="0"/>
              <a:t> de </a:t>
            </a:r>
            <a:r>
              <a:rPr lang="en-GB" sz="1400" dirty="0" err="1"/>
              <a:t>supraveghere</a:t>
            </a:r>
            <a:r>
              <a:rPr lang="en-GB" sz="1400" dirty="0"/>
              <a:t> al </a:t>
            </a:r>
            <a:r>
              <a:rPr lang="en-GB" sz="1400" dirty="0" err="1"/>
              <a:t>infectiilor</a:t>
            </a:r>
            <a:r>
              <a:rPr lang="en-GB" sz="1400" dirty="0"/>
              <a:t> </a:t>
            </a:r>
            <a:r>
              <a:rPr lang="en-GB" sz="1400" dirty="0" err="1"/>
              <a:t>asociate</a:t>
            </a:r>
            <a:r>
              <a:rPr lang="en-GB" sz="1400" dirty="0"/>
              <a:t> </a:t>
            </a:r>
            <a:r>
              <a:rPr lang="en-GB" sz="1400" dirty="0" err="1"/>
              <a:t>ingrijirilor</a:t>
            </a:r>
            <a:r>
              <a:rPr lang="en-GB" sz="1400" dirty="0"/>
              <a:t> </a:t>
            </a:r>
            <a:r>
              <a:rPr lang="en-GB" sz="1400" dirty="0" err="1"/>
              <a:t>medicale</a:t>
            </a:r>
            <a:r>
              <a:rPr lang="en-GB" sz="1400" dirty="0"/>
              <a:t>)</a:t>
            </a:r>
            <a:endParaRPr lang="en-RO" sz="1400" dirty="0"/>
          </a:p>
        </p:txBody>
      </p:sp>
    </p:spTree>
    <p:extLst>
      <p:ext uri="{BB962C8B-B14F-4D97-AF65-F5344CB8AC3E}">
        <p14:creationId xmlns:p14="http://schemas.microsoft.com/office/powerpoint/2010/main" val="29677399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D356B-DEBA-4A50-F0A0-85B6D16BC391}"/>
              </a:ext>
            </a:extLst>
          </p:cNvPr>
          <p:cNvSpPr txBox="1"/>
          <p:nvPr/>
        </p:nvSpPr>
        <p:spPr>
          <a:xfrm>
            <a:off x="5171772" y="0"/>
            <a:ext cx="1848455" cy="523220"/>
          </a:xfrm>
          <a:prstGeom prst="rect">
            <a:avLst/>
          </a:prstGeom>
          <a:noFill/>
        </p:spPr>
        <p:txBody>
          <a:bodyPr wrap="none" rtlCol="0">
            <a:spAutoFit/>
          </a:bodyPr>
          <a:lstStyle/>
          <a:p>
            <a:pPr algn="ctr"/>
            <a:r>
              <a:rPr lang="en-RO" sz="2800" b="1" dirty="0"/>
              <a:t>Sterilizarea</a:t>
            </a:r>
            <a:endParaRPr lang="en-RO" b="1" dirty="0"/>
          </a:p>
        </p:txBody>
      </p:sp>
      <p:sp>
        <p:nvSpPr>
          <p:cNvPr id="4" name="TextBox 3">
            <a:extLst>
              <a:ext uri="{FF2B5EF4-FFF2-40B4-BE49-F238E27FC236}">
                <a16:creationId xmlns:a16="http://schemas.microsoft.com/office/drawing/2014/main" id="{48D6C5D7-FC4E-1CC4-F379-DE8A19B6C1CD}"/>
              </a:ext>
            </a:extLst>
          </p:cNvPr>
          <p:cNvSpPr txBox="1"/>
          <p:nvPr/>
        </p:nvSpPr>
        <p:spPr>
          <a:xfrm>
            <a:off x="397098" y="677600"/>
            <a:ext cx="11397802" cy="3416320"/>
          </a:xfrm>
          <a:prstGeom prst="rect">
            <a:avLst/>
          </a:prstGeom>
          <a:noFill/>
        </p:spPr>
        <p:txBody>
          <a:bodyPr wrap="square">
            <a:spAutoFit/>
          </a:bodyPr>
          <a:lstStyle/>
          <a:p>
            <a:r>
              <a:rPr lang="en-GB" b="1" dirty="0" err="1"/>
              <a:t>Sterilizare</a:t>
            </a:r>
            <a:r>
              <a:rPr lang="en-GB" b="1" dirty="0"/>
              <a:t> </a:t>
            </a:r>
            <a:r>
              <a:rPr lang="en-GB" b="1" dirty="0" err="1"/>
              <a:t>rapida</a:t>
            </a:r>
            <a:endParaRPr lang="en-GB" b="1" dirty="0"/>
          </a:p>
          <a:p>
            <a:pPr algn="just"/>
            <a:r>
              <a:rPr lang="en-GB" dirty="0" err="1"/>
              <a:t>Sterilizarea</a:t>
            </a:r>
            <a:r>
              <a:rPr lang="en-GB" dirty="0"/>
              <a:t> cu </a:t>
            </a:r>
            <a:r>
              <a:rPr lang="en-GB" dirty="0" err="1"/>
              <a:t>abur</a:t>
            </a:r>
            <a:r>
              <a:rPr lang="en-GB" dirty="0"/>
              <a:t> „flash” a </a:t>
            </a:r>
            <a:r>
              <a:rPr lang="en-GB" dirty="0" err="1"/>
              <a:t>fost</a:t>
            </a:r>
            <a:r>
              <a:rPr lang="en-GB" dirty="0"/>
              <a:t> </a:t>
            </a:r>
            <a:r>
              <a:rPr lang="en-GB" dirty="0" err="1"/>
              <a:t>definită</a:t>
            </a:r>
            <a:r>
              <a:rPr lang="en-GB" dirty="0"/>
              <a:t> </a:t>
            </a:r>
            <a:r>
              <a:rPr lang="en-GB" dirty="0" err="1"/>
              <a:t>inițial</a:t>
            </a:r>
            <a:r>
              <a:rPr lang="en-GB" dirty="0"/>
              <a:t> de Underwood </a:t>
            </a:r>
            <a:r>
              <a:rPr lang="en-GB" dirty="0" err="1"/>
              <a:t>și</a:t>
            </a:r>
            <a:r>
              <a:rPr lang="en-GB" dirty="0"/>
              <a:t> Perkins ca </a:t>
            </a:r>
            <a:r>
              <a:rPr lang="en-GB" dirty="0" err="1"/>
              <a:t>sterilizarea</a:t>
            </a:r>
            <a:r>
              <a:rPr lang="en-GB" dirty="0"/>
              <a:t> </a:t>
            </a:r>
            <a:r>
              <a:rPr lang="en-GB" dirty="0" err="1"/>
              <a:t>unui</a:t>
            </a:r>
            <a:r>
              <a:rPr lang="en-GB" dirty="0"/>
              <a:t> </a:t>
            </a:r>
            <a:r>
              <a:rPr lang="en-GB" dirty="0" err="1"/>
              <a:t>obiect</a:t>
            </a:r>
            <a:r>
              <a:rPr lang="en-GB" dirty="0"/>
              <a:t> </a:t>
            </a:r>
            <a:r>
              <a:rPr lang="en-GB" dirty="0" err="1"/>
              <a:t>neîmpachetat</a:t>
            </a:r>
            <a:r>
              <a:rPr lang="en-GB" dirty="0"/>
              <a:t> la 132°C </a:t>
            </a:r>
            <a:r>
              <a:rPr lang="en-GB" dirty="0" err="1"/>
              <a:t>timp</a:t>
            </a:r>
            <a:r>
              <a:rPr lang="en-GB" dirty="0"/>
              <a:t> de 3 minute la </a:t>
            </a:r>
            <a:r>
              <a:rPr lang="en-GB" dirty="0" err="1"/>
              <a:t>presiune</a:t>
            </a:r>
            <a:r>
              <a:rPr lang="en-GB" dirty="0"/>
              <a:t> de 12-13 kg </a:t>
            </a:r>
            <a:r>
              <a:rPr lang="en-GB" dirty="0" err="1"/>
              <a:t>într</a:t>
            </a:r>
            <a:r>
              <a:rPr lang="en-GB" dirty="0"/>
              <a:t>-o </a:t>
            </a:r>
            <a:r>
              <a:rPr lang="en-GB" dirty="0" err="1"/>
              <a:t>sterilizator</a:t>
            </a:r>
            <a:r>
              <a:rPr lang="en-GB" dirty="0"/>
              <a:t> cu </a:t>
            </a:r>
            <a:r>
              <a:rPr lang="en-GB" dirty="0" err="1"/>
              <a:t>deplasare</a:t>
            </a:r>
            <a:r>
              <a:rPr lang="en-GB" dirty="0"/>
              <a:t> </a:t>
            </a:r>
            <a:r>
              <a:rPr lang="en-GB" dirty="0" err="1"/>
              <a:t>gravitationala</a:t>
            </a:r>
            <a:r>
              <a:rPr lang="en-GB" dirty="0"/>
              <a:t>. </a:t>
            </a:r>
            <a:r>
              <a:rPr lang="en-GB" dirty="0" err="1"/>
              <a:t>În</a:t>
            </a:r>
            <a:r>
              <a:rPr lang="en-GB" dirty="0"/>
              <a:t> </a:t>
            </a:r>
            <a:r>
              <a:rPr lang="en-GB" dirty="0" err="1"/>
              <a:t>prezent</a:t>
            </a:r>
            <a:r>
              <a:rPr lang="en-GB" dirty="0"/>
              <a:t>, </a:t>
            </a:r>
            <a:r>
              <a:rPr lang="en-GB" dirty="0" err="1"/>
              <a:t>timpul</a:t>
            </a:r>
            <a:r>
              <a:rPr lang="en-GB" dirty="0"/>
              <a:t> </a:t>
            </a:r>
            <a:r>
              <a:rPr lang="en-GB" dirty="0" err="1"/>
              <a:t>necesar</a:t>
            </a:r>
            <a:r>
              <a:rPr lang="en-GB" dirty="0"/>
              <a:t> </a:t>
            </a:r>
            <a:r>
              <a:rPr lang="en-GB" dirty="0" err="1"/>
              <a:t>pentru</a:t>
            </a:r>
            <a:r>
              <a:rPr lang="en-GB" dirty="0"/>
              <a:t> </a:t>
            </a:r>
            <a:r>
              <a:rPr lang="en-GB" dirty="0" err="1"/>
              <a:t>sterilizarea</a:t>
            </a:r>
            <a:r>
              <a:rPr lang="en-GB" dirty="0"/>
              <a:t> flash </a:t>
            </a:r>
            <a:r>
              <a:rPr lang="en-GB" dirty="0" err="1"/>
              <a:t>depinde</a:t>
            </a:r>
            <a:r>
              <a:rPr lang="en-GB" dirty="0"/>
              <a:t> de </a:t>
            </a:r>
            <a:r>
              <a:rPr lang="en-GB" dirty="0" err="1"/>
              <a:t>tipul</a:t>
            </a:r>
            <a:r>
              <a:rPr lang="en-GB" dirty="0"/>
              <a:t> de </a:t>
            </a:r>
            <a:r>
              <a:rPr lang="en-GB" dirty="0" err="1"/>
              <a:t>sterilizare</a:t>
            </a:r>
            <a:r>
              <a:rPr lang="en-GB" dirty="0"/>
              <a:t> </a:t>
            </a:r>
            <a:r>
              <a:rPr lang="en-GB" dirty="0" err="1"/>
              <a:t>și</a:t>
            </a:r>
            <a:r>
              <a:rPr lang="en-GB" dirty="0"/>
              <a:t> </a:t>
            </a:r>
            <a:r>
              <a:rPr lang="en-GB" dirty="0" err="1"/>
              <a:t>tipul</a:t>
            </a:r>
            <a:r>
              <a:rPr lang="en-GB" dirty="0"/>
              <a:t> </a:t>
            </a:r>
            <a:r>
              <a:rPr lang="en-GB" dirty="0" err="1"/>
              <a:t>articolului</a:t>
            </a:r>
            <a:r>
              <a:rPr lang="en-GB" dirty="0"/>
              <a:t> (</a:t>
            </a:r>
            <a:r>
              <a:rPr lang="en-GB" dirty="0" err="1"/>
              <a:t>adică</a:t>
            </a:r>
            <a:r>
              <a:rPr lang="en-GB" dirty="0"/>
              <a:t> </a:t>
            </a:r>
            <a:r>
              <a:rPr lang="en-GB" dirty="0" err="1"/>
              <a:t>articole</a:t>
            </a:r>
            <a:r>
              <a:rPr lang="en-GB" dirty="0"/>
              <a:t> </a:t>
            </a:r>
            <a:r>
              <a:rPr lang="en-GB" dirty="0" err="1"/>
              <a:t>poroase</a:t>
            </a:r>
            <a:r>
              <a:rPr lang="en-GB" dirty="0"/>
              <a:t> vs </a:t>
            </a:r>
            <a:r>
              <a:rPr lang="en-GB" dirty="0" err="1"/>
              <a:t>neporoase</a:t>
            </a:r>
            <a:r>
              <a:rPr lang="en-GB" dirty="0"/>
              <a:t>). </a:t>
            </a:r>
            <a:r>
              <a:rPr lang="en-GB" dirty="0" err="1"/>
              <a:t>Deși</a:t>
            </a:r>
            <a:r>
              <a:rPr lang="en-GB" dirty="0"/>
              <a:t> </a:t>
            </a:r>
            <a:r>
              <a:rPr lang="en-GB" dirty="0" err="1"/>
              <a:t>metoda</a:t>
            </a:r>
            <a:r>
              <a:rPr lang="en-GB" dirty="0"/>
              <a:t> </a:t>
            </a:r>
            <a:r>
              <a:rPr lang="en-GB" dirty="0" err="1"/>
              <a:t>împachetata</a:t>
            </a:r>
            <a:r>
              <a:rPr lang="en-GB" dirty="0"/>
              <a:t> de </a:t>
            </a:r>
            <a:r>
              <a:rPr lang="en-GB" dirty="0" err="1"/>
              <a:t>sterilizare</a:t>
            </a:r>
            <a:r>
              <a:rPr lang="en-GB" dirty="0"/>
              <a:t> </a:t>
            </a:r>
            <a:r>
              <a:rPr lang="en-GB" dirty="0" err="1"/>
              <a:t>este</a:t>
            </a:r>
            <a:r>
              <a:rPr lang="en-GB" dirty="0"/>
              <a:t> </a:t>
            </a:r>
            <a:r>
              <a:rPr lang="en-GB" dirty="0" err="1"/>
              <a:t>preferată</a:t>
            </a:r>
            <a:r>
              <a:rPr lang="en-GB" dirty="0"/>
              <a:t>, </a:t>
            </a:r>
            <a:r>
              <a:rPr lang="en-GB" dirty="0" err="1"/>
              <a:t>sterilizarea</a:t>
            </a:r>
            <a:r>
              <a:rPr lang="en-GB" dirty="0"/>
              <a:t> </a:t>
            </a:r>
            <a:r>
              <a:rPr lang="en-GB" dirty="0" err="1"/>
              <a:t>rapidă</a:t>
            </a:r>
            <a:r>
              <a:rPr lang="en-GB" dirty="0"/>
              <a:t> </a:t>
            </a:r>
            <a:r>
              <a:rPr lang="en-GB" dirty="0" err="1"/>
              <a:t>efectuată</a:t>
            </a:r>
            <a:r>
              <a:rPr lang="en-GB" dirty="0"/>
              <a:t> </a:t>
            </a:r>
            <a:r>
              <a:rPr lang="en-GB" dirty="0" err="1"/>
              <a:t>corect</a:t>
            </a:r>
            <a:r>
              <a:rPr lang="en-GB" dirty="0"/>
              <a:t> </a:t>
            </a:r>
            <a:r>
              <a:rPr lang="en-GB" dirty="0" err="1"/>
              <a:t>este</a:t>
            </a:r>
            <a:r>
              <a:rPr lang="en-GB" dirty="0"/>
              <a:t> un </a:t>
            </a:r>
            <a:r>
              <a:rPr lang="en-GB" dirty="0" err="1"/>
              <a:t>proces</a:t>
            </a:r>
            <a:r>
              <a:rPr lang="en-GB" dirty="0"/>
              <a:t> </a:t>
            </a:r>
            <a:r>
              <a:rPr lang="en-GB" dirty="0" err="1"/>
              <a:t>eficient</a:t>
            </a:r>
            <a:r>
              <a:rPr lang="en-GB" dirty="0"/>
              <a:t> de </a:t>
            </a:r>
            <a:r>
              <a:rPr lang="en-GB" dirty="0" err="1"/>
              <a:t>sterilizare</a:t>
            </a:r>
            <a:r>
              <a:rPr lang="en-GB" dirty="0"/>
              <a:t> a </a:t>
            </a:r>
            <a:r>
              <a:rPr lang="en-GB" dirty="0" err="1"/>
              <a:t>dispozitivelor</a:t>
            </a:r>
            <a:r>
              <a:rPr lang="en-GB" dirty="0"/>
              <a:t> </a:t>
            </a:r>
            <a:r>
              <a:rPr lang="en-GB" dirty="0" err="1"/>
              <a:t>medicale</a:t>
            </a:r>
            <a:r>
              <a:rPr lang="en-GB" dirty="0"/>
              <a:t> </a:t>
            </a:r>
            <a:r>
              <a:rPr lang="en-GB" dirty="0" err="1"/>
              <a:t>critice</a:t>
            </a:r>
            <a:r>
              <a:rPr lang="en-GB" dirty="0"/>
              <a:t>. </a:t>
            </a:r>
            <a:r>
              <a:rPr lang="en-GB" dirty="0" err="1"/>
              <a:t>Sterilizarea</a:t>
            </a:r>
            <a:r>
              <a:rPr lang="en-GB" dirty="0"/>
              <a:t> flash </a:t>
            </a:r>
            <a:r>
              <a:rPr lang="en-GB" dirty="0" err="1"/>
              <a:t>este</a:t>
            </a:r>
            <a:r>
              <a:rPr lang="en-GB" dirty="0"/>
              <a:t> o </a:t>
            </a:r>
            <a:r>
              <a:rPr lang="en-GB" dirty="0" err="1"/>
              <a:t>modificare</a:t>
            </a:r>
            <a:r>
              <a:rPr lang="en-GB" dirty="0"/>
              <a:t> a </a:t>
            </a:r>
            <a:r>
              <a:rPr lang="en-GB" dirty="0" err="1"/>
              <a:t>sterilizării</a:t>
            </a:r>
            <a:r>
              <a:rPr lang="en-GB" dirty="0"/>
              <a:t> </a:t>
            </a:r>
            <a:r>
              <a:rPr lang="en-GB" dirty="0" err="1"/>
              <a:t>convenționale</a:t>
            </a:r>
            <a:r>
              <a:rPr lang="en-GB" dirty="0"/>
              <a:t> cu </a:t>
            </a:r>
            <a:r>
              <a:rPr lang="en-GB" dirty="0" err="1"/>
              <a:t>abur</a:t>
            </a:r>
            <a:r>
              <a:rPr lang="en-GB" dirty="0"/>
              <a:t> (fie </a:t>
            </a:r>
            <a:r>
              <a:rPr lang="en-GB" dirty="0" err="1"/>
              <a:t>prin</a:t>
            </a:r>
            <a:r>
              <a:rPr lang="en-GB" dirty="0"/>
              <a:t> </a:t>
            </a:r>
            <a:r>
              <a:rPr lang="en-GB" dirty="0" err="1"/>
              <a:t>gravitație</a:t>
            </a:r>
            <a:r>
              <a:rPr lang="en-GB" dirty="0"/>
              <a:t>, </a:t>
            </a:r>
            <a:r>
              <a:rPr lang="en-GB" dirty="0" err="1"/>
              <a:t>prevacuum</a:t>
            </a:r>
            <a:r>
              <a:rPr lang="en-GB" dirty="0"/>
              <a:t> </a:t>
            </a:r>
            <a:r>
              <a:rPr lang="en-GB" dirty="0" err="1"/>
              <a:t>sau</a:t>
            </a:r>
            <a:r>
              <a:rPr lang="en-GB" dirty="0"/>
              <a:t> cu </a:t>
            </a:r>
            <a:r>
              <a:rPr lang="en-GB" dirty="0" err="1"/>
              <a:t>puls</a:t>
            </a:r>
            <a:r>
              <a:rPr lang="en-GB" dirty="0"/>
              <a:t> de </a:t>
            </a:r>
            <a:r>
              <a:rPr lang="en-GB" dirty="0" err="1"/>
              <a:t>presiune</a:t>
            </a:r>
            <a:r>
              <a:rPr lang="en-GB" dirty="0"/>
              <a:t> cu </a:t>
            </a:r>
            <a:r>
              <a:rPr lang="en-GB" dirty="0" err="1"/>
              <a:t>spălare</a:t>
            </a:r>
            <a:r>
              <a:rPr lang="en-GB" dirty="0"/>
              <a:t> cu </a:t>
            </a:r>
            <a:r>
              <a:rPr lang="en-GB" dirty="0" err="1"/>
              <a:t>abur</a:t>
            </a:r>
            <a:r>
              <a:rPr lang="en-GB" dirty="0"/>
              <a:t>) </a:t>
            </a:r>
            <a:r>
              <a:rPr lang="en-GB" dirty="0" err="1"/>
              <a:t>în</a:t>
            </a:r>
            <a:r>
              <a:rPr lang="en-GB" dirty="0"/>
              <a:t> care </a:t>
            </a:r>
            <a:r>
              <a:rPr lang="en-GB" dirty="0" err="1"/>
              <a:t>obiectul</a:t>
            </a:r>
            <a:r>
              <a:rPr lang="en-GB" dirty="0"/>
              <a:t> flash </a:t>
            </a:r>
            <a:r>
              <a:rPr lang="en-GB" dirty="0" err="1"/>
              <a:t>este</a:t>
            </a:r>
            <a:r>
              <a:rPr lang="en-GB" dirty="0"/>
              <a:t> </a:t>
            </a:r>
            <a:r>
              <a:rPr lang="en-GB" dirty="0" err="1"/>
              <a:t>plasat</a:t>
            </a:r>
            <a:r>
              <a:rPr lang="en-GB" dirty="0"/>
              <a:t> </a:t>
            </a:r>
            <a:r>
              <a:rPr lang="en-GB" dirty="0" err="1"/>
              <a:t>într</a:t>
            </a:r>
            <a:r>
              <a:rPr lang="en-GB" dirty="0"/>
              <a:t>-o </a:t>
            </a:r>
            <a:r>
              <a:rPr lang="en-GB" dirty="0" err="1"/>
              <a:t>tavă</a:t>
            </a:r>
            <a:r>
              <a:rPr lang="en-GB" dirty="0"/>
              <a:t> </a:t>
            </a:r>
            <a:r>
              <a:rPr lang="en-GB" dirty="0" err="1"/>
              <a:t>deschisă</a:t>
            </a:r>
            <a:r>
              <a:rPr lang="en-GB" dirty="0"/>
              <a:t> </a:t>
            </a:r>
            <a:r>
              <a:rPr lang="en-GB" dirty="0" err="1"/>
              <a:t>sau</a:t>
            </a:r>
            <a:r>
              <a:rPr lang="en-GB" dirty="0"/>
              <a:t> </a:t>
            </a:r>
            <a:r>
              <a:rPr lang="en-GB" dirty="0" err="1"/>
              <a:t>este</a:t>
            </a:r>
            <a:r>
              <a:rPr lang="en-GB" dirty="0"/>
              <a:t> </a:t>
            </a:r>
            <a:r>
              <a:rPr lang="en-GB" dirty="0" err="1"/>
              <a:t>plasat</a:t>
            </a:r>
            <a:r>
              <a:rPr lang="en-GB" dirty="0"/>
              <a:t> </a:t>
            </a:r>
            <a:r>
              <a:rPr lang="en-GB" dirty="0" err="1"/>
              <a:t>într</a:t>
            </a:r>
            <a:r>
              <a:rPr lang="en-GB" dirty="0"/>
              <a:t>-un container special </a:t>
            </a:r>
            <a:r>
              <a:rPr lang="en-GB" dirty="0" err="1"/>
              <a:t>conceput</a:t>
            </a:r>
            <a:r>
              <a:rPr lang="en-GB" dirty="0"/>
              <a:t>, </a:t>
            </a:r>
            <a:r>
              <a:rPr lang="en-GB" dirty="0" err="1"/>
              <a:t>acoperit</a:t>
            </a:r>
            <a:r>
              <a:rPr lang="en-GB" dirty="0"/>
              <a:t>, rigid </a:t>
            </a:r>
            <a:r>
              <a:rPr lang="en-GB" dirty="0" err="1"/>
              <a:t>pentru</a:t>
            </a:r>
            <a:r>
              <a:rPr lang="en-GB" dirty="0"/>
              <a:t> </a:t>
            </a:r>
            <a:r>
              <a:rPr lang="en-GB" dirty="0" err="1"/>
              <a:t>permite</a:t>
            </a:r>
            <a:r>
              <a:rPr lang="en-GB" dirty="0"/>
              <a:t> </a:t>
            </a:r>
            <a:r>
              <a:rPr lang="en-GB" dirty="0" err="1"/>
              <a:t>pătrunderea</a:t>
            </a:r>
            <a:r>
              <a:rPr lang="en-GB" dirty="0"/>
              <a:t> </a:t>
            </a:r>
            <a:r>
              <a:rPr lang="en-GB" dirty="0" err="1"/>
              <a:t>rapidă</a:t>
            </a:r>
            <a:r>
              <a:rPr lang="en-GB" dirty="0"/>
              <a:t> a </a:t>
            </a:r>
            <a:r>
              <a:rPr lang="en-GB" dirty="0" err="1"/>
              <a:t>aburului</a:t>
            </a:r>
            <a:r>
              <a:rPr lang="en-GB" dirty="0"/>
              <a:t>. Din </a:t>
            </a:r>
            <a:r>
              <a:rPr lang="en-GB" dirty="0" err="1"/>
              <a:t>punct</a:t>
            </a:r>
            <a:r>
              <a:rPr lang="en-GB" dirty="0"/>
              <a:t> de </a:t>
            </a:r>
            <a:r>
              <a:rPr lang="en-GB" dirty="0" err="1"/>
              <a:t>vedere</a:t>
            </a:r>
            <a:r>
              <a:rPr lang="en-GB" dirty="0"/>
              <a:t> </a:t>
            </a:r>
            <a:r>
              <a:rPr lang="en-GB" dirty="0" err="1"/>
              <a:t>istoric</a:t>
            </a:r>
            <a:r>
              <a:rPr lang="en-GB" dirty="0"/>
              <a:t>, nu </a:t>
            </a:r>
            <a:r>
              <a:rPr lang="en-GB" dirty="0" err="1"/>
              <a:t>este</a:t>
            </a:r>
            <a:r>
              <a:rPr lang="en-GB" dirty="0"/>
              <a:t> </a:t>
            </a:r>
            <a:r>
              <a:rPr lang="en-GB" dirty="0" err="1"/>
              <a:t>recomandată</a:t>
            </a:r>
            <a:r>
              <a:rPr lang="en-GB" dirty="0"/>
              <a:t> ca </a:t>
            </a:r>
            <a:r>
              <a:rPr lang="en-GB" dirty="0" err="1"/>
              <a:t>metodă</a:t>
            </a:r>
            <a:r>
              <a:rPr lang="en-GB" dirty="0"/>
              <a:t> de </a:t>
            </a:r>
            <a:r>
              <a:rPr lang="en-GB" dirty="0" err="1"/>
              <a:t>sterilizare</a:t>
            </a:r>
            <a:r>
              <a:rPr lang="en-GB" dirty="0"/>
              <a:t> de </a:t>
            </a:r>
            <a:r>
              <a:rPr lang="en-GB" dirty="0" err="1"/>
              <a:t>rutină</a:t>
            </a:r>
            <a:r>
              <a:rPr lang="en-GB" dirty="0"/>
              <a:t> din </a:t>
            </a:r>
            <a:r>
              <a:rPr lang="en-GB" dirty="0" err="1"/>
              <a:t>cauza</a:t>
            </a:r>
            <a:r>
              <a:rPr lang="en-GB" dirty="0"/>
              <a:t> </a:t>
            </a:r>
            <a:r>
              <a:rPr lang="en-GB" dirty="0" err="1"/>
              <a:t>lipsei</a:t>
            </a:r>
            <a:r>
              <a:rPr lang="en-GB" dirty="0"/>
              <a:t> de </a:t>
            </a:r>
            <a:r>
              <a:rPr lang="en-GB" dirty="0" err="1"/>
              <a:t>indicatori</a:t>
            </a:r>
            <a:r>
              <a:rPr lang="en-GB" dirty="0"/>
              <a:t> </a:t>
            </a:r>
            <a:r>
              <a:rPr lang="en-GB" dirty="0" err="1"/>
              <a:t>biologici</a:t>
            </a:r>
            <a:r>
              <a:rPr lang="en-GB" dirty="0"/>
              <a:t> </a:t>
            </a:r>
            <a:r>
              <a:rPr lang="en-GB" dirty="0" err="1"/>
              <a:t>oportuni</a:t>
            </a:r>
            <a:r>
              <a:rPr lang="en-GB" dirty="0"/>
              <a:t> </a:t>
            </a:r>
            <a:r>
              <a:rPr lang="en-GB" dirty="0" err="1"/>
              <a:t>pentru</a:t>
            </a:r>
            <a:r>
              <a:rPr lang="en-GB" dirty="0"/>
              <a:t> a </a:t>
            </a:r>
            <a:r>
              <a:rPr lang="en-GB" dirty="0" err="1"/>
              <a:t>monitoriza</a:t>
            </a:r>
            <a:r>
              <a:rPr lang="en-GB" dirty="0"/>
              <a:t> </a:t>
            </a:r>
            <a:r>
              <a:rPr lang="en-GB" dirty="0" err="1"/>
              <a:t>performanța</a:t>
            </a:r>
            <a:r>
              <a:rPr lang="en-GB" dirty="0"/>
              <a:t>, </a:t>
            </a:r>
            <a:r>
              <a:rPr lang="en-GB" dirty="0" err="1"/>
              <a:t>absența</a:t>
            </a:r>
            <a:r>
              <a:rPr lang="en-GB" dirty="0"/>
              <a:t> </a:t>
            </a:r>
            <a:r>
              <a:rPr lang="en-GB" dirty="0" err="1"/>
              <a:t>ambalarii</a:t>
            </a:r>
            <a:r>
              <a:rPr lang="en-GB" dirty="0"/>
              <a:t> </a:t>
            </a:r>
            <a:r>
              <a:rPr lang="en-GB" dirty="0" err="1"/>
              <a:t>ce</a:t>
            </a:r>
            <a:r>
              <a:rPr lang="en-GB" dirty="0"/>
              <a:t> </a:t>
            </a:r>
            <a:r>
              <a:rPr lang="en-GB" dirty="0" err="1"/>
              <a:t>protejeaza</a:t>
            </a:r>
            <a:r>
              <a:rPr lang="en-GB" dirty="0"/>
              <a:t> </a:t>
            </a:r>
            <a:r>
              <a:rPr lang="en-GB" dirty="0" err="1"/>
              <a:t>instrumentele</a:t>
            </a:r>
            <a:r>
              <a:rPr lang="en-GB" dirty="0"/>
              <a:t> </a:t>
            </a:r>
            <a:r>
              <a:rPr lang="en-GB" dirty="0" err="1"/>
              <a:t>după</a:t>
            </a:r>
            <a:r>
              <a:rPr lang="en-GB" dirty="0"/>
              <a:t> </a:t>
            </a:r>
            <a:r>
              <a:rPr lang="en-GB" dirty="0" err="1"/>
              <a:t>sterilizare</a:t>
            </a:r>
            <a:r>
              <a:rPr lang="en-GB" dirty="0"/>
              <a:t>, </a:t>
            </a:r>
            <a:r>
              <a:rPr lang="en-GB" dirty="0" err="1"/>
              <a:t>posibilitate</a:t>
            </a:r>
            <a:r>
              <a:rPr lang="en-GB" dirty="0"/>
              <a:t> de </a:t>
            </a:r>
            <a:r>
              <a:rPr lang="en-GB" dirty="0" err="1"/>
              <a:t>contaminare</a:t>
            </a:r>
            <a:r>
              <a:rPr lang="en-GB" dirty="0"/>
              <a:t> a </a:t>
            </a:r>
            <a:r>
              <a:rPr lang="en-GB" dirty="0" err="1"/>
              <a:t>articolelor</a:t>
            </a:r>
            <a:r>
              <a:rPr lang="en-GB" dirty="0"/>
              <a:t> </a:t>
            </a:r>
            <a:r>
              <a:rPr lang="en-GB" dirty="0" err="1"/>
              <a:t>prelucrate</a:t>
            </a:r>
            <a:r>
              <a:rPr lang="en-GB" dirty="0"/>
              <a:t> </a:t>
            </a:r>
            <a:r>
              <a:rPr lang="en-GB" dirty="0" err="1"/>
              <a:t>în</a:t>
            </a:r>
            <a:r>
              <a:rPr lang="en-GB" dirty="0"/>
              <a:t> </a:t>
            </a:r>
            <a:r>
              <a:rPr lang="en-GB" dirty="0" err="1"/>
              <a:t>timpul</a:t>
            </a:r>
            <a:r>
              <a:rPr lang="en-GB" dirty="0"/>
              <a:t> </a:t>
            </a:r>
            <a:r>
              <a:rPr lang="en-GB" dirty="0" err="1"/>
              <a:t>transportului</a:t>
            </a:r>
            <a:r>
              <a:rPr lang="en-GB" dirty="0"/>
              <a:t> </a:t>
            </a:r>
            <a:r>
              <a:rPr lang="en-GB" dirty="0" err="1"/>
              <a:t>către</a:t>
            </a:r>
            <a:r>
              <a:rPr lang="en-GB" dirty="0"/>
              <a:t> </a:t>
            </a:r>
            <a:r>
              <a:rPr lang="en-GB" dirty="0" err="1"/>
              <a:t>sălile</a:t>
            </a:r>
            <a:r>
              <a:rPr lang="en-GB" dirty="0"/>
              <a:t> de </a:t>
            </a:r>
            <a:r>
              <a:rPr lang="en-GB" dirty="0" err="1"/>
              <a:t>operație</a:t>
            </a:r>
            <a:r>
              <a:rPr lang="en-GB" dirty="0"/>
              <a:t>, </a:t>
            </a:r>
            <a:r>
              <a:rPr lang="en-GB" dirty="0" err="1"/>
              <a:t>iar</a:t>
            </a:r>
            <a:r>
              <a:rPr lang="en-GB" dirty="0"/>
              <a:t> </a:t>
            </a:r>
            <a:r>
              <a:rPr lang="en-GB" dirty="0" err="1"/>
              <a:t>parametrii</a:t>
            </a:r>
            <a:r>
              <a:rPr lang="en-GB" dirty="0"/>
              <a:t> </a:t>
            </a:r>
            <a:r>
              <a:rPr lang="en-GB" dirty="0" err="1"/>
              <a:t>ciclului</a:t>
            </a:r>
            <a:r>
              <a:rPr lang="en-GB" dirty="0"/>
              <a:t> de </a:t>
            </a:r>
            <a:r>
              <a:rPr lang="en-GB" dirty="0" err="1"/>
              <a:t>sterilizare</a:t>
            </a:r>
            <a:r>
              <a:rPr lang="en-GB" dirty="0"/>
              <a:t> (</a:t>
            </a:r>
            <a:r>
              <a:rPr lang="en-GB" dirty="0" err="1"/>
              <a:t>adică</a:t>
            </a:r>
            <a:r>
              <a:rPr lang="en-GB" dirty="0"/>
              <a:t>, </a:t>
            </a:r>
            <a:r>
              <a:rPr lang="en-GB" dirty="0" err="1"/>
              <a:t>timp</a:t>
            </a:r>
            <a:r>
              <a:rPr lang="en-GB" dirty="0"/>
              <a:t>, </a:t>
            </a:r>
            <a:r>
              <a:rPr lang="en-GB" dirty="0" err="1"/>
              <a:t>temperatură</a:t>
            </a:r>
            <a:r>
              <a:rPr lang="en-GB" dirty="0"/>
              <a:t>, </a:t>
            </a:r>
            <a:r>
              <a:rPr lang="en-GB" dirty="0" err="1"/>
              <a:t>presiune</a:t>
            </a:r>
            <a:r>
              <a:rPr lang="en-GB" dirty="0"/>
              <a:t>) sunt </a:t>
            </a:r>
            <a:r>
              <a:rPr lang="en-GB" dirty="0" err="1"/>
              <a:t>minimi</a:t>
            </a:r>
            <a:r>
              <a:rPr lang="en-GB" dirty="0"/>
              <a:t>.</a:t>
            </a:r>
          </a:p>
        </p:txBody>
      </p:sp>
      <p:pic>
        <p:nvPicPr>
          <p:cNvPr id="4098" name="Picture 2" descr="Table Top Flash Sterilizer at Rs 80000.00 | Benchtop Autoclave in Ghaziabad  | ID: 10802903297">
            <a:extLst>
              <a:ext uri="{FF2B5EF4-FFF2-40B4-BE49-F238E27FC236}">
                <a16:creationId xmlns:a16="http://schemas.microsoft.com/office/drawing/2014/main" id="{DBD98EAD-A9A5-60E8-A12D-36145C4B6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557" y="3806484"/>
            <a:ext cx="4749441" cy="30515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lash Autoclave, Table Top Flash Autoclave - Trueklav 23 L Class N">
            <a:extLst>
              <a:ext uri="{FF2B5EF4-FFF2-40B4-BE49-F238E27FC236}">
                <a16:creationId xmlns:a16="http://schemas.microsoft.com/office/drawing/2014/main" id="{A3556106-1D3A-645D-5705-80F8F15F8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3920"/>
            <a:ext cx="6426557" cy="27940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3738DF-E78A-2028-ABF4-C3F690B159FB}"/>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30748871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D356B-DEBA-4A50-F0A0-85B6D16BC391}"/>
              </a:ext>
            </a:extLst>
          </p:cNvPr>
          <p:cNvSpPr txBox="1"/>
          <p:nvPr/>
        </p:nvSpPr>
        <p:spPr>
          <a:xfrm>
            <a:off x="5171772" y="0"/>
            <a:ext cx="1848455" cy="523220"/>
          </a:xfrm>
          <a:prstGeom prst="rect">
            <a:avLst/>
          </a:prstGeom>
          <a:noFill/>
        </p:spPr>
        <p:txBody>
          <a:bodyPr wrap="none" rtlCol="0">
            <a:spAutoFit/>
          </a:bodyPr>
          <a:lstStyle/>
          <a:p>
            <a:pPr algn="ctr"/>
            <a:r>
              <a:rPr lang="en-RO" sz="2800" b="1" dirty="0"/>
              <a:t>Sterilizarea</a:t>
            </a:r>
            <a:endParaRPr lang="en-RO" b="1" dirty="0"/>
          </a:p>
        </p:txBody>
      </p:sp>
      <p:sp>
        <p:nvSpPr>
          <p:cNvPr id="4" name="TextBox 3">
            <a:extLst>
              <a:ext uri="{FF2B5EF4-FFF2-40B4-BE49-F238E27FC236}">
                <a16:creationId xmlns:a16="http://schemas.microsoft.com/office/drawing/2014/main" id="{48D6C5D7-FC4E-1CC4-F379-DE8A19B6C1CD}"/>
              </a:ext>
            </a:extLst>
          </p:cNvPr>
          <p:cNvSpPr txBox="1"/>
          <p:nvPr/>
        </p:nvSpPr>
        <p:spPr>
          <a:xfrm>
            <a:off x="397098" y="677600"/>
            <a:ext cx="11397802" cy="2585323"/>
          </a:xfrm>
          <a:prstGeom prst="rect">
            <a:avLst/>
          </a:prstGeom>
          <a:noFill/>
        </p:spPr>
        <p:txBody>
          <a:bodyPr wrap="square">
            <a:spAutoFit/>
          </a:bodyPr>
          <a:lstStyle/>
          <a:p>
            <a:r>
              <a:rPr lang="en-GB" b="1" dirty="0" err="1"/>
              <a:t>Tehnologii</a:t>
            </a:r>
            <a:r>
              <a:rPr lang="en-GB" b="1" dirty="0"/>
              <a:t> de </a:t>
            </a:r>
            <a:r>
              <a:rPr lang="en-GB" b="1" dirty="0" err="1"/>
              <a:t>sterilizare</a:t>
            </a:r>
            <a:r>
              <a:rPr lang="en-GB" b="1" dirty="0"/>
              <a:t> la </a:t>
            </a:r>
            <a:r>
              <a:rPr lang="en-GB" b="1" dirty="0" err="1"/>
              <a:t>temperatură</a:t>
            </a:r>
            <a:r>
              <a:rPr lang="en-GB" b="1" dirty="0"/>
              <a:t> </a:t>
            </a:r>
            <a:r>
              <a:rPr lang="en-GB" b="1" dirty="0" err="1"/>
              <a:t>joasă</a:t>
            </a:r>
            <a:endParaRPr lang="en-GB" b="1" dirty="0"/>
          </a:p>
          <a:p>
            <a:pPr algn="just"/>
            <a:r>
              <a:rPr lang="en-GB" dirty="0" err="1"/>
              <a:t>Oxidul</a:t>
            </a:r>
            <a:r>
              <a:rPr lang="en-GB" dirty="0"/>
              <a:t> de </a:t>
            </a:r>
            <a:r>
              <a:rPr lang="en-GB" dirty="0" err="1"/>
              <a:t>etilenă</a:t>
            </a:r>
            <a:r>
              <a:rPr lang="en-GB" dirty="0"/>
              <a:t> (ETO) a </a:t>
            </a:r>
            <a:r>
              <a:rPr lang="en-GB" dirty="0" err="1"/>
              <a:t>fost</a:t>
            </a:r>
            <a:r>
              <a:rPr lang="en-GB" dirty="0"/>
              <a:t> </a:t>
            </a:r>
            <a:r>
              <a:rPr lang="en-GB" dirty="0" err="1"/>
              <a:t>utilizat</a:t>
            </a:r>
            <a:r>
              <a:rPr lang="en-GB" dirty="0"/>
              <a:t> pe </a:t>
            </a:r>
            <a:r>
              <a:rPr lang="en-GB" dirty="0" err="1"/>
              <a:t>scară</a:t>
            </a:r>
            <a:r>
              <a:rPr lang="en-GB" dirty="0"/>
              <a:t> </a:t>
            </a:r>
            <a:r>
              <a:rPr lang="en-GB" dirty="0" err="1"/>
              <a:t>largă</a:t>
            </a:r>
            <a:r>
              <a:rPr lang="en-GB" dirty="0"/>
              <a:t> ca </a:t>
            </a:r>
            <a:r>
              <a:rPr lang="en-GB" dirty="0" err="1"/>
              <a:t>sterilizant</a:t>
            </a:r>
            <a:r>
              <a:rPr lang="en-GB" dirty="0"/>
              <a:t> la </a:t>
            </a:r>
            <a:r>
              <a:rPr lang="en-GB" dirty="0" err="1"/>
              <a:t>temperatură</a:t>
            </a:r>
            <a:r>
              <a:rPr lang="en-GB" dirty="0"/>
              <a:t> </a:t>
            </a:r>
            <a:r>
              <a:rPr lang="en-GB" dirty="0" err="1"/>
              <a:t>joasă</a:t>
            </a:r>
            <a:r>
              <a:rPr lang="en-GB" dirty="0"/>
              <a:t> </a:t>
            </a:r>
            <a:r>
              <a:rPr lang="en-GB" dirty="0" err="1"/>
              <a:t>încă</a:t>
            </a:r>
            <a:r>
              <a:rPr lang="en-GB" dirty="0"/>
              <a:t> din </a:t>
            </a:r>
            <a:r>
              <a:rPr lang="en-GB" dirty="0" err="1"/>
              <a:t>anii</a:t>
            </a:r>
            <a:r>
              <a:rPr lang="en-GB" dirty="0"/>
              <a:t> 1950. A </a:t>
            </a:r>
            <a:r>
              <a:rPr lang="en-GB" dirty="0" err="1"/>
              <a:t>fost</a:t>
            </a:r>
            <a:r>
              <a:rPr lang="en-GB" dirty="0"/>
              <a:t> </a:t>
            </a:r>
            <a:r>
              <a:rPr lang="en-GB" dirty="0" err="1"/>
              <a:t>cel</a:t>
            </a:r>
            <a:r>
              <a:rPr lang="en-GB" dirty="0"/>
              <a:t> </a:t>
            </a:r>
            <a:r>
              <a:rPr lang="en-GB" dirty="0" err="1"/>
              <a:t>mai</a:t>
            </a:r>
            <a:r>
              <a:rPr lang="en-GB" dirty="0"/>
              <a:t> </a:t>
            </a:r>
            <a:r>
              <a:rPr lang="en-GB" dirty="0" err="1"/>
              <a:t>frecvent</a:t>
            </a:r>
            <a:r>
              <a:rPr lang="en-GB" dirty="0"/>
              <a:t> </a:t>
            </a:r>
            <a:r>
              <a:rPr lang="en-GB" dirty="0" err="1"/>
              <a:t>utilizat</a:t>
            </a:r>
            <a:r>
              <a:rPr lang="en-GB" dirty="0"/>
              <a:t> </a:t>
            </a:r>
            <a:r>
              <a:rPr lang="en-GB" dirty="0" err="1"/>
              <a:t>procedeu</a:t>
            </a:r>
            <a:r>
              <a:rPr lang="en-GB" dirty="0"/>
              <a:t> </a:t>
            </a:r>
            <a:r>
              <a:rPr lang="en-GB" dirty="0" err="1"/>
              <a:t>pentru</a:t>
            </a:r>
            <a:r>
              <a:rPr lang="en-GB" dirty="0"/>
              <a:t> </a:t>
            </a:r>
            <a:r>
              <a:rPr lang="en-GB" dirty="0" err="1"/>
              <a:t>sterilizarea</a:t>
            </a:r>
            <a:r>
              <a:rPr lang="en-GB" dirty="0"/>
              <a:t> </a:t>
            </a:r>
            <a:r>
              <a:rPr lang="en-GB" dirty="0" err="1"/>
              <a:t>dispozitivelor</a:t>
            </a:r>
            <a:r>
              <a:rPr lang="en-GB" dirty="0"/>
              <a:t> </a:t>
            </a:r>
            <a:r>
              <a:rPr lang="en-GB" dirty="0" err="1"/>
              <a:t>și</a:t>
            </a:r>
            <a:r>
              <a:rPr lang="en-GB" dirty="0"/>
              <a:t> </a:t>
            </a:r>
            <a:r>
              <a:rPr lang="en-GB" dirty="0" err="1"/>
              <a:t>consumabilelor</a:t>
            </a:r>
            <a:r>
              <a:rPr lang="en-GB" dirty="0"/>
              <a:t> </a:t>
            </a:r>
            <a:r>
              <a:rPr lang="en-GB" dirty="0" err="1"/>
              <a:t>medicale</a:t>
            </a:r>
            <a:r>
              <a:rPr lang="en-GB" dirty="0"/>
              <a:t> </a:t>
            </a:r>
            <a:r>
              <a:rPr lang="en-GB" dirty="0" err="1"/>
              <a:t>sensibile</a:t>
            </a:r>
            <a:r>
              <a:rPr lang="en-GB" dirty="0"/>
              <a:t> la </a:t>
            </a:r>
            <a:r>
              <a:rPr lang="en-GB" dirty="0" err="1"/>
              <a:t>temperatură</a:t>
            </a:r>
            <a:r>
              <a:rPr lang="en-GB" dirty="0"/>
              <a:t> </a:t>
            </a:r>
            <a:r>
              <a:rPr lang="en-GB" dirty="0" err="1"/>
              <a:t>și</a:t>
            </a:r>
            <a:r>
              <a:rPr lang="en-GB" dirty="0"/>
              <a:t> </a:t>
            </a:r>
            <a:r>
              <a:rPr lang="en-GB" dirty="0" err="1"/>
              <a:t>umiditate</a:t>
            </a:r>
            <a:r>
              <a:rPr lang="en-GB" dirty="0"/>
              <a:t> </a:t>
            </a:r>
            <a:r>
              <a:rPr lang="en-GB" dirty="0" err="1"/>
              <a:t>în</a:t>
            </a:r>
            <a:r>
              <a:rPr lang="en-GB" dirty="0"/>
              <a:t> </a:t>
            </a:r>
            <a:r>
              <a:rPr lang="en-GB" dirty="0" err="1"/>
              <a:t>instituțiile</a:t>
            </a:r>
            <a:r>
              <a:rPr lang="en-GB" dirty="0"/>
              <a:t> </a:t>
            </a:r>
            <a:r>
              <a:rPr lang="en-GB" dirty="0" err="1"/>
              <a:t>medicale</a:t>
            </a:r>
            <a:r>
              <a:rPr lang="en-GB" dirty="0"/>
              <a:t> din </a:t>
            </a:r>
            <a:r>
              <a:rPr lang="en-GB" dirty="0" err="1"/>
              <a:t>Statele</a:t>
            </a:r>
            <a:r>
              <a:rPr lang="en-GB" dirty="0"/>
              <a:t> Unite. Sunt </a:t>
            </a:r>
            <a:r>
              <a:rPr lang="en-GB" dirty="0" err="1"/>
              <a:t>disponibile</a:t>
            </a:r>
            <a:r>
              <a:rPr lang="en-GB" dirty="0"/>
              <a:t> </a:t>
            </a:r>
            <a:r>
              <a:rPr lang="en-GB" dirty="0" err="1"/>
              <a:t>două</a:t>
            </a:r>
            <a:r>
              <a:rPr lang="en-GB" dirty="0"/>
              <a:t> </a:t>
            </a:r>
            <a:r>
              <a:rPr lang="en-GB" dirty="0" err="1"/>
              <a:t>tipuri</a:t>
            </a:r>
            <a:r>
              <a:rPr lang="en-GB" dirty="0"/>
              <a:t> de </a:t>
            </a:r>
            <a:r>
              <a:rPr lang="en-GB" dirty="0" err="1"/>
              <a:t>sterilizatoare</a:t>
            </a:r>
            <a:r>
              <a:rPr lang="en-GB" dirty="0"/>
              <a:t> ETO: </a:t>
            </a:r>
            <a:r>
              <a:rPr lang="en-GB" dirty="0" err="1"/>
              <a:t>gaz</a:t>
            </a:r>
            <a:r>
              <a:rPr lang="en-GB" dirty="0"/>
              <a:t> mixt </a:t>
            </a:r>
            <a:r>
              <a:rPr lang="en-GB" dirty="0" err="1"/>
              <a:t>și</a:t>
            </a:r>
            <a:r>
              <a:rPr lang="en-GB" dirty="0"/>
              <a:t> ETO 100%. </a:t>
            </a:r>
            <a:r>
              <a:rPr lang="en-GB" dirty="0" err="1"/>
              <a:t>Până</a:t>
            </a:r>
            <a:r>
              <a:rPr lang="en-GB" dirty="0"/>
              <a:t> </a:t>
            </a:r>
            <a:r>
              <a:rPr lang="en-GB" dirty="0" err="1"/>
              <a:t>în</a:t>
            </a:r>
            <a:r>
              <a:rPr lang="en-GB" dirty="0"/>
              <a:t> 1995, </a:t>
            </a:r>
            <a:r>
              <a:rPr lang="en-GB" dirty="0" err="1"/>
              <a:t>sterilizatoarele</a:t>
            </a:r>
            <a:r>
              <a:rPr lang="en-GB" dirty="0"/>
              <a:t> cu </a:t>
            </a:r>
            <a:r>
              <a:rPr lang="en-GB" dirty="0" err="1"/>
              <a:t>oxid</a:t>
            </a:r>
            <a:r>
              <a:rPr lang="en-GB" dirty="0"/>
              <a:t> de </a:t>
            </a:r>
            <a:r>
              <a:rPr lang="en-GB" dirty="0" err="1"/>
              <a:t>etilenă</a:t>
            </a:r>
            <a:r>
              <a:rPr lang="en-GB" dirty="0"/>
              <a:t> </a:t>
            </a:r>
            <a:r>
              <a:rPr lang="en-GB" dirty="0" err="1"/>
              <a:t>combinau</a:t>
            </a:r>
            <a:r>
              <a:rPr lang="en-GB" dirty="0"/>
              <a:t> ETO cu un agent de </a:t>
            </a:r>
            <a:r>
              <a:rPr lang="en-GB" dirty="0" err="1"/>
              <a:t>stabilizare</a:t>
            </a:r>
            <a:r>
              <a:rPr lang="en-GB" dirty="0"/>
              <a:t> </a:t>
            </a:r>
            <a:r>
              <a:rPr lang="en-GB" dirty="0" err="1"/>
              <a:t>clorofluorocarbon</a:t>
            </a:r>
            <a:r>
              <a:rPr lang="en-GB" dirty="0"/>
              <a:t> (CFC), </a:t>
            </a:r>
            <a:r>
              <a:rPr lang="en-GB" dirty="0" err="1"/>
              <a:t>cel</a:t>
            </a:r>
            <a:r>
              <a:rPr lang="en-GB" dirty="0"/>
              <a:t> </a:t>
            </a:r>
            <a:r>
              <a:rPr lang="en-GB" dirty="0" err="1"/>
              <a:t>mai</a:t>
            </a:r>
            <a:r>
              <a:rPr lang="en-GB" dirty="0"/>
              <a:t> </a:t>
            </a:r>
            <a:r>
              <a:rPr lang="en-GB" dirty="0" err="1"/>
              <a:t>frecvent</a:t>
            </a:r>
            <a:r>
              <a:rPr lang="en-GB" dirty="0"/>
              <a:t> </a:t>
            </a:r>
            <a:r>
              <a:rPr lang="en-GB" dirty="0" err="1"/>
              <a:t>într</a:t>
            </a:r>
            <a:r>
              <a:rPr lang="en-GB" dirty="0"/>
              <a:t>-un </a:t>
            </a:r>
            <a:r>
              <a:rPr lang="en-GB" dirty="0" err="1"/>
              <a:t>raport</a:t>
            </a:r>
            <a:r>
              <a:rPr lang="en-GB" dirty="0"/>
              <a:t> de 12% ETO </a:t>
            </a:r>
            <a:r>
              <a:rPr lang="en-GB" dirty="0" err="1"/>
              <a:t>amestecat</a:t>
            </a:r>
            <a:r>
              <a:rPr lang="en-GB" dirty="0"/>
              <a:t> cu 88% CFC (</a:t>
            </a:r>
            <a:r>
              <a:rPr lang="en-GB" dirty="0" err="1"/>
              <a:t>denumit</a:t>
            </a:r>
            <a:r>
              <a:rPr lang="en-GB" dirty="0"/>
              <a:t> 12/88 ETO). </a:t>
            </a:r>
            <a:r>
              <a:rPr lang="en-GB" dirty="0" err="1"/>
              <a:t>Tehnologiile</a:t>
            </a:r>
            <a:r>
              <a:rPr lang="en-GB" dirty="0"/>
              <a:t> alternative la ETO cu </a:t>
            </a:r>
            <a:r>
              <a:rPr lang="en-GB" dirty="0" err="1"/>
              <a:t>clorofluorocarburi</a:t>
            </a:r>
            <a:r>
              <a:rPr lang="en-GB" dirty="0"/>
              <a:t> care sunt </a:t>
            </a:r>
            <a:r>
              <a:rPr lang="en-GB" dirty="0" err="1"/>
              <a:t>disponibile</a:t>
            </a:r>
            <a:r>
              <a:rPr lang="en-GB" dirty="0"/>
              <a:t> </a:t>
            </a:r>
            <a:r>
              <a:rPr lang="en-GB" dirty="0" err="1"/>
              <a:t>în</a:t>
            </a:r>
            <a:r>
              <a:rPr lang="en-GB" dirty="0"/>
              <a:t> </a:t>
            </a:r>
            <a:r>
              <a:rPr lang="en-GB" dirty="0" err="1"/>
              <a:t>prezent</a:t>
            </a:r>
            <a:r>
              <a:rPr lang="en-GB" dirty="0"/>
              <a:t> </a:t>
            </a:r>
            <a:r>
              <a:rPr lang="en-GB" dirty="0" err="1"/>
              <a:t>și</a:t>
            </a:r>
            <a:r>
              <a:rPr lang="en-GB" dirty="0"/>
              <a:t> </a:t>
            </a:r>
            <a:r>
              <a:rPr lang="en-GB" dirty="0" err="1"/>
              <a:t>aprobate</a:t>
            </a:r>
            <a:r>
              <a:rPr lang="en-GB" dirty="0"/>
              <a:t> de FDA </a:t>
            </a:r>
            <a:r>
              <a:rPr lang="en-GB" dirty="0" err="1"/>
              <a:t>pentru</a:t>
            </a:r>
            <a:r>
              <a:rPr lang="en-GB" dirty="0"/>
              <a:t> </a:t>
            </a:r>
            <a:r>
              <a:rPr lang="en-GB" dirty="0" err="1"/>
              <a:t>echipamente</a:t>
            </a:r>
            <a:r>
              <a:rPr lang="en-GB" dirty="0"/>
              <a:t> </a:t>
            </a:r>
            <a:r>
              <a:rPr lang="en-GB" dirty="0" err="1"/>
              <a:t>medicale</a:t>
            </a:r>
            <a:r>
              <a:rPr lang="en-GB" dirty="0"/>
              <a:t> </a:t>
            </a:r>
            <a:r>
              <a:rPr lang="en-GB" dirty="0" err="1"/>
              <a:t>includ</a:t>
            </a:r>
            <a:r>
              <a:rPr lang="en-GB" dirty="0"/>
              <a:t> 100% ETO; ETO cu un </a:t>
            </a:r>
            <a:r>
              <a:rPr lang="en-GB" dirty="0" err="1"/>
              <a:t>gaz</a:t>
            </a:r>
            <a:r>
              <a:rPr lang="en-GB" dirty="0"/>
              <a:t> </a:t>
            </a:r>
            <a:r>
              <a:rPr lang="en-GB" dirty="0" err="1"/>
              <a:t>stabilizator</a:t>
            </a:r>
            <a:r>
              <a:rPr lang="en-GB" dirty="0"/>
              <a:t> </a:t>
            </a:r>
            <a:r>
              <a:rPr lang="en-GB" dirty="0" err="1"/>
              <a:t>diferit</a:t>
            </a:r>
            <a:r>
              <a:rPr lang="en-GB" dirty="0"/>
              <a:t>, cum </a:t>
            </a:r>
            <a:r>
              <a:rPr lang="en-GB" dirty="0" err="1"/>
              <a:t>ar</a:t>
            </a:r>
            <a:r>
              <a:rPr lang="en-GB" dirty="0"/>
              <a:t> fi </a:t>
            </a:r>
            <a:r>
              <a:rPr lang="en-GB" dirty="0" err="1"/>
              <a:t>dioxid</a:t>
            </a:r>
            <a:r>
              <a:rPr lang="en-GB" dirty="0"/>
              <a:t> de carbon </a:t>
            </a:r>
            <a:r>
              <a:rPr lang="en-GB" dirty="0" err="1"/>
              <a:t>sau</a:t>
            </a:r>
            <a:r>
              <a:rPr lang="en-GB" dirty="0"/>
              <a:t> </a:t>
            </a:r>
            <a:r>
              <a:rPr lang="en-GB" dirty="0" err="1"/>
              <a:t>hidroclorofluorocarburi</a:t>
            </a:r>
            <a:r>
              <a:rPr lang="en-GB" dirty="0"/>
              <a:t> (HCFC); </a:t>
            </a:r>
            <a:r>
              <a:rPr lang="en-GB" dirty="0" err="1"/>
              <a:t>scufundare</a:t>
            </a:r>
            <a:r>
              <a:rPr lang="en-GB" dirty="0"/>
              <a:t> </a:t>
            </a:r>
            <a:r>
              <a:rPr lang="en-GB" dirty="0" err="1"/>
              <a:t>în</a:t>
            </a:r>
            <a:r>
              <a:rPr lang="en-GB" dirty="0"/>
              <a:t> acid peracetic; </a:t>
            </a:r>
            <a:r>
              <a:rPr lang="en-GB" dirty="0" err="1"/>
              <a:t>peroxid</a:t>
            </a:r>
            <a:r>
              <a:rPr lang="en-GB" dirty="0"/>
              <a:t> de </a:t>
            </a:r>
            <a:r>
              <a:rPr lang="en-GB" dirty="0" err="1"/>
              <a:t>hidrogen</a:t>
            </a:r>
            <a:r>
              <a:rPr lang="en-GB" dirty="0"/>
              <a:t> </a:t>
            </a:r>
            <a:r>
              <a:rPr lang="en-GB" dirty="0" err="1"/>
              <a:t>plasmă</a:t>
            </a:r>
            <a:r>
              <a:rPr lang="en-GB" dirty="0"/>
              <a:t> </a:t>
            </a:r>
            <a:r>
              <a:rPr lang="en-GB" dirty="0" err="1"/>
              <a:t>gazoasă</a:t>
            </a:r>
            <a:r>
              <a:rPr lang="en-GB" dirty="0"/>
              <a:t>; </a:t>
            </a:r>
            <a:r>
              <a:rPr lang="en-GB" dirty="0" err="1"/>
              <a:t>si</a:t>
            </a:r>
            <a:r>
              <a:rPr lang="en-GB" dirty="0"/>
              <a:t> </a:t>
            </a:r>
            <a:r>
              <a:rPr lang="en-GB" dirty="0" err="1"/>
              <a:t>ozon</a:t>
            </a:r>
            <a:r>
              <a:rPr lang="en-GB" dirty="0"/>
              <a:t>.</a:t>
            </a:r>
          </a:p>
        </p:txBody>
      </p:sp>
      <p:pic>
        <p:nvPicPr>
          <p:cNvPr id="5122" name="Picture 2" descr="Low Temperature Plasma Sterilizer with Hydrogen Peroxide - YouTube">
            <a:extLst>
              <a:ext uri="{FF2B5EF4-FFF2-40B4-BE49-F238E27FC236}">
                <a16:creationId xmlns:a16="http://schemas.microsoft.com/office/drawing/2014/main" id="{7FF1EFAA-9F5B-D702-8B0A-32B6B2894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9583" y="3009630"/>
            <a:ext cx="6383628" cy="35907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Q OQ PQ Validation of Hydrogen Peroxide Low Temperature Plasma Sterilizer  - TSQuality.ch">
            <a:extLst>
              <a:ext uri="{FF2B5EF4-FFF2-40B4-BE49-F238E27FC236}">
                <a16:creationId xmlns:a16="http://schemas.microsoft.com/office/drawing/2014/main" id="{25FB3FF6-2ACF-0D2C-2102-8EF1DF0A3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54" y="3354781"/>
            <a:ext cx="5512955" cy="3163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7CF29D-DAC2-8F60-8B90-05B4A00596AC}"/>
              </a:ext>
            </a:extLst>
          </p:cNvPr>
          <p:cNvSpPr txBox="1"/>
          <p:nvPr/>
        </p:nvSpPr>
        <p:spPr>
          <a:xfrm>
            <a:off x="5933941" y="6544546"/>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3772844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D356B-DEBA-4A50-F0A0-85B6D16BC391}"/>
              </a:ext>
            </a:extLst>
          </p:cNvPr>
          <p:cNvSpPr txBox="1"/>
          <p:nvPr/>
        </p:nvSpPr>
        <p:spPr>
          <a:xfrm>
            <a:off x="5171772" y="0"/>
            <a:ext cx="1848455" cy="523220"/>
          </a:xfrm>
          <a:prstGeom prst="rect">
            <a:avLst/>
          </a:prstGeom>
          <a:noFill/>
        </p:spPr>
        <p:txBody>
          <a:bodyPr wrap="none" rtlCol="0">
            <a:spAutoFit/>
          </a:bodyPr>
          <a:lstStyle/>
          <a:p>
            <a:pPr algn="ctr"/>
            <a:r>
              <a:rPr lang="en-RO" sz="2800" b="1" dirty="0"/>
              <a:t>Sterilizarea</a:t>
            </a:r>
            <a:endParaRPr lang="en-RO" b="1" dirty="0"/>
          </a:p>
        </p:txBody>
      </p:sp>
      <p:sp>
        <p:nvSpPr>
          <p:cNvPr id="4" name="TextBox 3">
            <a:extLst>
              <a:ext uri="{FF2B5EF4-FFF2-40B4-BE49-F238E27FC236}">
                <a16:creationId xmlns:a16="http://schemas.microsoft.com/office/drawing/2014/main" id="{48D6C5D7-FC4E-1CC4-F379-DE8A19B6C1CD}"/>
              </a:ext>
            </a:extLst>
          </p:cNvPr>
          <p:cNvSpPr txBox="1"/>
          <p:nvPr/>
        </p:nvSpPr>
        <p:spPr>
          <a:xfrm>
            <a:off x="397098" y="677600"/>
            <a:ext cx="11397802" cy="1477328"/>
          </a:xfrm>
          <a:prstGeom prst="rect">
            <a:avLst/>
          </a:prstGeom>
          <a:noFill/>
        </p:spPr>
        <p:txBody>
          <a:bodyPr wrap="square">
            <a:spAutoFit/>
          </a:bodyPr>
          <a:lstStyle/>
          <a:p>
            <a:r>
              <a:rPr lang="en-GB" b="1" dirty="0" err="1"/>
              <a:t>Sterilizare</a:t>
            </a:r>
            <a:r>
              <a:rPr lang="en-GB" b="1" dirty="0"/>
              <a:t> „</a:t>
            </a:r>
            <a:r>
              <a:rPr lang="en-GB" b="1" dirty="0" err="1"/>
              <a:t>gaz</a:t>
            </a:r>
            <a:r>
              <a:rPr lang="en-GB" b="1" dirty="0"/>
              <a:t>” cu </a:t>
            </a:r>
            <a:r>
              <a:rPr lang="en-GB" b="1" dirty="0" err="1"/>
              <a:t>oxid</a:t>
            </a:r>
            <a:r>
              <a:rPr lang="en-GB" b="1" dirty="0"/>
              <a:t> de </a:t>
            </a:r>
            <a:r>
              <a:rPr lang="en-GB" b="1" dirty="0" err="1"/>
              <a:t>etilenă</a:t>
            </a:r>
            <a:endParaRPr lang="en-GB" b="1" dirty="0"/>
          </a:p>
          <a:p>
            <a:r>
              <a:rPr lang="en-GB" dirty="0"/>
              <a:t>ETO </a:t>
            </a:r>
            <a:r>
              <a:rPr lang="en-GB" dirty="0" err="1"/>
              <a:t>este</a:t>
            </a:r>
            <a:r>
              <a:rPr lang="en-GB" dirty="0"/>
              <a:t> un </a:t>
            </a:r>
            <a:r>
              <a:rPr lang="en-GB" dirty="0" err="1"/>
              <a:t>gaz</a:t>
            </a:r>
            <a:r>
              <a:rPr lang="en-GB" dirty="0"/>
              <a:t> </a:t>
            </a:r>
            <a:r>
              <a:rPr lang="en-GB" dirty="0" err="1"/>
              <a:t>incolor</a:t>
            </a:r>
            <a:r>
              <a:rPr lang="en-GB" dirty="0"/>
              <a:t> care </a:t>
            </a:r>
            <a:r>
              <a:rPr lang="en-GB" dirty="0" err="1"/>
              <a:t>este</a:t>
            </a:r>
            <a:r>
              <a:rPr lang="en-GB" dirty="0"/>
              <a:t> </a:t>
            </a:r>
            <a:r>
              <a:rPr lang="en-GB" dirty="0" err="1"/>
              <a:t>inflamabil</a:t>
            </a:r>
            <a:r>
              <a:rPr lang="en-GB" dirty="0"/>
              <a:t> </a:t>
            </a:r>
            <a:r>
              <a:rPr lang="en-GB" dirty="0" err="1"/>
              <a:t>și</a:t>
            </a:r>
            <a:r>
              <a:rPr lang="en-GB" dirty="0"/>
              <a:t> </a:t>
            </a:r>
            <a:r>
              <a:rPr lang="en-GB" dirty="0" err="1"/>
              <a:t>exploziv</a:t>
            </a:r>
            <a:r>
              <a:rPr lang="en-GB" dirty="0"/>
              <a:t>. </a:t>
            </a:r>
            <a:r>
              <a:rPr lang="en-GB" dirty="0" err="1"/>
              <a:t>Cei</a:t>
            </a:r>
            <a:r>
              <a:rPr lang="en-GB" dirty="0"/>
              <a:t> </a:t>
            </a:r>
            <a:r>
              <a:rPr lang="en-GB" dirty="0" err="1"/>
              <a:t>patru</a:t>
            </a:r>
            <a:r>
              <a:rPr lang="en-GB" dirty="0"/>
              <a:t> </a:t>
            </a:r>
            <a:r>
              <a:rPr lang="en-GB" dirty="0" err="1"/>
              <a:t>parametri</a:t>
            </a:r>
            <a:r>
              <a:rPr lang="en-GB" dirty="0"/>
              <a:t> </a:t>
            </a:r>
            <a:r>
              <a:rPr lang="en-GB" dirty="0" err="1"/>
              <a:t>esențiali</a:t>
            </a:r>
            <a:r>
              <a:rPr lang="en-GB" dirty="0"/>
              <a:t> sunt: </a:t>
            </a:r>
            <a:r>
              <a:rPr lang="en-GB" dirty="0" err="1"/>
              <a:t>concentrația</a:t>
            </a:r>
            <a:r>
              <a:rPr lang="en-GB" dirty="0"/>
              <a:t> </a:t>
            </a:r>
            <a:r>
              <a:rPr lang="en-GB" dirty="0" err="1"/>
              <a:t>gazului</a:t>
            </a:r>
            <a:r>
              <a:rPr lang="en-GB" dirty="0"/>
              <a:t> (450 </a:t>
            </a:r>
            <a:r>
              <a:rPr lang="en-GB" dirty="0" err="1"/>
              <a:t>până</a:t>
            </a:r>
            <a:r>
              <a:rPr lang="en-GB" dirty="0"/>
              <a:t> la 1200 mg/l); </a:t>
            </a:r>
            <a:r>
              <a:rPr lang="en-GB" dirty="0" err="1"/>
              <a:t>temperatura</a:t>
            </a:r>
            <a:r>
              <a:rPr lang="en-GB" dirty="0"/>
              <a:t> (37 </a:t>
            </a:r>
            <a:r>
              <a:rPr lang="en-GB" dirty="0" err="1"/>
              <a:t>până</a:t>
            </a:r>
            <a:r>
              <a:rPr lang="en-GB" dirty="0"/>
              <a:t> la 63°C); </a:t>
            </a:r>
            <a:r>
              <a:rPr lang="en-GB" dirty="0" err="1"/>
              <a:t>umiditatea</a:t>
            </a:r>
            <a:r>
              <a:rPr lang="en-GB" dirty="0"/>
              <a:t> </a:t>
            </a:r>
            <a:r>
              <a:rPr lang="en-GB" dirty="0" err="1"/>
              <a:t>relativă</a:t>
            </a:r>
            <a:r>
              <a:rPr lang="en-GB" dirty="0"/>
              <a:t> (40 </a:t>
            </a:r>
            <a:r>
              <a:rPr lang="en-GB" dirty="0" err="1"/>
              <a:t>până</a:t>
            </a:r>
            <a:r>
              <a:rPr lang="en-GB" dirty="0"/>
              <a:t> la 80%) (</a:t>
            </a:r>
            <a:r>
              <a:rPr lang="en-GB" dirty="0" err="1"/>
              <a:t>moleculele</a:t>
            </a:r>
            <a:r>
              <a:rPr lang="en-GB" dirty="0"/>
              <a:t> de </a:t>
            </a:r>
            <a:r>
              <a:rPr lang="en-GB" dirty="0" err="1"/>
              <a:t>apă</a:t>
            </a:r>
            <a:r>
              <a:rPr lang="en-GB" dirty="0"/>
              <a:t> </a:t>
            </a:r>
            <a:r>
              <a:rPr lang="en-GB" dirty="0" err="1"/>
              <a:t>transportă</a:t>
            </a:r>
            <a:r>
              <a:rPr lang="en-GB" dirty="0"/>
              <a:t> ETO la </a:t>
            </a:r>
            <a:r>
              <a:rPr lang="en-GB" dirty="0" err="1"/>
              <a:t>locurile</a:t>
            </a:r>
            <a:r>
              <a:rPr lang="en-GB" dirty="0"/>
              <a:t> reactive); </a:t>
            </a:r>
            <a:r>
              <a:rPr lang="en-GB" dirty="0" err="1"/>
              <a:t>și</a:t>
            </a:r>
            <a:r>
              <a:rPr lang="en-GB" dirty="0"/>
              <a:t> </a:t>
            </a:r>
            <a:r>
              <a:rPr lang="en-GB" dirty="0" err="1"/>
              <a:t>timpul</a:t>
            </a:r>
            <a:r>
              <a:rPr lang="en-GB" dirty="0"/>
              <a:t> de </a:t>
            </a:r>
            <a:r>
              <a:rPr lang="en-GB" dirty="0" err="1"/>
              <a:t>expunere</a:t>
            </a:r>
            <a:r>
              <a:rPr lang="en-GB" dirty="0"/>
              <a:t> (1 </a:t>
            </a:r>
            <a:r>
              <a:rPr lang="en-GB" dirty="0" err="1"/>
              <a:t>până</a:t>
            </a:r>
            <a:r>
              <a:rPr lang="en-GB" dirty="0"/>
              <a:t> la 6 ore). </a:t>
            </a:r>
            <a:r>
              <a:rPr lang="en-GB" dirty="0" err="1"/>
              <a:t>Acestea</a:t>
            </a:r>
            <a:r>
              <a:rPr lang="en-GB" dirty="0"/>
              <a:t> </a:t>
            </a:r>
            <a:r>
              <a:rPr lang="en-GB" dirty="0" err="1"/>
              <a:t>influențează</a:t>
            </a:r>
            <a:r>
              <a:rPr lang="en-GB" dirty="0"/>
              <a:t> </a:t>
            </a:r>
            <a:r>
              <a:rPr lang="en-GB" dirty="0" err="1"/>
              <a:t>eficacitatea</a:t>
            </a:r>
            <a:r>
              <a:rPr lang="en-GB" dirty="0"/>
              <a:t> </a:t>
            </a:r>
            <a:r>
              <a:rPr lang="en-GB" dirty="0" err="1"/>
              <a:t>sterilizării</a:t>
            </a:r>
            <a:r>
              <a:rPr lang="en-GB" dirty="0"/>
              <a:t> ETO. </a:t>
            </a:r>
            <a:r>
              <a:rPr lang="en-GB" dirty="0" err="1"/>
              <a:t>În</a:t>
            </a:r>
            <a:r>
              <a:rPr lang="en-GB" dirty="0"/>
              <a:t> </a:t>
            </a:r>
            <a:r>
              <a:rPr lang="en-GB" dirty="0" err="1"/>
              <a:t>anumite</a:t>
            </a:r>
            <a:r>
              <a:rPr lang="en-GB" dirty="0"/>
              <a:t> </a:t>
            </a:r>
            <a:r>
              <a:rPr lang="en-GB" dirty="0" err="1"/>
              <a:t>limitări</a:t>
            </a:r>
            <a:r>
              <a:rPr lang="en-GB" dirty="0"/>
              <a:t>, o </a:t>
            </a:r>
            <a:r>
              <a:rPr lang="en-GB" dirty="0" err="1"/>
              <a:t>creștere</a:t>
            </a:r>
            <a:r>
              <a:rPr lang="en-GB" dirty="0"/>
              <a:t> a </a:t>
            </a:r>
            <a:r>
              <a:rPr lang="en-GB" dirty="0" err="1"/>
              <a:t>concentrației</a:t>
            </a:r>
            <a:r>
              <a:rPr lang="en-GB" dirty="0"/>
              <a:t> </a:t>
            </a:r>
            <a:r>
              <a:rPr lang="en-GB" dirty="0" err="1"/>
              <a:t>și</a:t>
            </a:r>
            <a:r>
              <a:rPr lang="en-GB" dirty="0"/>
              <a:t> a </a:t>
            </a:r>
            <a:r>
              <a:rPr lang="en-GB" dirty="0" err="1"/>
              <a:t>temperaturii</a:t>
            </a:r>
            <a:r>
              <a:rPr lang="en-GB" dirty="0"/>
              <a:t> </a:t>
            </a:r>
            <a:r>
              <a:rPr lang="en-GB" dirty="0" err="1"/>
              <a:t>gazului</a:t>
            </a:r>
            <a:r>
              <a:rPr lang="en-GB" dirty="0"/>
              <a:t> </a:t>
            </a:r>
            <a:r>
              <a:rPr lang="en-GB" dirty="0" err="1"/>
              <a:t>poate</a:t>
            </a:r>
            <a:r>
              <a:rPr lang="en-GB" dirty="0"/>
              <a:t> </a:t>
            </a:r>
            <a:r>
              <a:rPr lang="en-GB" dirty="0" err="1"/>
              <a:t>scurta</a:t>
            </a:r>
            <a:r>
              <a:rPr lang="en-GB" dirty="0"/>
              <a:t> </a:t>
            </a:r>
            <a:r>
              <a:rPr lang="en-GB" dirty="0" err="1"/>
              <a:t>timpul</a:t>
            </a:r>
            <a:r>
              <a:rPr lang="en-GB" dirty="0"/>
              <a:t> </a:t>
            </a:r>
            <a:r>
              <a:rPr lang="en-GB" dirty="0" err="1"/>
              <a:t>necesar</a:t>
            </a:r>
            <a:r>
              <a:rPr lang="en-GB" dirty="0"/>
              <a:t> </a:t>
            </a:r>
            <a:r>
              <a:rPr lang="en-GB" dirty="0" err="1"/>
              <a:t>pentru</a:t>
            </a:r>
            <a:r>
              <a:rPr lang="en-GB" dirty="0"/>
              <a:t> </a:t>
            </a:r>
            <a:r>
              <a:rPr lang="en-GB" dirty="0" err="1"/>
              <a:t>realizarea</a:t>
            </a:r>
            <a:r>
              <a:rPr lang="en-GB" dirty="0"/>
              <a:t> </a:t>
            </a:r>
            <a:r>
              <a:rPr lang="en-GB" dirty="0" err="1"/>
              <a:t>sterilizării</a:t>
            </a:r>
            <a:r>
              <a:rPr lang="en-GB" dirty="0"/>
              <a:t>.</a:t>
            </a:r>
          </a:p>
        </p:txBody>
      </p:sp>
      <p:pic>
        <p:nvPicPr>
          <p:cNvPr id="6146" name="Picture 2" descr="EO Sterilization Equipment CSSD Medical Ethylene Oxide Disinfecting St –  Sada Medical">
            <a:extLst>
              <a:ext uri="{FF2B5EF4-FFF2-40B4-BE49-F238E27FC236}">
                <a16:creationId xmlns:a16="http://schemas.microsoft.com/office/drawing/2014/main" id="{CC0FF784-20BE-427C-B87C-F6C3401AB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9589" y="2226415"/>
            <a:ext cx="4629441" cy="46315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orking with Ethylene Oxide Sterilization | Lab Manager">
            <a:extLst>
              <a:ext uri="{FF2B5EF4-FFF2-40B4-BE49-F238E27FC236}">
                <a16:creationId xmlns:a16="http://schemas.microsoft.com/office/drawing/2014/main" id="{3CB7DB39-E461-F24A-3DBB-0A27935B0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41" y="2815107"/>
            <a:ext cx="6001555" cy="3000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391741-928C-2EEC-1BE3-72DC586C8C40}"/>
              </a:ext>
            </a:extLst>
          </p:cNvPr>
          <p:cNvSpPr txBox="1"/>
          <p:nvPr/>
        </p:nvSpPr>
        <p:spPr>
          <a:xfrm>
            <a:off x="5933941" y="6389998"/>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16924165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D356B-DEBA-4A50-F0A0-85B6D16BC391}"/>
              </a:ext>
            </a:extLst>
          </p:cNvPr>
          <p:cNvSpPr txBox="1"/>
          <p:nvPr/>
        </p:nvSpPr>
        <p:spPr>
          <a:xfrm>
            <a:off x="5171772" y="0"/>
            <a:ext cx="1848455" cy="523220"/>
          </a:xfrm>
          <a:prstGeom prst="rect">
            <a:avLst/>
          </a:prstGeom>
          <a:noFill/>
        </p:spPr>
        <p:txBody>
          <a:bodyPr wrap="none" rtlCol="0">
            <a:spAutoFit/>
          </a:bodyPr>
          <a:lstStyle/>
          <a:p>
            <a:pPr algn="ctr"/>
            <a:r>
              <a:rPr lang="en-RO" sz="2800" b="1" dirty="0"/>
              <a:t>Sterilizarea</a:t>
            </a:r>
            <a:endParaRPr lang="en-RO" b="1" dirty="0"/>
          </a:p>
        </p:txBody>
      </p:sp>
      <p:sp>
        <p:nvSpPr>
          <p:cNvPr id="4" name="TextBox 3">
            <a:extLst>
              <a:ext uri="{FF2B5EF4-FFF2-40B4-BE49-F238E27FC236}">
                <a16:creationId xmlns:a16="http://schemas.microsoft.com/office/drawing/2014/main" id="{48D6C5D7-FC4E-1CC4-F379-DE8A19B6C1CD}"/>
              </a:ext>
            </a:extLst>
          </p:cNvPr>
          <p:cNvSpPr txBox="1"/>
          <p:nvPr/>
        </p:nvSpPr>
        <p:spPr>
          <a:xfrm>
            <a:off x="397098" y="677600"/>
            <a:ext cx="11397802" cy="2585323"/>
          </a:xfrm>
          <a:prstGeom prst="rect">
            <a:avLst/>
          </a:prstGeom>
          <a:noFill/>
        </p:spPr>
        <p:txBody>
          <a:bodyPr wrap="square">
            <a:spAutoFit/>
          </a:bodyPr>
          <a:lstStyle/>
          <a:p>
            <a:r>
              <a:rPr lang="en-GB" b="1" dirty="0" err="1"/>
              <a:t>Plasmă</a:t>
            </a:r>
            <a:r>
              <a:rPr lang="en-GB" b="1" dirty="0"/>
              <a:t> </a:t>
            </a:r>
            <a:r>
              <a:rPr lang="en-GB" b="1" dirty="0" err="1"/>
              <a:t>gazoasă</a:t>
            </a:r>
            <a:r>
              <a:rPr lang="en-GB" b="1" dirty="0"/>
              <a:t> cu </a:t>
            </a:r>
            <a:r>
              <a:rPr lang="en-GB" b="1" dirty="0" err="1"/>
              <a:t>peroxid</a:t>
            </a:r>
            <a:r>
              <a:rPr lang="en-GB" b="1" dirty="0"/>
              <a:t> de </a:t>
            </a:r>
            <a:r>
              <a:rPr lang="en-GB" b="1" dirty="0" err="1"/>
              <a:t>hidrogen</a:t>
            </a:r>
            <a:endParaRPr lang="en-GB" b="1" dirty="0"/>
          </a:p>
          <a:p>
            <a:pPr algn="just"/>
            <a:r>
              <a:rPr lang="en-GB" dirty="0" err="1"/>
              <a:t>Noua</a:t>
            </a:r>
            <a:r>
              <a:rPr lang="en-GB" dirty="0"/>
              <a:t> </a:t>
            </a:r>
            <a:r>
              <a:rPr lang="en-GB" dirty="0" err="1"/>
              <a:t>tehnologie</a:t>
            </a:r>
            <a:r>
              <a:rPr lang="en-GB" dirty="0"/>
              <a:t> de </a:t>
            </a:r>
            <a:r>
              <a:rPr lang="en-GB" dirty="0" err="1"/>
              <a:t>sterilizare</a:t>
            </a:r>
            <a:r>
              <a:rPr lang="en-GB" dirty="0"/>
              <a:t> </a:t>
            </a:r>
            <a:r>
              <a:rPr lang="en-GB" dirty="0" err="1"/>
              <a:t>bazată</a:t>
            </a:r>
            <a:r>
              <a:rPr lang="en-GB" dirty="0"/>
              <a:t> pe </a:t>
            </a:r>
            <a:r>
              <a:rPr lang="en-GB" dirty="0" err="1"/>
              <a:t>plasmă</a:t>
            </a:r>
            <a:r>
              <a:rPr lang="en-GB" dirty="0"/>
              <a:t> a </a:t>
            </a:r>
            <a:r>
              <a:rPr lang="en-GB" dirty="0" err="1"/>
              <a:t>fost</a:t>
            </a:r>
            <a:r>
              <a:rPr lang="en-GB" dirty="0"/>
              <a:t> </a:t>
            </a:r>
            <a:r>
              <a:rPr lang="en-GB" dirty="0" err="1"/>
              <a:t>brevetată</a:t>
            </a:r>
            <a:r>
              <a:rPr lang="en-GB" dirty="0"/>
              <a:t> </a:t>
            </a:r>
            <a:r>
              <a:rPr lang="en-GB" dirty="0" err="1"/>
              <a:t>în</a:t>
            </a:r>
            <a:r>
              <a:rPr lang="en-GB" dirty="0"/>
              <a:t> 1987 </a:t>
            </a:r>
            <a:r>
              <a:rPr lang="en-GB" dirty="0" err="1"/>
              <a:t>și</a:t>
            </a:r>
            <a:r>
              <a:rPr lang="en-GB" dirty="0"/>
              <a:t> </a:t>
            </a:r>
            <a:r>
              <a:rPr lang="en-GB" dirty="0" err="1"/>
              <a:t>comercializată</a:t>
            </a:r>
            <a:r>
              <a:rPr lang="en-GB" dirty="0"/>
              <a:t> </a:t>
            </a:r>
            <a:r>
              <a:rPr lang="en-GB" dirty="0" err="1"/>
              <a:t>în</a:t>
            </a:r>
            <a:r>
              <a:rPr lang="en-GB" dirty="0"/>
              <a:t> </a:t>
            </a:r>
            <a:r>
              <a:rPr lang="en-GB" dirty="0" err="1"/>
              <a:t>Statele</a:t>
            </a:r>
            <a:r>
              <a:rPr lang="en-GB" dirty="0"/>
              <a:t> Unite </a:t>
            </a:r>
            <a:r>
              <a:rPr lang="en-GB" dirty="0" err="1"/>
              <a:t>în</a:t>
            </a:r>
            <a:r>
              <a:rPr lang="en-GB" dirty="0"/>
              <a:t> 1993. </a:t>
            </a:r>
            <a:r>
              <a:rPr lang="en-GB" dirty="0" err="1"/>
              <a:t>Plasmele</a:t>
            </a:r>
            <a:r>
              <a:rPr lang="en-GB" dirty="0"/>
              <a:t> de </a:t>
            </a:r>
            <a:r>
              <a:rPr lang="en-GB" dirty="0" err="1"/>
              <a:t>gaz</a:t>
            </a:r>
            <a:r>
              <a:rPr lang="en-GB" dirty="0"/>
              <a:t> au </a:t>
            </a:r>
            <a:r>
              <a:rPr lang="en-GB" dirty="0" err="1"/>
              <a:t>fost</a:t>
            </a:r>
            <a:r>
              <a:rPr lang="en-GB" dirty="0"/>
              <a:t> </a:t>
            </a:r>
            <a:r>
              <a:rPr lang="en-GB" dirty="0" err="1"/>
              <a:t>denumite</a:t>
            </a:r>
            <a:r>
              <a:rPr lang="en-GB" dirty="0"/>
              <a:t> a </a:t>
            </a:r>
            <a:r>
              <a:rPr lang="en-GB" dirty="0" err="1"/>
              <a:t>patra</a:t>
            </a:r>
            <a:r>
              <a:rPr lang="en-GB" dirty="0"/>
              <a:t> stare a </a:t>
            </a:r>
            <a:r>
              <a:rPr lang="en-GB" dirty="0" err="1"/>
              <a:t>materiei</a:t>
            </a:r>
            <a:r>
              <a:rPr lang="en-GB" dirty="0"/>
              <a:t> (</a:t>
            </a:r>
            <a:r>
              <a:rPr lang="en-GB" dirty="0" err="1"/>
              <a:t>adică</a:t>
            </a:r>
            <a:r>
              <a:rPr lang="en-GB" dirty="0"/>
              <a:t> </a:t>
            </a:r>
            <a:r>
              <a:rPr lang="en-GB" dirty="0" err="1"/>
              <a:t>lichide</a:t>
            </a:r>
            <a:r>
              <a:rPr lang="en-GB" dirty="0"/>
              <a:t>, </a:t>
            </a:r>
            <a:r>
              <a:rPr lang="en-GB" dirty="0" err="1"/>
              <a:t>solide</a:t>
            </a:r>
            <a:r>
              <a:rPr lang="en-GB" dirty="0"/>
              <a:t>, gaze </a:t>
            </a:r>
            <a:r>
              <a:rPr lang="en-GB" dirty="0" err="1"/>
              <a:t>și</a:t>
            </a:r>
            <a:r>
              <a:rPr lang="en-GB" dirty="0"/>
              <a:t> </a:t>
            </a:r>
            <a:r>
              <a:rPr lang="en-GB" dirty="0" err="1"/>
              <a:t>plasme</a:t>
            </a:r>
            <a:r>
              <a:rPr lang="en-GB" dirty="0"/>
              <a:t> </a:t>
            </a:r>
            <a:r>
              <a:rPr lang="en-GB" dirty="0" err="1"/>
              <a:t>gazoase</a:t>
            </a:r>
            <a:r>
              <a:rPr lang="en-GB" dirty="0"/>
              <a:t>). </a:t>
            </a:r>
            <a:r>
              <a:rPr lang="en-GB" dirty="0" err="1"/>
              <a:t>Plasmele</a:t>
            </a:r>
            <a:r>
              <a:rPr lang="en-GB" dirty="0"/>
              <a:t> de </a:t>
            </a:r>
            <a:r>
              <a:rPr lang="en-GB" dirty="0" err="1"/>
              <a:t>gaz</a:t>
            </a:r>
            <a:r>
              <a:rPr lang="en-GB" dirty="0"/>
              <a:t> sunt generate </a:t>
            </a:r>
            <a:r>
              <a:rPr lang="en-GB" dirty="0" err="1"/>
              <a:t>într</a:t>
            </a:r>
            <a:r>
              <a:rPr lang="en-GB" dirty="0"/>
              <a:t>-o </a:t>
            </a:r>
            <a:r>
              <a:rPr lang="en-GB" dirty="0" err="1"/>
              <a:t>cameră</a:t>
            </a:r>
            <a:r>
              <a:rPr lang="en-GB" dirty="0"/>
              <a:t> </a:t>
            </a:r>
            <a:r>
              <a:rPr lang="en-GB" dirty="0" err="1"/>
              <a:t>închisă</a:t>
            </a:r>
            <a:r>
              <a:rPr lang="en-GB" dirty="0"/>
              <a:t> sub vid </a:t>
            </a:r>
            <a:r>
              <a:rPr lang="en-GB" dirty="0" err="1"/>
              <a:t>profund</a:t>
            </a:r>
            <a:r>
              <a:rPr lang="en-GB" dirty="0"/>
              <a:t> </a:t>
            </a:r>
            <a:r>
              <a:rPr lang="en-GB" dirty="0" err="1"/>
              <a:t>folosind</a:t>
            </a:r>
            <a:r>
              <a:rPr lang="en-GB" dirty="0"/>
              <a:t> </a:t>
            </a:r>
            <a:r>
              <a:rPr lang="en-GB" dirty="0" err="1"/>
              <a:t>frecvența</a:t>
            </a:r>
            <a:r>
              <a:rPr lang="en-GB" dirty="0"/>
              <a:t> radio </a:t>
            </a:r>
            <a:r>
              <a:rPr lang="en-GB" dirty="0" err="1"/>
              <a:t>sau</a:t>
            </a:r>
            <a:r>
              <a:rPr lang="en-GB" dirty="0"/>
              <a:t> </a:t>
            </a:r>
            <a:r>
              <a:rPr lang="en-GB" dirty="0" err="1"/>
              <a:t>energia</a:t>
            </a:r>
            <a:r>
              <a:rPr lang="en-GB" dirty="0"/>
              <a:t> cu </a:t>
            </a:r>
            <a:r>
              <a:rPr lang="en-GB" dirty="0" err="1"/>
              <a:t>microunde</a:t>
            </a:r>
            <a:r>
              <a:rPr lang="en-GB" dirty="0"/>
              <a:t> </a:t>
            </a:r>
            <a:r>
              <a:rPr lang="en-GB" dirty="0" err="1"/>
              <a:t>pentru</a:t>
            </a:r>
            <a:r>
              <a:rPr lang="en-GB" dirty="0"/>
              <a:t> a </a:t>
            </a:r>
            <a:r>
              <a:rPr lang="en-GB" dirty="0" err="1"/>
              <a:t>excita</a:t>
            </a:r>
            <a:r>
              <a:rPr lang="en-GB" dirty="0"/>
              <a:t> </a:t>
            </a:r>
            <a:r>
              <a:rPr lang="en-GB" dirty="0" err="1"/>
              <a:t>moleculele</a:t>
            </a:r>
            <a:r>
              <a:rPr lang="en-GB" dirty="0"/>
              <a:t> de </a:t>
            </a:r>
            <a:r>
              <a:rPr lang="en-GB" dirty="0" err="1"/>
              <a:t>gaz</a:t>
            </a:r>
            <a:r>
              <a:rPr lang="en-GB" dirty="0"/>
              <a:t> </a:t>
            </a:r>
            <a:r>
              <a:rPr lang="en-GB" dirty="0" err="1"/>
              <a:t>și</a:t>
            </a:r>
            <a:r>
              <a:rPr lang="en-GB" dirty="0"/>
              <a:t> a produce </a:t>
            </a:r>
            <a:r>
              <a:rPr lang="en-GB" dirty="0" err="1"/>
              <a:t>particule</a:t>
            </a:r>
            <a:r>
              <a:rPr lang="en-GB" dirty="0"/>
              <a:t> </a:t>
            </a:r>
            <a:r>
              <a:rPr lang="en-GB" dirty="0" err="1"/>
              <a:t>încărcate</a:t>
            </a:r>
            <a:r>
              <a:rPr lang="en-GB" dirty="0"/>
              <a:t>, </a:t>
            </a:r>
            <a:r>
              <a:rPr lang="en-GB" dirty="0" err="1"/>
              <a:t>dintre</a:t>
            </a:r>
            <a:r>
              <a:rPr lang="en-GB" dirty="0"/>
              <a:t> care </a:t>
            </a:r>
            <a:r>
              <a:rPr lang="en-GB" dirty="0" err="1"/>
              <a:t>multe</a:t>
            </a:r>
            <a:r>
              <a:rPr lang="en-GB" dirty="0"/>
              <a:t> sunt </a:t>
            </a:r>
            <a:r>
              <a:rPr lang="en-GB" dirty="0" err="1"/>
              <a:t>radicali</a:t>
            </a:r>
            <a:r>
              <a:rPr lang="en-GB" dirty="0"/>
              <a:t> </a:t>
            </a:r>
            <a:r>
              <a:rPr lang="en-GB" dirty="0" err="1"/>
              <a:t>liberi</a:t>
            </a:r>
            <a:r>
              <a:rPr lang="en-GB" dirty="0"/>
              <a:t>. Un radical liber </a:t>
            </a:r>
            <a:r>
              <a:rPr lang="en-GB" dirty="0" err="1"/>
              <a:t>este</a:t>
            </a:r>
            <a:r>
              <a:rPr lang="en-GB" dirty="0"/>
              <a:t> un atom cu un electron </a:t>
            </a:r>
            <a:r>
              <a:rPr lang="en-GB" dirty="0" err="1"/>
              <a:t>nepereche</a:t>
            </a:r>
            <a:r>
              <a:rPr lang="en-GB" dirty="0"/>
              <a:t> </a:t>
            </a:r>
            <a:r>
              <a:rPr lang="en-GB" dirty="0" err="1"/>
              <a:t>și</a:t>
            </a:r>
            <a:r>
              <a:rPr lang="en-GB" dirty="0"/>
              <a:t> </a:t>
            </a:r>
            <a:r>
              <a:rPr lang="en-GB" dirty="0" err="1"/>
              <a:t>este</a:t>
            </a:r>
            <a:r>
              <a:rPr lang="en-GB" dirty="0"/>
              <a:t> o specie </a:t>
            </a:r>
            <a:r>
              <a:rPr lang="en-GB" dirty="0" err="1"/>
              <a:t>foarte</a:t>
            </a:r>
            <a:r>
              <a:rPr lang="en-GB" dirty="0"/>
              <a:t> </a:t>
            </a:r>
            <a:r>
              <a:rPr lang="en-GB" dirty="0" err="1"/>
              <a:t>reactivă</a:t>
            </a:r>
            <a:r>
              <a:rPr lang="en-GB" dirty="0"/>
              <a:t>. </a:t>
            </a:r>
            <a:r>
              <a:rPr lang="en-GB" dirty="0" err="1"/>
              <a:t>Mecanismul</a:t>
            </a:r>
            <a:r>
              <a:rPr lang="en-GB" dirty="0"/>
              <a:t> de </a:t>
            </a:r>
            <a:r>
              <a:rPr lang="en-GB" dirty="0" err="1"/>
              <a:t>acțiune</a:t>
            </a:r>
            <a:r>
              <a:rPr lang="en-GB" dirty="0"/>
              <a:t> </a:t>
            </a:r>
            <a:r>
              <a:rPr lang="en-GB" dirty="0" err="1"/>
              <a:t>propus</a:t>
            </a:r>
            <a:r>
              <a:rPr lang="en-GB" dirty="0"/>
              <a:t> al </a:t>
            </a:r>
            <a:r>
              <a:rPr lang="en-GB" dirty="0" err="1"/>
              <a:t>acestui</a:t>
            </a:r>
            <a:r>
              <a:rPr lang="en-GB" dirty="0"/>
              <a:t> </a:t>
            </a:r>
            <a:r>
              <a:rPr lang="en-GB" dirty="0" err="1"/>
              <a:t>dispozitiv</a:t>
            </a:r>
            <a:r>
              <a:rPr lang="en-GB" dirty="0"/>
              <a:t> </a:t>
            </a:r>
            <a:r>
              <a:rPr lang="en-GB" dirty="0" err="1"/>
              <a:t>este</a:t>
            </a:r>
            <a:r>
              <a:rPr lang="en-GB" dirty="0"/>
              <a:t> </a:t>
            </a:r>
            <a:r>
              <a:rPr lang="en-GB" dirty="0" err="1"/>
              <a:t>producerea</a:t>
            </a:r>
            <a:r>
              <a:rPr lang="en-GB" dirty="0"/>
              <a:t> de </a:t>
            </a:r>
            <a:r>
              <a:rPr lang="en-GB" dirty="0" err="1"/>
              <a:t>radicali</a:t>
            </a:r>
            <a:r>
              <a:rPr lang="en-GB" dirty="0"/>
              <a:t> </a:t>
            </a:r>
            <a:r>
              <a:rPr lang="en-GB" dirty="0" err="1"/>
              <a:t>liberi</a:t>
            </a:r>
            <a:r>
              <a:rPr lang="en-GB" dirty="0"/>
              <a:t> </a:t>
            </a:r>
            <a:r>
              <a:rPr lang="en-GB" dirty="0" err="1"/>
              <a:t>într</a:t>
            </a:r>
            <a:r>
              <a:rPr lang="en-GB" dirty="0"/>
              <a:t>-un </a:t>
            </a:r>
            <a:r>
              <a:rPr lang="en-GB" dirty="0" err="1"/>
              <a:t>câmp</a:t>
            </a:r>
            <a:r>
              <a:rPr lang="en-GB" dirty="0"/>
              <a:t> plasmatic </a:t>
            </a:r>
            <a:r>
              <a:rPr lang="en-GB" dirty="0" err="1"/>
              <a:t>capabil</a:t>
            </a:r>
            <a:r>
              <a:rPr lang="en-GB" dirty="0"/>
              <a:t> </a:t>
            </a:r>
            <a:r>
              <a:rPr lang="en-GB" dirty="0" err="1"/>
              <a:t>să</a:t>
            </a:r>
            <a:r>
              <a:rPr lang="en-GB" dirty="0"/>
              <a:t> </a:t>
            </a:r>
            <a:r>
              <a:rPr lang="en-GB" dirty="0" err="1"/>
              <a:t>interacționeze</a:t>
            </a:r>
            <a:r>
              <a:rPr lang="en-GB" dirty="0"/>
              <a:t> cu </a:t>
            </a:r>
            <a:r>
              <a:rPr lang="en-GB" dirty="0" err="1"/>
              <a:t>componentele</a:t>
            </a:r>
            <a:r>
              <a:rPr lang="en-GB" dirty="0"/>
              <a:t> </a:t>
            </a:r>
            <a:r>
              <a:rPr lang="en-GB" dirty="0" err="1"/>
              <a:t>celulare</a:t>
            </a:r>
            <a:r>
              <a:rPr lang="en-GB" dirty="0"/>
              <a:t> </a:t>
            </a:r>
            <a:r>
              <a:rPr lang="en-GB" dirty="0" err="1"/>
              <a:t>esențiale</a:t>
            </a:r>
            <a:r>
              <a:rPr lang="en-GB" dirty="0"/>
              <a:t> (de </a:t>
            </a:r>
            <a:r>
              <a:rPr lang="en-GB" dirty="0" err="1"/>
              <a:t>exemplu</a:t>
            </a:r>
            <a:r>
              <a:rPr lang="en-GB" dirty="0"/>
              <a:t>, </a:t>
            </a:r>
            <a:r>
              <a:rPr lang="en-GB" dirty="0" err="1"/>
              <a:t>enzime</a:t>
            </a:r>
            <a:r>
              <a:rPr lang="en-GB" dirty="0"/>
              <a:t>, </a:t>
            </a:r>
            <a:r>
              <a:rPr lang="en-GB" dirty="0" err="1"/>
              <a:t>acizi</a:t>
            </a:r>
            <a:r>
              <a:rPr lang="en-GB" dirty="0"/>
              <a:t> </a:t>
            </a:r>
            <a:r>
              <a:rPr lang="en-GB" dirty="0" err="1"/>
              <a:t>nucleici</a:t>
            </a:r>
            <a:r>
              <a:rPr lang="en-GB" dirty="0"/>
              <a:t>) </a:t>
            </a:r>
            <a:r>
              <a:rPr lang="en-GB" dirty="0" err="1"/>
              <a:t>și</a:t>
            </a:r>
            <a:r>
              <a:rPr lang="en-GB" dirty="0"/>
              <a:t>, </a:t>
            </a:r>
            <a:r>
              <a:rPr lang="en-GB" dirty="0" err="1"/>
              <a:t>prin</a:t>
            </a:r>
            <a:r>
              <a:rPr lang="en-GB" dirty="0"/>
              <a:t> </a:t>
            </a:r>
            <a:r>
              <a:rPr lang="en-GB" dirty="0" err="1"/>
              <a:t>urmare</a:t>
            </a:r>
            <a:r>
              <a:rPr lang="en-GB" dirty="0"/>
              <a:t>, </a:t>
            </a:r>
            <a:r>
              <a:rPr lang="en-GB" dirty="0" err="1"/>
              <a:t>să</a:t>
            </a:r>
            <a:r>
              <a:rPr lang="en-GB" dirty="0"/>
              <a:t> </a:t>
            </a:r>
            <a:r>
              <a:rPr lang="en-GB" dirty="0" err="1"/>
              <a:t>perturbe</a:t>
            </a:r>
            <a:r>
              <a:rPr lang="en-GB" dirty="0"/>
              <a:t> </a:t>
            </a:r>
            <a:r>
              <a:rPr lang="en-GB" dirty="0" err="1"/>
              <a:t>metabolismul</a:t>
            </a:r>
            <a:r>
              <a:rPr lang="en-GB" dirty="0"/>
              <a:t> </a:t>
            </a:r>
            <a:r>
              <a:rPr lang="en-GB" dirty="0" err="1"/>
              <a:t>microorganismelor</a:t>
            </a:r>
            <a:r>
              <a:rPr lang="en-GB" dirty="0"/>
              <a:t>. </a:t>
            </a:r>
            <a:r>
              <a:rPr lang="en-GB" dirty="0" err="1"/>
              <a:t>Tipul</a:t>
            </a:r>
            <a:r>
              <a:rPr lang="en-GB" dirty="0"/>
              <a:t> de </a:t>
            </a:r>
            <a:r>
              <a:rPr lang="en-GB" dirty="0" err="1"/>
              <a:t>gaz</a:t>
            </a:r>
            <a:r>
              <a:rPr lang="en-GB" dirty="0"/>
              <a:t> </a:t>
            </a:r>
            <a:r>
              <a:rPr lang="en-GB" dirty="0" err="1"/>
              <a:t>folosit</a:t>
            </a:r>
            <a:r>
              <a:rPr lang="en-GB" dirty="0"/>
              <a:t> </a:t>
            </a:r>
            <a:r>
              <a:rPr lang="en-GB" dirty="0" err="1"/>
              <a:t>și</a:t>
            </a:r>
            <a:r>
              <a:rPr lang="en-GB" dirty="0"/>
              <a:t> </a:t>
            </a:r>
            <a:r>
              <a:rPr lang="en-GB" dirty="0" err="1"/>
              <a:t>adâncimea</a:t>
            </a:r>
            <a:r>
              <a:rPr lang="en-GB" dirty="0"/>
              <a:t> </a:t>
            </a:r>
            <a:r>
              <a:rPr lang="en-GB" dirty="0" err="1"/>
              <a:t>vidului</a:t>
            </a:r>
            <a:r>
              <a:rPr lang="en-GB" dirty="0"/>
              <a:t> sunt </a:t>
            </a:r>
            <a:r>
              <a:rPr lang="en-GB" dirty="0" err="1"/>
              <a:t>două</a:t>
            </a:r>
            <a:r>
              <a:rPr lang="en-GB" dirty="0"/>
              <a:t> </a:t>
            </a:r>
            <a:r>
              <a:rPr lang="en-GB" dirty="0" err="1"/>
              <a:t>variabile</a:t>
            </a:r>
            <a:r>
              <a:rPr lang="en-GB" dirty="0"/>
              <a:t> </a:t>
            </a:r>
            <a:r>
              <a:rPr lang="en-GB" dirty="0" err="1"/>
              <a:t>importante</a:t>
            </a:r>
            <a:r>
              <a:rPr lang="en-GB" dirty="0"/>
              <a:t> care pot </a:t>
            </a:r>
            <a:r>
              <a:rPr lang="en-GB" dirty="0" err="1"/>
              <a:t>determina</a:t>
            </a:r>
            <a:r>
              <a:rPr lang="en-GB" dirty="0"/>
              <a:t> </a:t>
            </a:r>
            <a:r>
              <a:rPr lang="en-GB" dirty="0" err="1"/>
              <a:t>eficacitatea</a:t>
            </a:r>
            <a:r>
              <a:rPr lang="en-GB" dirty="0"/>
              <a:t> </a:t>
            </a:r>
            <a:r>
              <a:rPr lang="en-GB" dirty="0" err="1"/>
              <a:t>acestui</a:t>
            </a:r>
            <a:r>
              <a:rPr lang="en-GB" dirty="0"/>
              <a:t> </a:t>
            </a:r>
            <a:r>
              <a:rPr lang="en-GB" dirty="0" err="1"/>
              <a:t>proces</a:t>
            </a:r>
            <a:r>
              <a:rPr lang="en-GB" dirty="0"/>
              <a:t>.</a:t>
            </a:r>
          </a:p>
        </p:txBody>
      </p:sp>
      <p:pic>
        <p:nvPicPr>
          <p:cNvPr id="7170" name="Picture 2" descr="HC 80TT Vaporized Hydrogen Peroxide Sterilizer with Cycle Guardian |  Sterilucent">
            <a:extLst>
              <a:ext uri="{FF2B5EF4-FFF2-40B4-BE49-F238E27FC236}">
                <a16:creationId xmlns:a16="http://schemas.microsoft.com/office/drawing/2014/main" id="{852C9327-47D2-3FA9-1439-9C6D09DC7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65" y="3595078"/>
            <a:ext cx="4742913" cy="30229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pplied Sciences | Free Full-Text | Hydrogen Peroxide Gas Plasma Sterilizer  Combined with Dielectric Barrier Discharge and Corona Discharge Inactivates  Prions">
            <a:extLst>
              <a:ext uri="{FF2B5EF4-FFF2-40B4-BE49-F238E27FC236}">
                <a16:creationId xmlns:a16="http://schemas.microsoft.com/office/drawing/2014/main" id="{5A96E4DC-C43E-CF08-C8FA-B9A3C8C5E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724" y="3249795"/>
            <a:ext cx="3716785" cy="3608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FAA335-CA01-A301-3140-50C5008E21E4}"/>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11750875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D356B-DEBA-4A50-F0A0-85B6D16BC391}"/>
              </a:ext>
            </a:extLst>
          </p:cNvPr>
          <p:cNvSpPr txBox="1"/>
          <p:nvPr/>
        </p:nvSpPr>
        <p:spPr>
          <a:xfrm>
            <a:off x="5171772" y="0"/>
            <a:ext cx="1848455" cy="523220"/>
          </a:xfrm>
          <a:prstGeom prst="rect">
            <a:avLst/>
          </a:prstGeom>
          <a:noFill/>
        </p:spPr>
        <p:txBody>
          <a:bodyPr wrap="none" rtlCol="0">
            <a:spAutoFit/>
          </a:bodyPr>
          <a:lstStyle/>
          <a:p>
            <a:pPr algn="ctr"/>
            <a:r>
              <a:rPr lang="en-RO" sz="2800" b="1" dirty="0"/>
              <a:t>Sterilizarea</a:t>
            </a:r>
            <a:endParaRPr lang="en-RO" b="1" dirty="0"/>
          </a:p>
        </p:txBody>
      </p:sp>
      <p:sp>
        <p:nvSpPr>
          <p:cNvPr id="4" name="TextBox 3">
            <a:extLst>
              <a:ext uri="{FF2B5EF4-FFF2-40B4-BE49-F238E27FC236}">
                <a16:creationId xmlns:a16="http://schemas.microsoft.com/office/drawing/2014/main" id="{48D6C5D7-FC4E-1CC4-F379-DE8A19B6C1CD}"/>
              </a:ext>
            </a:extLst>
          </p:cNvPr>
          <p:cNvSpPr txBox="1"/>
          <p:nvPr/>
        </p:nvSpPr>
        <p:spPr>
          <a:xfrm>
            <a:off x="397098" y="677600"/>
            <a:ext cx="11397802" cy="2862322"/>
          </a:xfrm>
          <a:prstGeom prst="rect">
            <a:avLst/>
          </a:prstGeom>
          <a:noFill/>
        </p:spPr>
        <p:txBody>
          <a:bodyPr wrap="square">
            <a:spAutoFit/>
          </a:bodyPr>
          <a:lstStyle/>
          <a:p>
            <a:r>
              <a:rPr lang="en-GB" b="1" dirty="0" err="1"/>
              <a:t>Sterilizarea</a:t>
            </a:r>
            <a:r>
              <a:rPr lang="en-GB" b="1" dirty="0"/>
              <a:t> cu acid peracetic</a:t>
            </a:r>
          </a:p>
          <a:p>
            <a:pPr algn="just"/>
            <a:r>
              <a:rPr lang="en-GB" dirty="0" err="1"/>
              <a:t>Acidul</a:t>
            </a:r>
            <a:r>
              <a:rPr lang="en-GB" dirty="0"/>
              <a:t> peracetic </a:t>
            </a:r>
            <a:r>
              <a:rPr lang="en-GB" dirty="0" err="1"/>
              <a:t>este</a:t>
            </a:r>
            <a:r>
              <a:rPr lang="en-GB" dirty="0"/>
              <a:t> un oxidant </a:t>
            </a:r>
            <a:r>
              <a:rPr lang="en-GB" dirty="0" err="1"/>
              <a:t>puternic</a:t>
            </a:r>
            <a:r>
              <a:rPr lang="en-GB" dirty="0"/>
              <a:t> </a:t>
            </a:r>
            <a:r>
              <a:rPr lang="en-GB" dirty="0" err="1"/>
              <a:t>biocid</a:t>
            </a:r>
            <a:r>
              <a:rPr lang="en-GB" dirty="0"/>
              <a:t> care </a:t>
            </a:r>
            <a:r>
              <a:rPr lang="en-GB" dirty="0" err="1"/>
              <a:t>își</a:t>
            </a:r>
            <a:r>
              <a:rPr lang="en-GB" dirty="0"/>
              <a:t> </a:t>
            </a:r>
            <a:r>
              <a:rPr lang="en-GB" dirty="0" err="1"/>
              <a:t>menține</a:t>
            </a:r>
            <a:r>
              <a:rPr lang="en-GB" dirty="0"/>
              <a:t> </a:t>
            </a:r>
            <a:r>
              <a:rPr lang="en-GB" dirty="0" err="1"/>
              <a:t>eficacitatea</a:t>
            </a:r>
            <a:r>
              <a:rPr lang="en-GB" dirty="0"/>
              <a:t> </a:t>
            </a:r>
            <a:r>
              <a:rPr lang="en-GB" dirty="0" err="1"/>
              <a:t>în</a:t>
            </a:r>
            <a:r>
              <a:rPr lang="en-GB" dirty="0"/>
              <a:t> </a:t>
            </a:r>
            <a:r>
              <a:rPr lang="en-GB" dirty="0" err="1"/>
              <a:t>prezența</a:t>
            </a:r>
            <a:r>
              <a:rPr lang="en-GB" dirty="0"/>
              <a:t> </a:t>
            </a:r>
            <a:r>
              <a:rPr lang="en-GB" dirty="0" err="1"/>
              <a:t>solului</a:t>
            </a:r>
            <a:r>
              <a:rPr lang="en-GB" dirty="0"/>
              <a:t> organic. </a:t>
            </a:r>
            <a:r>
              <a:rPr lang="en-GB" dirty="0" err="1"/>
              <a:t>Acidul</a:t>
            </a:r>
            <a:r>
              <a:rPr lang="en-GB" dirty="0"/>
              <a:t> peracetic </a:t>
            </a:r>
            <a:r>
              <a:rPr lang="en-GB" dirty="0" err="1"/>
              <a:t>îndepărtează</a:t>
            </a:r>
            <a:r>
              <a:rPr lang="en-GB" dirty="0"/>
              <a:t> </a:t>
            </a:r>
            <a:r>
              <a:rPr lang="en-GB" dirty="0" err="1"/>
              <a:t>contaminanții</a:t>
            </a:r>
            <a:r>
              <a:rPr lang="en-GB" dirty="0"/>
              <a:t> de </a:t>
            </a:r>
            <a:r>
              <a:rPr lang="en-GB" dirty="0" err="1"/>
              <a:t>suprafață</a:t>
            </a:r>
            <a:r>
              <a:rPr lang="en-GB" dirty="0"/>
              <a:t> (</a:t>
            </a:r>
            <a:r>
              <a:rPr lang="en-GB" dirty="0" err="1"/>
              <a:t>în</a:t>
            </a:r>
            <a:r>
              <a:rPr lang="en-GB" dirty="0"/>
              <a:t> principal </a:t>
            </a:r>
            <a:r>
              <a:rPr lang="en-GB" dirty="0" err="1"/>
              <a:t>proteine</a:t>
            </a:r>
            <a:r>
              <a:rPr lang="en-GB" dirty="0"/>
              <a:t>) de pe </a:t>
            </a:r>
            <a:r>
              <a:rPr lang="en-GB" dirty="0" err="1"/>
              <a:t>tubulatura</a:t>
            </a:r>
            <a:r>
              <a:rPr lang="en-GB" dirty="0"/>
              <a:t> </a:t>
            </a:r>
            <a:r>
              <a:rPr lang="en-GB" dirty="0" err="1"/>
              <a:t>endoscopică</a:t>
            </a:r>
            <a:r>
              <a:rPr lang="en-GB" dirty="0"/>
              <a:t>. O </a:t>
            </a:r>
            <a:r>
              <a:rPr lang="en-GB" dirty="0" err="1"/>
              <a:t>mașină</a:t>
            </a:r>
            <a:r>
              <a:rPr lang="en-GB" dirty="0"/>
              <a:t> </a:t>
            </a:r>
            <a:r>
              <a:rPr lang="en-GB" dirty="0" err="1"/>
              <a:t>automată</a:t>
            </a:r>
            <a:r>
              <a:rPr lang="en-GB" dirty="0"/>
              <a:t> care </a:t>
            </a:r>
            <a:r>
              <a:rPr lang="en-GB" dirty="0" err="1"/>
              <a:t>folosește</a:t>
            </a:r>
            <a:r>
              <a:rPr lang="en-GB" dirty="0"/>
              <a:t> acid peracetic </a:t>
            </a:r>
            <a:r>
              <a:rPr lang="en-GB" dirty="0" err="1"/>
              <a:t>pentru</a:t>
            </a:r>
            <a:r>
              <a:rPr lang="en-GB" dirty="0"/>
              <a:t> </a:t>
            </a:r>
            <a:r>
              <a:rPr lang="en-GB" dirty="0" err="1"/>
              <a:t>sterilizarea</a:t>
            </a:r>
            <a:r>
              <a:rPr lang="en-GB" dirty="0"/>
              <a:t> </a:t>
            </a:r>
            <a:r>
              <a:rPr lang="en-GB" dirty="0" err="1"/>
              <a:t>chimică</a:t>
            </a:r>
            <a:r>
              <a:rPr lang="en-GB" dirty="0"/>
              <a:t> a </a:t>
            </a:r>
            <a:r>
              <a:rPr lang="en-GB" dirty="0" err="1"/>
              <a:t>instrumentelor</a:t>
            </a:r>
            <a:r>
              <a:rPr lang="en-GB" dirty="0"/>
              <a:t> </a:t>
            </a:r>
            <a:r>
              <a:rPr lang="en-GB" dirty="0" err="1"/>
              <a:t>medicale</a:t>
            </a:r>
            <a:r>
              <a:rPr lang="en-GB" dirty="0"/>
              <a:t>, </a:t>
            </a:r>
            <a:r>
              <a:rPr lang="en-GB" dirty="0" err="1"/>
              <a:t>chirurgicale</a:t>
            </a:r>
            <a:r>
              <a:rPr lang="en-GB" dirty="0"/>
              <a:t> </a:t>
            </a:r>
            <a:r>
              <a:rPr lang="en-GB" dirty="0" err="1"/>
              <a:t>și</a:t>
            </a:r>
            <a:r>
              <a:rPr lang="en-GB" dirty="0"/>
              <a:t> </a:t>
            </a:r>
            <a:r>
              <a:rPr lang="en-GB" dirty="0" err="1"/>
              <a:t>dentare</a:t>
            </a:r>
            <a:r>
              <a:rPr lang="en-GB" dirty="0"/>
              <a:t> (de </a:t>
            </a:r>
            <a:r>
              <a:rPr lang="en-GB" dirty="0" err="1"/>
              <a:t>exemplu</a:t>
            </a:r>
            <a:r>
              <a:rPr lang="en-GB" dirty="0"/>
              <a:t>, </a:t>
            </a:r>
            <a:r>
              <a:rPr lang="en-GB" dirty="0" err="1"/>
              <a:t>endoscoape</a:t>
            </a:r>
            <a:r>
              <a:rPr lang="en-GB" dirty="0"/>
              <a:t> </a:t>
            </a:r>
            <a:r>
              <a:rPr lang="en-GB" dirty="0" err="1"/>
              <a:t>și</a:t>
            </a:r>
            <a:r>
              <a:rPr lang="en-GB" dirty="0"/>
              <a:t> </a:t>
            </a:r>
            <a:r>
              <a:rPr lang="en-GB" dirty="0" err="1"/>
              <a:t>artroscoape</a:t>
            </a:r>
            <a:r>
              <a:rPr lang="en-GB" dirty="0"/>
              <a:t>) a </a:t>
            </a:r>
            <a:r>
              <a:rPr lang="en-GB" dirty="0" err="1"/>
              <a:t>fost</a:t>
            </a:r>
            <a:r>
              <a:rPr lang="en-GB" dirty="0"/>
              <a:t> </a:t>
            </a:r>
            <a:r>
              <a:rPr lang="en-GB" dirty="0" err="1"/>
              <a:t>introdusă</a:t>
            </a:r>
            <a:r>
              <a:rPr lang="en-GB" dirty="0"/>
              <a:t> </a:t>
            </a:r>
            <a:r>
              <a:rPr lang="en-GB" dirty="0" err="1"/>
              <a:t>în</a:t>
            </a:r>
            <a:r>
              <a:rPr lang="en-GB" dirty="0"/>
              <a:t> 1988. </a:t>
            </a:r>
            <a:r>
              <a:rPr lang="en-GB" dirty="0" err="1"/>
              <a:t>Această</a:t>
            </a:r>
            <a:r>
              <a:rPr lang="en-GB" dirty="0"/>
              <a:t> </a:t>
            </a:r>
            <a:r>
              <a:rPr lang="en-GB" dirty="0" err="1"/>
              <a:t>metodă</a:t>
            </a:r>
            <a:r>
              <a:rPr lang="en-GB" dirty="0"/>
              <a:t> de </a:t>
            </a:r>
            <a:r>
              <a:rPr lang="en-GB" dirty="0" err="1"/>
              <a:t>sterilizare</a:t>
            </a:r>
            <a:r>
              <a:rPr lang="en-GB" dirty="0"/>
              <a:t> la </a:t>
            </a:r>
            <a:r>
              <a:rPr lang="en-GB" dirty="0" err="1"/>
              <a:t>temperatură</a:t>
            </a:r>
            <a:r>
              <a:rPr lang="en-GB" dirty="0"/>
              <a:t> </a:t>
            </a:r>
            <a:r>
              <a:rPr lang="en-GB" dirty="0" err="1"/>
              <a:t>joasă</a:t>
            </a:r>
            <a:r>
              <a:rPr lang="en-GB" dirty="0"/>
              <a:t>, </a:t>
            </a:r>
            <a:r>
              <a:rPr lang="en-GB" dirty="0" err="1"/>
              <a:t>controlată</a:t>
            </a:r>
            <a:r>
              <a:rPr lang="en-GB" dirty="0"/>
              <a:t> de </a:t>
            </a:r>
            <a:r>
              <a:rPr lang="en-GB" dirty="0" err="1"/>
              <a:t>microprocesor</a:t>
            </a:r>
            <a:r>
              <a:rPr lang="en-GB" dirty="0"/>
              <a:t>, </a:t>
            </a:r>
            <a:r>
              <a:rPr lang="en-GB" dirty="0" err="1"/>
              <a:t>este</a:t>
            </a:r>
            <a:r>
              <a:rPr lang="en-GB" dirty="0"/>
              <a:t> </a:t>
            </a:r>
            <a:r>
              <a:rPr lang="en-GB" dirty="0" err="1"/>
              <a:t>utilizată</a:t>
            </a:r>
            <a:r>
              <a:rPr lang="en-GB" dirty="0"/>
              <a:t> </a:t>
            </a:r>
            <a:r>
              <a:rPr lang="en-GB" dirty="0" err="1"/>
              <a:t>în</a:t>
            </a:r>
            <a:r>
              <a:rPr lang="en-GB" dirty="0"/>
              <a:t> mod </a:t>
            </a:r>
            <a:r>
              <a:rPr lang="en-GB" dirty="0" err="1"/>
              <a:t>obișnuit</a:t>
            </a:r>
            <a:r>
              <a:rPr lang="en-GB" dirty="0"/>
              <a:t> </a:t>
            </a:r>
            <a:r>
              <a:rPr lang="en-GB" dirty="0" err="1"/>
              <a:t>în</a:t>
            </a:r>
            <a:r>
              <a:rPr lang="en-GB" dirty="0"/>
              <a:t> </a:t>
            </a:r>
            <a:r>
              <a:rPr lang="en-GB" dirty="0" err="1"/>
              <a:t>unele</a:t>
            </a:r>
            <a:r>
              <a:rPr lang="en-GB" dirty="0"/>
              <a:t> </a:t>
            </a:r>
            <a:r>
              <a:rPr lang="en-GB" dirty="0" err="1"/>
              <a:t>clinici</a:t>
            </a:r>
            <a:r>
              <a:rPr lang="en-GB" dirty="0"/>
              <a:t> </a:t>
            </a:r>
            <a:r>
              <a:rPr lang="en-GB" dirty="0" err="1"/>
              <a:t>si</a:t>
            </a:r>
            <a:r>
              <a:rPr lang="en-GB" dirty="0"/>
              <a:t> </a:t>
            </a:r>
            <a:r>
              <a:rPr lang="en-GB" dirty="0" err="1"/>
              <a:t>spitale</a:t>
            </a:r>
            <a:r>
              <a:rPr lang="en-GB" dirty="0"/>
              <a:t>. </a:t>
            </a:r>
            <a:r>
              <a:rPr lang="en-GB" dirty="0" err="1"/>
              <a:t>Sterilizatorul</a:t>
            </a:r>
            <a:r>
              <a:rPr lang="en-GB" dirty="0"/>
              <a:t>, acid peracetic 35% </a:t>
            </a:r>
            <a:r>
              <a:rPr lang="en-GB" dirty="0" err="1"/>
              <a:t>și</a:t>
            </a:r>
            <a:r>
              <a:rPr lang="en-GB" dirty="0"/>
              <a:t> un agent </a:t>
            </a:r>
            <a:r>
              <a:rPr lang="en-GB" dirty="0" err="1"/>
              <a:t>anticoroziv</a:t>
            </a:r>
            <a:r>
              <a:rPr lang="en-GB" dirty="0"/>
              <a:t> sunt </a:t>
            </a:r>
            <a:r>
              <a:rPr lang="en-GB" dirty="0" err="1"/>
              <a:t>furnizate</a:t>
            </a:r>
            <a:r>
              <a:rPr lang="en-GB" dirty="0"/>
              <a:t> </a:t>
            </a:r>
            <a:r>
              <a:rPr lang="en-GB" dirty="0" err="1"/>
              <a:t>într</a:t>
            </a:r>
            <a:r>
              <a:rPr lang="en-GB" dirty="0"/>
              <a:t>-un recipient cu </a:t>
            </a:r>
            <a:r>
              <a:rPr lang="en-GB" dirty="0" err="1"/>
              <a:t>doză</a:t>
            </a:r>
            <a:r>
              <a:rPr lang="en-GB" dirty="0"/>
              <a:t> </a:t>
            </a:r>
            <a:r>
              <a:rPr lang="en-GB" dirty="0" err="1"/>
              <a:t>unică</a:t>
            </a:r>
            <a:r>
              <a:rPr lang="en-GB" dirty="0"/>
              <a:t>. </a:t>
            </a:r>
            <a:r>
              <a:rPr lang="en-GB" dirty="0" err="1"/>
              <a:t>Recipientul</a:t>
            </a:r>
            <a:r>
              <a:rPr lang="en-GB" dirty="0"/>
              <a:t> </a:t>
            </a:r>
            <a:r>
              <a:rPr lang="en-GB" dirty="0" err="1"/>
              <a:t>este</a:t>
            </a:r>
            <a:r>
              <a:rPr lang="en-GB" dirty="0"/>
              <a:t> </a:t>
            </a:r>
            <a:r>
              <a:rPr lang="en-GB" dirty="0" err="1"/>
              <a:t>perforat</a:t>
            </a:r>
            <a:r>
              <a:rPr lang="en-GB" dirty="0"/>
              <a:t> </a:t>
            </a:r>
            <a:r>
              <a:rPr lang="en-GB" dirty="0" err="1"/>
              <a:t>în</a:t>
            </a:r>
            <a:r>
              <a:rPr lang="en-GB" dirty="0"/>
              <a:t> </a:t>
            </a:r>
            <a:r>
              <a:rPr lang="en-GB" dirty="0" err="1"/>
              <a:t>momentul</a:t>
            </a:r>
            <a:r>
              <a:rPr lang="en-GB" dirty="0"/>
              <a:t> </a:t>
            </a:r>
            <a:r>
              <a:rPr lang="en-GB" dirty="0" err="1"/>
              <a:t>utilizării</a:t>
            </a:r>
            <a:r>
              <a:rPr lang="en-GB" dirty="0"/>
              <a:t>, </a:t>
            </a:r>
            <a:r>
              <a:rPr lang="en-GB" dirty="0" err="1"/>
              <a:t>imediat</a:t>
            </a:r>
            <a:r>
              <a:rPr lang="en-GB" dirty="0"/>
              <a:t> </a:t>
            </a:r>
            <a:r>
              <a:rPr lang="en-GB" dirty="0" err="1"/>
              <a:t>înainte</a:t>
            </a:r>
            <a:r>
              <a:rPr lang="en-GB" dirty="0"/>
              <a:t> de </a:t>
            </a:r>
            <a:r>
              <a:rPr lang="en-GB" dirty="0" err="1"/>
              <a:t>închiderea</a:t>
            </a:r>
            <a:r>
              <a:rPr lang="en-GB" dirty="0"/>
              <a:t> </a:t>
            </a:r>
            <a:r>
              <a:rPr lang="en-GB" dirty="0" err="1"/>
              <a:t>capacului</a:t>
            </a:r>
            <a:r>
              <a:rPr lang="en-GB" dirty="0"/>
              <a:t> </a:t>
            </a:r>
            <a:r>
              <a:rPr lang="en-GB" dirty="0" err="1"/>
              <a:t>și</a:t>
            </a:r>
            <a:r>
              <a:rPr lang="en-GB" dirty="0"/>
              <a:t> </a:t>
            </a:r>
            <a:r>
              <a:rPr lang="en-GB" dirty="0" err="1"/>
              <a:t>inițierea</a:t>
            </a:r>
            <a:r>
              <a:rPr lang="en-GB" dirty="0"/>
              <a:t> </a:t>
            </a:r>
            <a:r>
              <a:rPr lang="en-GB" dirty="0" err="1"/>
              <a:t>ciclului</a:t>
            </a:r>
            <a:r>
              <a:rPr lang="en-GB" dirty="0"/>
              <a:t>. </a:t>
            </a:r>
            <a:r>
              <a:rPr lang="en-GB" dirty="0" err="1"/>
              <a:t>Acidul</a:t>
            </a:r>
            <a:r>
              <a:rPr lang="en-GB" dirty="0"/>
              <a:t> peracetic </a:t>
            </a:r>
            <a:r>
              <a:rPr lang="en-GB" dirty="0" err="1"/>
              <a:t>concentrat</a:t>
            </a:r>
            <a:r>
              <a:rPr lang="en-GB" dirty="0"/>
              <a:t> </a:t>
            </a:r>
            <a:r>
              <a:rPr lang="en-GB" dirty="0" err="1"/>
              <a:t>este</a:t>
            </a:r>
            <a:r>
              <a:rPr lang="en-GB" dirty="0"/>
              <a:t> </a:t>
            </a:r>
            <a:r>
              <a:rPr lang="en-GB" dirty="0" err="1"/>
              <a:t>diluat</a:t>
            </a:r>
            <a:r>
              <a:rPr lang="en-GB" dirty="0"/>
              <a:t> la 0,2% cu </a:t>
            </a:r>
            <a:r>
              <a:rPr lang="en-GB" dirty="0" err="1"/>
              <a:t>apă</a:t>
            </a:r>
            <a:r>
              <a:rPr lang="en-GB" dirty="0"/>
              <a:t> </a:t>
            </a:r>
            <a:r>
              <a:rPr lang="en-GB" dirty="0" err="1"/>
              <a:t>filtrată</a:t>
            </a:r>
            <a:r>
              <a:rPr lang="en-GB" dirty="0"/>
              <a:t> (0,2 um) la o </a:t>
            </a:r>
            <a:r>
              <a:rPr lang="en-GB" dirty="0" err="1"/>
              <a:t>temperatură</a:t>
            </a:r>
            <a:r>
              <a:rPr lang="en-GB" dirty="0"/>
              <a:t> de </a:t>
            </a:r>
            <a:r>
              <a:rPr lang="en-GB" dirty="0" err="1"/>
              <a:t>aproximativ</a:t>
            </a:r>
            <a:r>
              <a:rPr lang="en-GB" dirty="0"/>
              <a:t> 50°C. </a:t>
            </a:r>
            <a:r>
              <a:rPr lang="en-GB" dirty="0" err="1"/>
              <a:t>Acidul</a:t>
            </a:r>
            <a:r>
              <a:rPr lang="en-GB" dirty="0"/>
              <a:t> peracetic </a:t>
            </a:r>
            <a:r>
              <a:rPr lang="en-GB" dirty="0" err="1"/>
              <a:t>diluat</a:t>
            </a:r>
            <a:r>
              <a:rPr lang="en-GB" dirty="0"/>
              <a:t> </a:t>
            </a:r>
            <a:r>
              <a:rPr lang="en-GB" dirty="0" err="1"/>
              <a:t>este</a:t>
            </a:r>
            <a:r>
              <a:rPr lang="en-GB" dirty="0"/>
              <a:t> </a:t>
            </a:r>
            <a:r>
              <a:rPr lang="en-GB" dirty="0" err="1"/>
              <a:t>circulat</a:t>
            </a:r>
            <a:r>
              <a:rPr lang="en-GB" dirty="0"/>
              <a:t> </a:t>
            </a:r>
            <a:r>
              <a:rPr lang="en-GB" dirty="0" err="1"/>
              <a:t>în</a:t>
            </a:r>
            <a:r>
              <a:rPr lang="en-GB" dirty="0"/>
              <a:t> camera </a:t>
            </a:r>
            <a:r>
              <a:rPr lang="en-GB" dirty="0" err="1"/>
              <a:t>mașinii</a:t>
            </a:r>
            <a:r>
              <a:rPr lang="en-GB" dirty="0"/>
              <a:t> </a:t>
            </a:r>
            <a:r>
              <a:rPr lang="en-GB" dirty="0" err="1"/>
              <a:t>și</a:t>
            </a:r>
            <a:r>
              <a:rPr lang="en-GB" dirty="0"/>
              <a:t> </a:t>
            </a:r>
            <a:r>
              <a:rPr lang="en-GB" dirty="0" err="1"/>
              <a:t>pompat</a:t>
            </a:r>
            <a:r>
              <a:rPr lang="en-GB" dirty="0"/>
              <a:t> </a:t>
            </a:r>
            <a:r>
              <a:rPr lang="en-GB" dirty="0" err="1"/>
              <a:t>prin</a:t>
            </a:r>
            <a:r>
              <a:rPr lang="en-GB" dirty="0"/>
              <a:t> </a:t>
            </a:r>
            <a:r>
              <a:rPr lang="en-GB" dirty="0" err="1"/>
              <a:t>canalele</a:t>
            </a:r>
            <a:r>
              <a:rPr lang="en-GB" dirty="0"/>
              <a:t> </a:t>
            </a:r>
            <a:r>
              <a:rPr lang="en-GB" dirty="0" err="1"/>
              <a:t>endoscopului</a:t>
            </a:r>
            <a:r>
              <a:rPr lang="en-GB" dirty="0"/>
              <a:t> </a:t>
            </a:r>
            <a:r>
              <a:rPr lang="en-GB" dirty="0" err="1"/>
              <a:t>timp</a:t>
            </a:r>
            <a:r>
              <a:rPr lang="en-GB" dirty="0"/>
              <a:t> de 12 minute, </a:t>
            </a:r>
            <a:r>
              <a:rPr lang="en-GB" dirty="0" err="1"/>
              <a:t>decontaminând</a:t>
            </a:r>
            <a:r>
              <a:rPr lang="en-GB" dirty="0"/>
              <a:t> </a:t>
            </a:r>
            <a:r>
              <a:rPr lang="en-GB" dirty="0" err="1"/>
              <a:t>suprafețele</a:t>
            </a:r>
            <a:r>
              <a:rPr lang="en-GB" dirty="0"/>
              <a:t> </a:t>
            </a:r>
            <a:r>
              <a:rPr lang="en-GB" dirty="0" err="1"/>
              <a:t>exterioare</a:t>
            </a:r>
            <a:r>
              <a:rPr lang="en-GB" dirty="0"/>
              <a:t>, </a:t>
            </a:r>
            <a:r>
              <a:rPr lang="en-GB" dirty="0" err="1"/>
              <a:t>lumenii</a:t>
            </a:r>
            <a:r>
              <a:rPr lang="en-GB" dirty="0"/>
              <a:t> </a:t>
            </a:r>
            <a:r>
              <a:rPr lang="en-GB" dirty="0" err="1"/>
              <a:t>și</a:t>
            </a:r>
            <a:r>
              <a:rPr lang="en-GB" dirty="0"/>
              <a:t> </a:t>
            </a:r>
            <a:r>
              <a:rPr lang="en-GB" dirty="0" err="1"/>
              <a:t>accesoriile</a:t>
            </a:r>
            <a:r>
              <a:rPr lang="en-GB" dirty="0"/>
              <a:t>.</a:t>
            </a:r>
          </a:p>
        </p:txBody>
      </p:sp>
      <p:pic>
        <p:nvPicPr>
          <p:cNvPr id="8194" name="Picture 2">
            <a:extLst>
              <a:ext uri="{FF2B5EF4-FFF2-40B4-BE49-F238E27FC236}">
                <a16:creationId xmlns:a16="http://schemas.microsoft.com/office/drawing/2014/main" id="{05F01DB2-52AF-70BE-0E78-CE395829D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890" y="3555552"/>
            <a:ext cx="4929210" cy="33024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721CC23-B162-CBB9-6168-860BE59B8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05" y="3694302"/>
            <a:ext cx="4889500"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35277C-E356-E509-D626-C115D17BE7D1}"/>
              </a:ext>
            </a:extLst>
          </p:cNvPr>
          <p:cNvSpPr txBox="1"/>
          <p:nvPr/>
        </p:nvSpPr>
        <p:spPr>
          <a:xfrm>
            <a:off x="5933941" y="6377119"/>
            <a:ext cx="6098146" cy="276999"/>
          </a:xfrm>
          <a:prstGeom prst="rect">
            <a:avLst/>
          </a:prstGeom>
          <a:noFill/>
        </p:spPr>
        <p:txBody>
          <a:bodyPr wrap="square">
            <a:spAutoFit/>
          </a:bodyPr>
          <a:lstStyle/>
          <a:p>
            <a:pPr algn="r"/>
            <a:r>
              <a:rPr lang="en-RO" sz="1200" dirty="0"/>
              <a:t>Sursa: CDC</a:t>
            </a:r>
          </a:p>
        </p:txBody>
      </p:sp>
    </p:spTree>
    <p:extLst>
      <p:ext uri="{BB962C8B-B14F-4D97-AF65-F5344CB8AC3E}">
        <p14:creationId xmlns:p14="http://schemas.microsoft.com/office/powerpoint/2010/main" val="6110296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D356B-DEBA-4A50-F0A0-85B6D16BC391}"/>
              </a:ext>
            </a:extLst>
          </p:cNvPr>
          <p:cNvSpPr txBox="1"/>
          <p:nvPr/>
        </p:nvSpPr>
        <p:spPr>
          <a:xfrm>
            <a:off x="4084103" y="708338"/>
            <a:ext cx="4023794" cy="523220"/>
          </a:xfrm>
          <a:prstGeom prst="rect">
            <a:avLst/>
          </a:prstGeom>
          <a:noFill/>
        </p:spPr>
        <p:txBody>
          <a:bodyPr wrap="none" rtlCol="0">
            <a:spAutoFit/>
          </a:bodyPr>
          <a:lstStyle/>
          <a:p>
            <a:pPr algn="ctr"/>
            <a:r>
              <a:rPr lang="en-RO" sz="2800" b="1" dirty="0"/>
              <a:t>Alte metode de sterilizare</a:t>
            </a:r>
            <a:endParaRPr lang="en-RO" b="1" dirty="0"/>
          </a:p>
        </p:txBody>
      </p:sp>
      <p:sp>
        <p:nvSpPr>
          <p:cNvPr id="3" name="TextBox 2">
            <a:extLst>
              <a:ext uri="{FF2B5EF4-FFF2-40B4-BE49-F238E27FC236}">
                <a16:creationId xmlns:a16="http://schemas.microsoft.com/office/drawing/2014/main" id="{359BC696-D121-71F7-8AB7-C4F8EF415D6A}"/>
              </a:ext>
            </a:extLst>
          </p:cNvPr>
          <p:cNvSpPr txBox="1"/>
          <p:nvPr/>
        </p:nvSpPr>
        <p:spPr>
          <a:xfrm>
            <a:off x="5933941" y="6389998"/>
            <a:ext cx="6098146" cy="276999"/>
          </a:xfrm>
          <a:prstGeom prst="rect">
            <a:avLst/>
          </a:prstGeom>
          <a:noFill/>
        </p:spPr>
        <p:txBody>
          <a:bodyPr wrap="square">
            <a:spAutoFit/>
          </a:bodyPr>
          <a:lstStyle/>
          <a:p>
            <a:pPr algn="r"/>
            <a:r>
              <a:rPr lang="en-RO" sz="1200" dirty="0"/>
              <a:t>Sursa: CDC</a:t>
            </a:r>
          </a:p>
        </p:txBody>
      </p:sp>
      <p:graphicFrame>
        <p:nvGraphicFramePr>
          <p:cNvPr id="5" name="Table 5">
            <a:extLst>
              <a:ext uri="{FF2B5EF4-FFF2-40B4-BE49-F238E27FC236}">
                <a16:creationId xmlns:a16="http://schemas.microsoft.com/office/drawing/2014/main" id="{1360EC2D-A501-A980-3404-9625E02619AC}"/>
              </a:ext>
            </a:extLst>
          </p:cNvPr>
          <p:cNvGraphicFramePr>
            <a:graphicFrameLocks noGrp="1"/>
          </p:cNvGraphicFramePr>
          <p:nvPr>
            <p:extLst>
              <p:ext uri="{D42A27DB-BD31-4B8C-83A1-F6EECF244321}">
                <p14:modId xmlns:p14="http://schemas.microsoft.com/office/powerpoint/2010/main" val="806141627"/>
              </p:ext>
            </p:extLst>
          </p:nvPr>
        </p:nvGraphicFramePr>
        <p:xfrm>
          <a:off x="150790" y="1770705"/>
          <a:ext cx="11890420" cy="3880285"/>
        </p:xfrm>
        <a:graphic>
          <a:graphicData uri="http://schemas.openxmlformats.org/drawingml/2006/table">
            <a:tbl>
              <a:tblPr firstRow="1" bandRow="1">
                <a:tableStyleId>{C4B1156A-380E-4F78-BDF5-A606A8083BF9}</a:tableStyleId>
              </a:tblPr>
              <a:tblGrid>
                <a:gridCol w="2972605">
                  <a:extLst>
                    <a:ext uri="{9D8B030D-6E8A-4147-A177-3AD203B41FA5}">
                      <a16:colId xmlns:a16="http://schemas.microsoft.com/office/drawing/2014/main" val="1217312296"/>
                    </a:ext>
                  </a:extLst>
                </a:gridCol>
                <a:gridCol w="2972605">
                  <a:extLst>
                    <a:ext uri="{9D8B030D-6E8A-4147-A177-3AD203B41FA5}">
                      <a16:colId xmlns:a16="http://schemas.microsoft.com/office/drawing/2014/main" val="161933767"/>
                    </a:ext>
                  </a:extLst>
                </a:gridCol>
                <a:gridCol w="2972605">
                  <a:extLst>
                    <a:ext uri="{9D8B030D-6E8A-4147-A177-3AD203B41FA5}">
                      <a16:colId xmlns:a16="http://schemas.microsoft.com/office/drawing/2014/main" val="863882629"/>
                    </a:ext>
                  </a:extLst>
                </a:gridCol>
                <a:gridCol w="2972605">
                  <a:extLst>
                    <a:ext uri="{9D8B030D-6E8A-4147-A177-3AD203B41FA5}">
                      <a16:colId xmlns:a16="http://schemas.microsoft.com/office/drawing/2014/main" val="3368952345"/>
                    </a:ext>
                  </a:extLst>
                </a:gridCol>
              </a:tblGrid>
              <a:tr h="618925">
                <a:tc>
                  <a:txBody>
                    <a:bodyPr/>
                    <a:lstStyle/>
                    <a:p>
                      <a:pPr algn="ctr"/>
                      <a:r>
                        <a:rPr lang="en-RO" sz="2800" b="1" dirty="0">
                          <a:solidFill>
                            <a:schemeClr val="tx1"/>
                          </a:solidFill>
                        </a:rPr>
                        <a:t>Radiatii ionizante</a:t>
                      </a:r>
                    </a:p>
                  </a:txBody>
                  <a:tcPr/>
                </a:tc>
                <a:tc>
                  <a:txBody>
                    <a:bodyPr/>
                    <a:lstStyle/>
                    <a:p>
                      <a:pPr algn="ctr"/>
                      <a:r>
                        <a:rPr lang="en-RO" sz="2800" b="1" dirty="0">
                          <a:solidFill>
                            <a:schemeClr val="tx1"/>
                          </a:solidFill>
                        </a:rPr>
                        <a:t>Sterilizare cu caldura uscata</a:t>
                      </a:r>
                    </a:p>
                  </a:txBody>
                  <a:tcPr/>
                </a:tc>
                <a:tc>
                  <a:txBody>
                    <a:bodyPr/>
                    <a:lstStyle/>
                    <a:p>
                      <a:pPr algn="ctr"/>
                      <a:r>
                        <a:rPr lang="en-RO" sz="2800" b="1" dirty="0">
                          <a:solidFill>
                            <a:schemeClr val="tx1"/>
                          </a:solidFill>
                        </a:rPr>
                        <a:t>Substante lichide</a:t>
                      </a:r>
                    </a:p>
                  </a:txBody>
                  <a:tcPr/>
                </a:tc>
                <a:tc>
                  <a:txBody>
                    <a:bodyPr/>
                    <a:lstStyle/>
                    <a:p>
                      <a:pPr algn="ctr"/>
                      <a:r>
                        <a:rPr lang="en-RO" sz="2800" b="1" dirty="0">
                          <a:solidFill>
                            <a:schemeClr val="tx1"/>
                          </a:solidFill>
                        </a:rPr>
                        <a:t>Acid performic</a:t>
                      </a:r>
                    </a:p>
                  </a:txBody>
                  <a:tcPr/>
                </a:tc>
                <a:extLst>
                  <a:ext uri="{0D108BD9-81ED-4DB2-BD59-A6C34878D82A}">
                    <a16:rowId xmlns:a16="http://schemas.microsoft.com/office/drawing/2014/main" val="4221779392"/>
                  </a:ext>
                </a:extLst>
              </a:tr>
              <a:tr h="825060">
                <a:tc>
                  <a:txBody>
                    <a:bodyPr/>
                    <a:lstStyle/>
                    <a:p>
                      <a:pPr algn="ctr"/>
                      <a:r>
                        <a:rPr lang="en-RO" sz="2800" b="1" dirty="0">
                          <a:solidFill>
                            <a:schemeClr val="tx1"/>
                          </a:solidFill>
                        </a:rPr>
                        <a:t>Filtrare</a:t>
                      </a:r>
                    </a:p>
                  </a:txBody>
                  <a:tcPr/>
                </a:tc>
                <a:tc>
                  <a:txBody>
                    <a:bodyPr/>
                    <a:lstStyle/>
                    <a:p>
                      <a:pPr algn="ctr"/>
                      <a:r>
                        <a:rPr lang="en-RO" sz="2800" b="1" dirty="0">
                          <a:solidFill>
                            <a:schemeClr val="tx1"/>
                          </a:solidFill>
                        </a:rPr>
                        <a:t>Microunde</a:t>
                      </a:r>
                    </a:p>
                  </a:txBody>
                  <a:tcPr/>
                </a:tc>
                <a:tc>
                  <a:txBody>
                    <a:bodyPr/>
                    <a:lstStyle/>
                    <a:p>
                      <a:pPr algn="ctr"/>
                      <a:r>
                        <a:rPr lang="en-RO" sz="2800" b="1" dirty="0">
                          <a:solidFill>
                            <a:schemeClr val="tx1"/>
                          </a:solidFill>
                        </a:rPr>
                        <a:t>Sterilizator cu “margele de sticla”</a:t>
                      </a:r>
                    </a:p>
                  </a:txBody>
                  <a:tcPr/>
                </a:tc>
                <a:tc>
                  <a:txBody>
                    <a:bodyPr/>
                    <a:lstStyle/>
                    <a:p>
                      <a:pPr algn="ctr"/>
                      <a:r>
                        <a:rPr lang="en-RO" sz="2800" b="1" dirty="0">
                          <a:solidFill>
                            <a:schemeClr val="tx1"/>
                          </a:solidFill>
                        </a:rPr>
                        <a:t>Peroxid de hidrogen vaporizat</a:t>
                      </a:r>
                    </a:p>
                  </a:txBody>
                  <a:tcPr/>
                </a:tc>
                <a:extLst>
                  <a:ext uri="{0D108BD9-81ED-4DB2-BD59-A6C34878D82A}">
                    <a16:rowId xmlns:a16="http://schemas.microsoft.com/office/drawing/2014/main" val="756515905"/>
                  </a:ext>
                </a:extLst>
              </a:tr>
              <a:tr h="618925">
                <a:tc>
                  <a:txBody>
                    <a:bodyPr/>
                    <a:lstStyle/>
                    <a:p>
                      <a:pPr algn="ctr"/>
                      <a:r>
                        <a:rPr lang="en-RO" sz="2800" b="1" dirty="0">
                          <a:solidFill>
                            <a:schemeClr val="tx1"/>
                          </a:solidFill>
                        </a:rPr>
                        <a:t>Ozon</a:t>
                      </a:r>
                    </a:p>
                  </a:txBody>
                  <a:tcPr/>
                </a:tc>
                <a:tc>
                  <a:txBody>
                    <a:bodyPr/>
                    <a:lstStyle/>
                    <a:p>
                      <a:pPr algn="ctr"/>
                      <a:r>
                        <a:rPr lang="en-RO" sz="2800" b="1" dirty="0">
                          <a:solidFill>
                            <a:schemeClr val="tx1"/>
                          </a:solidFill>
                        </a:rPr>
                        <a:t>Aburi cu formaldehida</a:t>
                      </a:r>
                    </a:p>
                  </a:txBody>
                  <a:tcPr/>
                </a:tc>
                <a:tc>
                  <a:txBody>
                    <a:bodyPr/>
                    <a:lstStyle/>
                    <a:p>
                      <a:pPr algn="ctr"/>
                      <a:r>
                        <a:rPr lang="en-RO" sz="2800" b="1" dirty="0">
                          <a:solidFill>
                            <a:schemeClr val="tx1"/>
                          </a:solidFill>
                        </a:rPr>
                        <a:t>Dioxid de clor gazos</a:t>
                      </a:r>
                    </a:p>
                  </a:txBody>
                  <a:tcPr/>
                </a:tc>
                <a:tc>
                  <a:txBody>
                    <a:bodyPr/>
                    <a:lstStyle/>
                    <a:p>
                      <a:pPr algn="ctr"/>
                      <a:r>
                        <a:rPr lang="en-RO" sz="2800" b="1" dirty="0">
                          <a:solidFill>
                            <a:schemeClr val="tx1"/>
                          </a:solidFill>
                        </a:rPr>
                        <a:t>Acid peracetic vaporizat</a:t>
                      </a:r>
                    </a:p>
                  </a:txBody>
                  <a:tcPr/>
                </a:tc>
                <a:extLst>
                  <a:ext uri="{0D108BD9-81ED-4DB2-BD59-A6C34878D82A}">
                    <a16:rowId xmlns:a16="http://schemas.microsoft.com/office/drawing/2014/main" val="3644701732"/>
                  </a:ext>
                </a:extLst>
              </a:tr>
              <a:tr h="618925">
                <a:tc gridSpan="4">
                  <a:txBody>
                    <a:bodyPr/>
                    <a:lstStyle/>
                    <a:p>
                      <a:pPr algn="ctr"/>
                      <a:r>
                        <a:rPr lang="en-RO" sz="2800" b="1" dirty="0">
                          <a:solidFill>
                            <a:schemeClr val="tx1"/>
                          </a:solidFill>
                        </a:rPr>
                        <a:t>Radiatii infrarosii</a:t>
                      </a:r>
                    </a:p>
                  </a:txBody>
                  <a:tcPr/>
                </a:tc>
                <a:tc hMerge="1">
                  <a:txBody>
                    <a:bodyPr/>
                    <a:lstStyle/>
                    <a:p>
                      <a:pPr algn="ctr"/>
                      <a:endParaRPr lang="en-RO" b="1" dirty="0">
                        <a:solidFill>
                          <a:schemeClr val="tx1"/>
                        </a:solidFill>
                      </a:endParaRPr>
                    </a:p>
                  </a:txBody>
                  <a:tcPr/>
                </a:tc>
                <a:tc hMerge="1">
                  <a:txBody>
                    <a:bodyPr/>
                    <a:lstStyle/>
                    <a:p>
                      <a:pPr algn="ctr"/>
                      <a:endParaRPr lang="en-RO" b="1" dirty="0">
                        <a:solidFill>
                          <a:schemeClr val="tx1"/>
                        </a:solidFill>
                      </a:endParaRPr>
                    </a:p>
                  </a:txBody>
                  <a:tcPr/>
                </a:tc>
                <a:tc hMerge="1">
                  <a:txBody>
                    <a:bodyPr/>
                    <a:lstStyle/>
                    <a:p>
                      <a:pPr algn="ctr"/>
                      <a:endParaRPr lang="en-RO" b="1" dirty="0">
                        <a:solidFill>
                          <a:schemeClr val="tx1"/>
                        </a:solidFill>
                      </a:endParaRPr>
                    </a:p>
                  </a:txBody>
                  <a:tcPr/>
                </a:tc>
                <a:extLst>
                  <a:ext uri="{0D108BD9-81ED-4DB2-BD59-A6C34878D82A}">
                    <a16:rowId xmlns:a16="http://schemas.microsoft.com/office/drawing/2014/main" val="3536232513"/>
                  </a:ext>
                </a:extLst>
              </a:tr>
            </a:tbl>
          </a:graphicData>
        </a:graphic>
      </p:graphicFrame>
    </p:spTree>
    <p:extLst>
      <p:ext uri="{BB962C8B-B14F-4D97-AF65-F5344CB8AC3E}">
        <p14:creationId xmlns:p14="http://schemas.microsoft.com/office/powerpoint/2010/main" val="1068160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45B17C-B52A-311B-DBE2-DDBAA8AEB49C}"/>
              </a:ext>
            </a:extLst>
          </p:cNvPr>
          <p:cNvSpPr txBox="1"/>
          <p:nvPr/>
        </p:nvSpPr>
        <p:spPr>
          <a:xfrm>
            <a:off x="5933941" y="6389998"/>
            <a:ext cx="6098146" cy="276999"/>
          </a:xfrm>
          <a:prstGeom prst="rect">
            <a:avLst/>
          </a:prstGeom>
          <a:noFill/>
        </p:spPr>
        <p:txBody>
          <a:bodyPr wrap="square">
            <a:spAutoFit/>
          </a:bodyPr>
          <a:lstStyle/>
          <a:p>
            <a:pPr algn="r"/>
            <a:r>
              <a:rPr lang="en-RO" sz="1200" dirty="0"/>
              <a:t>Sursa: CDC</a:t>
            </a:r>
          </a:p>
        </p:txBody>
      </p:sp>
      <p:grpSp>
        <p:nvGrpSpPr>
          <p:cNvPr id="3" name="Group 2">
            <a:extLst>
              <a:ext uri="{FF2B5EF4-FFF2-40B4-BE49-F238E27FC236}">
                <a16:creationId xmlns:a16="http://schemas.microsoft.com/office/drawing/2014/main" id="{EF5FF1FF-2AB6-A4CC-F6D1-0F50044033C0}"/>
              </a:ext>
            </a:extLst>
          </p:cNvPr>
          <p:cNvGrpSpPr/>
          <p:nvPr/>
        </p:nvGrpSpPr>
        <p:grpSpPr>
          <a:xfrm>
            <a:off x="1352006" y="91053"/>
            <a:ext cx="9201069" cy="6703025"/>
            <a:chOff x="1352006" y="91053"/>
            <a:chExt cx="9201069" cy="6703025"/>
          </a:xfrm>
        </p:grpSpPr>
        <p:pic>
          <p:nvPicPr>
            <p:cNvPr id="6" name="Picture 5">
              <a:extLst>
                <a:ext uri="{FF2B5EF4-FFF2-40B4-BE49-F238E27FC236}">
                  <a16:creationId xmlns:a16="http://schemas.microsoft.com/office/drawing/2014/main" id="{730C4598-83A2-C32C-F0E2-706FC23B8AE9}"/>
                </a:ext>
              </a:extLst>
            </p:cNvPr>
            <p:cNvPicPr>
              <a:picLocks noChangeAspect="1"/>
            </p:cNvPicPr>
            <p:nvPr/>
          </p:nvPicPr>
          <p:blipFill>
            <a:blip r:embed="rId2"/>
            <a:stretch>
              <a:fillRect/>
            </a:stretch>
          </p:blipFill>
          <p:spPr>
            <a:xfrm>
              <a:off x="1638924" y="191003"/>
              <a:ext cx="8914151" cy="6603075"/>
            </a:xfrm>
            <a:prstGeom prst="rect">
              <a:avLst/>
            </a:prstGeom>
          </p:spPr>
        </p:pic>
        <p:sp>
          <p:nvSpPr>
            <p:cNvPr id="2" name="Rectangle 1">
              <a:extLst>
                <a:ext uri="{FF2B5EF4-FFF2-40B4-BE49-F238E27FC236}">
                  <a16:creationId xmlns:a16="http://schemas.microsoft.com/office/drawing/2014/main" id="{B2C6A64A-D672-3B16-CDDA-54532B711609}"/>
                </a:ext>
              </a:extLst>
            </p:cNvPr>
            <p:cNvSpPr/>
            <p:nvPr/>
          </p:nvSpPr>
          <p:spPr>
            <a:xfrm>
              <a:off x="1352006" y="91053"/>
              <a:ext cx="1489165" cy="5355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10015044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4B680C-8D34-E7BA-A86D-745F2A85CCE8}"/>
              </a:ext>
            </a:extLst>
          </p:cNvPr>
          <p:cNvSpPr txBox="1"/>
          <p:nvPr/>
        </p:nvSpPr>
        <p:spPr>
          <a:xfrm>
            <a:off x="5933941" y="6389998"/>
            <a:ext cx="6098146" cy="276999"/>
          </a:xfrm>
          <a:prstGeom prst="rect">
            <a:avLst/>
          </a:prstGeom>
          <a:noFill/>
        </p:spPr>
        <p:txBody>
          <a:bodyPr wrap="square">
            <a:spAutoFit/>
          </a:bodyPr>
          <a:lstStyle/>
          <a:p>
            <a:pPr algn="r"/>
            <a:r>
              <a:rPr lang="en-RO" sz="1200" dirty="0"/>
              <a:t>Sursa: CDC</a:t>
            </a:r>
          </a:p>
        </p:txBody>
      </p:sp>
      <p:grpSp>
        <p:nvGrpSpPr>
          <p:cNvPr id="3" name="Group 2">
            <a:extLst>
              <a:ext uri="{FF2B5EF4-FFF2-40B4-BE49-F238E27FC236}">
                <a16:creationId xmlns:a16="http://schemas.microsoft.com/office/drawing/2014/main" id="{8A428565-489B-85DA-408B-D3660D1AD377}"/>
              </a:ext>
            </a:extLst>
          </p:cNvPr>
          <p:cNvGrpSpPr/>
          <p:nvPr/>
        </p:nvGrpSpPr>
        <p:grpSpPr>
          <a:xfrm>
            <a:off x="298438" y="0"/>
            <a:ext cx="11595123" cy="6858000"/>
            <a:chOff x="298438" y="0"/>
            <a:chExt cx="11595123" cy="6858000"/>
          </a:xfrm>
        </p:grpSpPr>
        <p:pic>
          <p:nvPicPr>
            <p:cNvPr id="6" name="Picture 5">
              <a:extLst>
                <a:ext uri="{FF2B5EF4-FFF2-40B4-BE49-F238E27FC236}">
                  <a16:creationId xmlns:a16="http://schemas.microsoft.com/office/drawing/2014/main" id="{E4BB756F-6BED-AE08-21AD-006D155023F8}"/>
                </a:ext>
              </a:extLst>
            </p:cNvPr>
            <p:cNvPicPr>
              <a:picLocks noChangeAspect="1"/>
            </p:cNvPicPr>
            <p:nvPr/>
          </p:nvPicPr>
          <p:blipFill rotWithShape="1">
            <a:blip r:embed="rId2"/>
            <a:srcRect t="25164"/>
            <a:stretch/>
          </p:blipFill>
          <p:spPr>
            <a:xfrm>
              <a:off x="298438" y="505998"/>
              <a:ext cx="11595123" cy="6352002"/>
            </a:xfrm>
            <a:prstGeom prst="rect">
              <a:avLst/>
            </a:prstGeom>
          </p:spPr>
        </p:pic>
        <p:pic>
          <p:nvPicPr>
            <p:cNvPr id="7" name="Picture 6">
              <a:extLst>
                <a:ext uri="{FF2B5EF4-FFF2-40B4-BE49-F238E27FC236}">
                  <a16:creationId xmlns:a16="http://schemas.microsoft.com/office/drawing/2014/main" id="{50BD6F42-B8E1-F44E-EAED-B2D562A73803}"/>
                </a:ext>
              </a:extLst>
            </p:cNvPr>
            <p:cNvPicPr>
              <a:picLocks noChangeAspect="1"/>
            </p:cNvPicPr>
            <p:nvPr/>
          </p:nvPicPr>
          <p:blipFill rotWithShape="1">
            <a:blip r:embed="rId2"/>
            <a:srcRect b="89484"/>
            <a:stretch/>
          </p:blipFill>
          <p:spPr>
            <a:xfrm>
              <a:off x="1411741" y="0"/>
              <a:ext cx="9368518" cy="721217"/>
            </a:xfrm>
            <a:prstGeom prst="rect">
              <a:avLst/>
            </a:prstGeom>
          </p:spPr>
        </p:pic>
        <p:sp>
          <p:nvSpPr>
            <p:cNvPr id="2" name="Rectangle 1">
              <a:extLst>
                <a:ext uri="{FF2B5EF4-FFF2-40B4-BE49-F238E27FC236}">
                  <a16:creationId xmlns:a16="http://schemas.microsoft.com/office/drawing/2014/main" id="{2EEA5126-9BF9-C1BB-7FED-36A6DB27D582}"/>
                </a:ext>
              </a:extLst>
            </p:cNvPr>
            <p:cNvSpPr/>
            <p:nvPr/>
          </p:nvSpPr>
          <p:spPr>
            <a:xfrm>
              <a:off x="1411741" y="0"/>
              <a:ext cx="1174705" cy="313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7231406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FBFF5-2CD7-F62D-F434-8E5EA9D1A32E}"/>
              </a:ext>
            </a:extLst>
          </p:cNvPr>
          <p:cNvSpPr txBox="1"/>
          <p:nvPr/>
        </p:nvSpPr>
        <p:spPr>
          <a:xfrm>
            <a:off x="5933941" y="6402877"/>
            <a:ext cx="6098146" cy="276999"/>
          </a:xfrm>
          <a:prstGeom prst="rect">
            <a:avLst/>
          </a:prstGeom>
          <a:noFill/>
        </p:spPr>
        <p:txBody>
          <a:bodyPr wrap="square">
            <a:spAutoFit/>
          </a:bodyPr>
          <a:lstStyle/>
          <a:p>
            <a:pPr algn="r"/>
            <a:r>
              <a:rPr lang="en-RO" sz="1200" dirty="0"/>
              <a:t>Sursa: CDC</a:t>
            </a:r>
          </a:p>
        </p:txBody>
      </p:sp>
      <p:grpSp>
        <p:nvGrpSpPr>
          <p:cNvPr id="5" name="Group 4">
            <a:extLst>
              <a:ext uri="{FF2B5EF4-FFF2-40B4-BE49-F238E27FC236}">
                <a16:creationId xmlns:a16="http://schemas.microsoft.com/office/drawing/2014/main" id="{3A7A4758-1158-786D-0A63-A651DAA1CCBA}"/>
              </a:ext>
            </a:extLst>
          </p:cNvPr>
          <p:cNvGrpSpPr/>
          <p:nvPr/>
        </p:nvGrpSpPr>
        <p:grpSpPr>
          <a:xfrm>
            <a:off x="792257" y="261257"/>
            <a:ext cx="10465786" cy="6141619"/>
            <a:chOff x="792257" y="261257"/>
            <a:chExt cx="10465786" cy="6141619"/>
          </a:xfrm>
        </p:grpSpPr>
        <p:pic>
          <p:nvPicPr>
            <p:cNvPr id="4" name="Picture 3">
              <a:extLst>
                <a:ext uri="{FF2B5EF4-FFF2-40B4-BE49-F238E27FC236}">
                  <a16:creationId xmlns:a16="http://schemas.microsoft.com/office/drawing/2014/main" id="{D97EB507-C71C-71D4-FD58-E414BF73DAA1}"/>
                </a:ext>
              </a:extLst>
            </p:cNvPr>
            <p:cNvPicPr>
              <a:picLocks noChangeAspect="1"/>
            </p:cNvPicPr>
            <p:nvPr/>
          </p:nvPicPr>
          <p:blipFill>
            <a:blip r:embed="rId2"/>
            <a:stretch>
              <a:fillRect/>
            </a:stretch>
          </p:blipFill>
          <p:spPr>
            <a:xfrm>
              <a:off x="792257" y="373487"/>
              <a:ext cx="10465786" cy="6029389"/>
            </a:xfrm>
            <a:prstGeom prst="rect">
              <a:avLst/>
            </a:prstGeom>
          </p:spPr>
        </p:pic>
        <p:sp>
          <p:nvSpPr>
            <p:cNvPr id="3" name="Rectangle 2">
              <a:extLst>
                <a:ext uri="{FF2B5EF4-FFF2-40B4-BE49-F238E27FC236}">
                  <a16:creationId xmlns:a16="http://schemas.microsoft.com/office/drawing/2014/main" id="{BA0514F1-3A93-D1D3-4A1A-D6DFD936FF24}"/>
                </a:ext>
              </a:extLst>
            </p:cNvPr>
            <p:cNvSpPr/>
            <p:nvPr/>
          </p:nvSpPr>
          <p:spPr>
            <a:xfrm>
              <a:off x="792257" y="261257"/>
              <a:ext cx="1271674" cy="404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13331392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4E88-2CE6-0BDB-9649-5F04FF406863}"/>
              </a:ext>
            </a:extLst>
          </p:cNvPr>
          <p:cNvSpPr>
            <a:spLocks noGrp="1"/>
          </p:cNvSpPr>
          <p:nvPr>
            <p:ph type="title"/>
          </p:nvPr>
        </p:nvSpPr>
        <p:spPr>
          <a:xfrm>
            <a:off x="838200" y="176866"/>
            <a:ext cx="10515600" cy="522381"/>
          </a:xfrm>
        </p:spPr>
        <p:txBody>
          <a:bodyPr>
            <a:normAutofit fontScale="90000"/>
          </a:bodyPr>
          <a:lstStyle/>
          <a:p>
            <a:pPr algn="ctr"/>
            <a:r>
              <a:rPr lang="en-RO" dirty="0"/>
              <a:t>Eficienta sterilizarii</a:t>
            </a:r>
          </a:p>
        </p:txBody>
      </p:sp>
      <p:pic>
        <p:nvPicPr>
          <p:cNvPr id="4" name="Picture 3">
            <a:extLst>
              <a:ext uri="{FF2B5EF4-FFF2-40B4-BE49-F238E27FC236}">
                <a16:creationId xmlns:a16="http://schemas.microsoft.com/office/drawing/2014/main" id="{5A311630-958A-319B-D0B6-15E7A727B4B2}"/>
              </a:ext>
            </a:extLst>
          </p:cNvPr>
          <p:cNvPicPr>
            <a:picLocks noChangeAspect="1"/>
          </p:cNvPicPr>
          <p:nvPr/>
        </p:nvPicPr>
        <p:blipFill>
          <a:blip r:embed="rId2"/>
          <a:stretch>
            <a:fillRect/>
          </a:stretch>
        </p:blipFill>
        <p:spPr>
          <a:xfrm>
            <a:off x="1852224" y="635870"/>
            <a:ext cx="8487551" cy="6045264"/>
          </a:xfrm>
          <a:prstGeom prst="rect">
            <a:avLst/>
          </a:prstGeom>
        </p:spPr>
      </p:pic>
    </p:spTree>
    <p:extLst>
      <p:ext uri="{BB962C8B-B14F-4D97-AF65-F5344CB8AC3E}">
        <p14:creationId xmlns:p14="http://schemas.microsoft.com/office/powerpoint/2010/main" val="399666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0400-C433-68A9-08DB-D629B28EA449}"/>
              </a:ext>
            </a:extLst>
          </p:cNvPr>
          <p:cNvSpPr>
            <a:spLocks noGrp="1"/>
          </p:cNvSpPr>
          <p:nvPr>
            <p:ph type="title"/>
          </p:nvPr>
        </p:nvSpPr>
        <p:spPr/>
        <p:txBody>
          <a:bodyPr/>
          <a:lstStyle/>
          <a:p>
            <a:endParaRPr lang="en-RO"/>
          </a:p>
        </p:txBody>
      </p:sp>
      <p:sp>
        <p:nvSpPr>
          <p:cNvPr id="3" name="Content Placeholder 2">
            <a:extLst>
              <a:ext uri="{FF2B5EF4-FFF2-40B4-BE49-F238E27FC236}">
                <a16:creationId xmlns:a16="http://schemas.microsoft.com/office/drawing/2014/main" id="{F3F0382E-D0A9-8220-B938-8CB7FBE1A5C9}"/>
              </a:ext>
            </a:extLst>
          </p:cNvPr>
          <p:cNvSpPr>
            <a:spLocks noGrp="1"/>
          </p:cNvSpPr>
          <p:nvPr>
            <p:ph idx="1"/>
          </p:nvPr>
        </p:nvSpPr>
        <p:spPr/>
        <p:txBody>
          <a:bodyPr/>
          <a:lstStyle/>
          <a:p>
            <a:endParaRPr lang="en-RO"/>
          </a:p>
        </p:txBody>
      </p:sp>
      <p:pic>
        <p:nvPicPr>
          <p:cNvPr id="4" name="Picture 3">
            <a:extLst>
              <a:ext uri="{FF2B5EF4-FFF2-40B4-BE49-F238E27FC236}">
                <a16:creationId xmlns:a16="http://schemas.microsoft.com/office/drawing/2014/main" id="{4CDC3419-1B73-0E38-806E-01F38EAB0F65}"/>
              </a:ext>
            </a:extLst>
          </p:cNvPr>
          <p:cNvPicPr>
            <a:picLocks noChangeAspect="1"/>
          </p:cNvPicPr>
          <p:nvPr/>
        </p:nvPicPr>
        <p:blipFill>
          <a:blip r:embed="rId2"/>
          <a:stretch>
            <a:fillRect/>
          </a:stretch>
        </p:blipFill>
        <p:spPr>
          <a:xfrm>
            <a:off x="372065" y="242047"/>
            <a:ext cx="11488241" cy="6396383"/>
          </a:xfrm>
          <a:prstGeom prst="rect">
            <a:avLst/>
          </a:prstGeom>
        </p:spPr>
      </p:pic>
      <p:sp>
        <p:nvSpPr>
          <p:cNvPr id="5" name="TextBox 4">
            <a:extLst>
              <a:ext uri="{FF2B5EF4-FFF2-40B4-BE49-F238E27FC236}">
                <a16:creationId xmlns:a16="http://schemas.microsoft.com/office/drawing/2014/main" id="{6BF84889-4FF2-1861-B334-FE6B4BBB493F}"/>
              </a:ext>
            </a:extLst>
          </p:cNvPr>
          <p:cNvSpPr txBox="1"/>
          <p:nvPr/>
        </p:nvSpPr>
        <p:spPr>
          <a:xfrm>
            <a:off x="5708278" y="6523361"/>
            <a:ext cx="6098240" cy="307777"/>
          </a:xfrm>
          <a:prstGeom prst="rect">
            <a:avLst/>
          </a:prstGeom>
          <a:noFill/>
        </p:spPr>
        <p:txBody>
          <a:bodyPr wrap="square">
            <a:spAutoFit/>
          </a:bodyPr>
          <a:lstStyle/>
          <a:p>
            <a:pPr algn="r"/>
            <a:r>
              <a:rPr lang="en-GB" sz="1400" dirty="0" err="1">
                <a:solidFill>
                  <a:srgbClr val="000000"/>
                </a:solidFill>
                <a:latin typeface="Calibri" panose="020F0502020204030204" pitchFamily="34" charset="0"/>
                <a:cs typeface="Calibri" panose="020F0502020204030204" pitchFamily="34" charset="0"/>
              </a:rPr>
              <a:t>Sursa</a:t>
            </a:r>
            <a:r>
              <a:rPr lang="en-GB" sz="1400" dirty="0">
                <a:solidFill>
                  <a:srgbClr val="000000"/>
                </a:solidFill>
                <a:latin typeface="Calibri" panose="020F0502020204030204" pitchFamily="34" charset="0"/>
                <a:cs typeface="Calibri" panose="020F0502020204030204" pitchFamily="34" charset="0"/>
              </a:rPr>
              <a:t>: WHO</a:t>
            </a:r>
            <a:endParaRPr lang="en-RO" sz="1400"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k 5">
                <a:extLst>
                  <a:ext uri="{FF2B5EF4-FFF2-40B4-BE49-F238E27FC236}">
                    <a16:creationId xmlns:a16="http://schemas.microsoft.com/office/drawing/2014/main" id="{F0A44638-7906-2877-37E0-999983528C7B}"/>
                  </a:ext>
                </a:extLst>
              </p14:cNvPr>
              <p14:cNvContentPartPr/>
              <p14:nvPr/>
            </p14:nvContentPartPr>
            <p14:xfrm>
              <a:off x="1282834" y="128469"/>
              <a:ext cx="360" cy="360"/>
            </p14:xfrm>
          </p:contentPart>
        </mc:Choice>
        <mc:Fallback xmlns="">
          <p:pic>
            <p:nvPicPr>
              <p:cNvPr id="6" name="Ink 5">
                <a:extLst>
                  <a:ext uri="{FF2B5EF4-FFF2-40B4-BE49-F238E27FC236}">
                    <a16:creationId xmlns:a16="http://schemas.microsoft.com/office/drawing/2014/main" id="{F0A44638-7906-2877-37E0-999983528C7B}"/>
                  </a:ext>
                </a:extLst>
              </p:cNvPr>
              <p:cNvPicPr/>
              <p:nvPr/>
            </p:nvPicPr>
            <p:blipFill>
              <a:blip r:embed="rId4"/>
              <a:stretch>
                <a:fillRect/>
              </a:stretch>
            </p:blipFill>
            <p:spPr>
              <a:xfrm>
                <a:off x="1264834" y="2082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Ink 6">
                <a:extLst>
                  <a:ext uri="{FF2B5EF4-FFF2-40B4-BE49-F238E27FC236}">
                    <a16:creationId xmlns:a16="http://schemas.microsoft.com/office/drawing/2014/main" id="{83E0E710-F318-E126-092F-D7E4088AFDB6}"/>
                  </a:ext>
                </a:extLst>
              </p14:cNvPr>
              <p14:cNvContentPartPr/>
              <p14:nvPr/>
            </p14:nvContentPartPr>
            <p14:xfrm>
              <a:off x="601354" y="469389"/>
              <a:ext cx="178200" cy="56520"/>
            </p14:xfrm>
          </p:contentPart>
        </mc:Choice>
        <mc:Fallback xmlns="">
          <p:pic>
            <p:nvPicPr>
              <p:cNvPr id="7" name="Ink 6">
                <a:extLst>
                  <a:ext uri="{FF2B5EF4-FFF2-40B4-BE49-F238E27FC236}">
                    <a16:creationId xmlns:a16="http://schemas.microsoft.com/office/drawing/2014/main" id="{83E0E710-F318-E126-092F-D7E4088AFDB6}"/>
                  </a:ext>
                </a:extLst>
              </p:cNvPr>
              <p:cNvPicPr/>
              <p:nvPr/>
            </p:nvPicPr>
            <p:blipFill>
              <a:blip r:embed="rId6"/>
              <a:stretch>
                <a:fillRect/>
              </a:stretch>
            </p:blipFill>
            <p:spPr>
              <a:xfrm>
                <a:off x="583714" y="361389"/>
                <a:ext cx="213840" cy="272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A43D9267-DC35-6CCF-79CF-57AD95A4B0B5}"/>
                  </a:ext>
                </a:extLst>
              </p14:cNvPr>
              <p14:cNvContentPartPr/>
              <p14:nvPr/>
            </p14:nvContentPartPr>
            <p14:xfrm>
              <a:off x="506674" y="368229"/>
              <a:ext cx="350640" cy="180360"/>
            </p14:xfrm>
          </p:contentPart>
        </mc:Choice>
        <mc:Fallback xmlns="">
          <p:pic>
            <p:nvPicPr>
              <p:cNvPr id="8" name="Ink 7">
                <a:extLst>
                  <a:ext uri="{FF2B5EF4-FFF2-40B4-BE49-F238E27FC236}">
                    <a16:creationId xmlns:a16="http://schemas.microsoft.com/office/drawing/2014/main" id="{A43D9267-DC35-6CCF-79CF-57AD95A4B0B5}"/>
                  </a:ext>
                </a:extLst>
              </p:cNvPr>
              <p:cNvPicPr/>
              <p:nvPr/>
            </p:nvPicPr>
            <p:blipFill>
              <a:blip r:embed="rId8"/>
              <a:stretch>
                <a:fillRect/>
              </a:stretch>
            </p:blipFill>
            <p:spPr>
              <a:xfrm>
                <a:off x="489034" y="260229"/>
                <a:ext cx="38628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47345111-7476-22A1-23C3-EEB65D7D0B86}"/>
                  </a:ext>
                </a:extLst>
              </p14:cNvPr>
              <p14:cNvContentPartPr/>
              <p14:nvPr/>
            </p14:nvContentPartPr>
            <p14:xfrm>
              <a:off x="563194" y="385149"/>
              <a:ext cx="200880" cy="360"/>
            </p14:xfrm>
          </p:contentPart>
        </mc:Choice>
        <mc:Fallback xmlns="">
          <p:pic>
            <p:nvPicPr>
              <p:cNvPr id="9" name="Ink 8">
                <a:extLst>
                  <a:ext uri="{FF2B5EF4-FFF2-40B4-BE49-F238E27FC236}">
                    <a16:creationId xmlns:a16="http://schemas.microsoft.com/office/drawing/2014/main" id="{47345111-7476-22A1-23C3-EEB65D7D0B86}"/>
                  </a:ext>
                </a:extLst>
              </p:cNvPr>
              <p:cNvPicPr/>
              <p:nvPr/>
            </p:nvPicPr>
            <p:blipFill>
              <a:blip r:embed="rId10"/>
              <a:stretch>
                <a:fillRect/>
              </a:stretch>
            </p:blipFill>
            <p:spPr>
              <a:xfrm>
                <a:off x="473194" y="205509"/>
                <a:ext cx="3805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F3FBF335-35D5-7A7B-5E33-1CB212224DD2}"/>
                  </a:ext>
                </a:extLst>
              </p14:cNvPr>
              <p14:cNvContentPartPr/>
              <p14:nvPr/>
            </p14:nvContentPartPr>
            <p14:xfrm>
              <a:off x="376714" y="262749"/>
              <a:ext cx="373320" cy="123120"/>
            </p14:xfrm>
          </p:contentPart>
        </mc:Choice>
        <mc:Fallback xmlns="">
          <p:pic>
            <p:nvPicPr>
              <p:cNvPr id="10" name="Ink 9">
                <a:extLst>
                  <a:ext uri="{FF2B5EF4-FFF2-40B4-BE49-F238E27FC236}">
                    <a16:creationId xmlns:a16="http://schemas.microsoft.com/office/drawing/2014/main" id="{F3FBF335-35D5-7A7B-5E33-1CB212224DD2}"/>
                  </a:ext>
                </a:extLst>
              </p:cNvPr>
              <p:cNvPicPr/>
              <p:nvPr/>
            </p:nvPicPr>
            <p:blipFill>
              <a:blip r:embed="rId12"/>
              <a:stretch>
                <a:fillRect/>
              </a:stretch>
            </p:blipFill>
            <p:spPr>
              <a:xfrm>
                <a:off x="287074" y="82749"/>
                <a:ext cx="55296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A728586F-EC36-4274-8CF6-7131F7B12CCF}"/>
                  </a:ext>
                </a:extLst>
              </p14:cNvPr>
              <p14:cNvContentPartPr/>
              <p14:nvPr/>
            </p14:nvContentPartPr>
            <p14:xfrm>
              <a:off x="857314" y="301629"/>
              <a:ext cx="180720" cy="91080"/>
            </p14:xfrm>
          </p:contentPart>
        </mc:Choice>
        <mc:Fallback xmlns="">
          <p:pic>
            <p:nvPicPr>
              <p:cNvPr id="11" name="Ink 10">
                <a:extLst>
                  <a:ext uri="{FF2B5EF4-FFF2-40B4-BE49-F238E27FC236}">
                    <a16:creationId xmlns:a16="http://schemas.microsoft.com/office/drawing/2014/main" id="{A728586F-EC36-4274-8CF6-7131F7B12CCF}"/>
                  </a:ext>
                </a:extLst>
              </p:cNvPr>
              <p:cNvPicPr/>
              <p:nvPr/>
            </p:nvPicPr>
            <p:blipFill>
              <a:blip r:embed="rId14"/>
              <a:stretch>
                <a:fillRect/>
              </a:stretch>
            </p:blipFill>
            <p:spPr>
              <a:xfrm>
                <a:off x="848674" y="292629"/>
                <a:ext cx="1983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A483D4BD-1E9F-5CC4-09FD-3CA8607CCECF}"/>
                  </a:ext>
                </a:extLst>
              </p14:cNvPr>
              <p14:cNvContentPartPr/>
              <p14:nvPr/>
            </p14:nvContentPartPr>
            <p14:xfrm>
              <a:off x="362314" y="248709"/>
              <a:ext cx="836280" cy="253080"/>
            </p14:xfrm>
          </p:contentPart>
        </mc:Choice>
        <mc:Fallback xmlns="">
          <p:pic>
            <p:nvPicPr>
              <p:cNvPr id="13" name="Ink 12">
                <a:extLst>
                  <a:ext uri="{FF2B5EF4-FFF2-40B4-BE49-F238E27FC236}">
                    <a16:creationId xmlns:a16="http://schemas.microsoft.com/office/drawing/2014/main" id="{A483D4BD-1E9F-5CC4-09FD-3CA8607CCECF}"/>
                  </a:ext>
                </a:extLst>
              </p:cNvPr>
              <p:cNvPicPr/>
              <p:nvPr/>
            </p:nvPicPr>
            <p:blipFill>
              <a:blip r:embed="rId16"/>
              <a:stretch>
                <a:fillRect/>
              </a:stretch>
            </p:blipFill>
            <p:spPr>
              <a:xfrm>
                <a:off x="326314" y="213069"/>
                <a:ext cx="90792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E42B9CC2-7069-2286-C192-D4856A80B374}"/>
                  </a:ext>
                </a:extLst>
              </p14:cNvPr>
              <p14:cNvContentPartPr/>
              <p14:nvPr/>
            </p14:nvContentPartPr>
            <p14:xfrm>
              <a:off x="233434" y="1162389"/>
              <a:ext cx="360" cy="360"/>
            </p14:xfrm>
          </p:contentPart>
        </mc:Choice>
        <mc:Fallback xmlns="">
          <p:pic>
            <p:nvPicPr>
              <p:cNvPr id="14" name="Ink 13">
                <a:extLst>
                  <a:ext uri="{FF2B5EF4-FFF2-40B4-BE49-F238E27FC236}">
                    <a16:creationId xmlns:a16="http://schemas.microsoft.com/office/drawing/2014/main" id="{E42B9CC2-7069-2286-C192-D4856A80B374}"/>
                  </a:ext>
                </a:extLst>
              </p:cNvPr>
              <p:cNvPicPr/>
              <p:nvPr/>
            </p:nvPicPr>
            <p:blipFill>
              <a:blip r:embed="rId18"/>
              <a:stretch>
                <a:fillRect/>
              </a:stretch>
            </p:blipFill>
            <p:spPr>
              <a:xfrm>
                <a:off x="197434" y="1126749"/>
                <a:ext cx="72000" cy="72000"/>
              </a:xfrm>
              <a:prstGeom prst="rect">
                <a:avLst/>
              </a:prstGeom>
            </p:spPr>
          </p:pic>
        </mc:Fallback>
      </mc:AlternateContent>
    </p:spTree>
    <p:extLst>
      <p:ext uri="{BB962C8B-B14F-4D97-AF65-F5344CB8AC3E}">
        <p14:creationId xmlns:p14="http://schemas.microsoft.com/office/powerpoint/2010/main" val="1034387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4E88-2CE6-0BDB-9649-5F04FF406863}"/>
              </a:ext>
            </a:extLst>
          </p:cNvPr>
          <p:cNvSpPr>
            <a:spLocks noGrp="1"/>
          </p:cNvSpPr>
          <p:nvPr>
            <p:ph type="title"/>
          </p:nvPr>
        </p:nvSpPr>
        <p:spPr>
          <a:xfrm>
            <a:off x="838200" y="176866"/>
            <a:ext cx="10515600" cy="522381"/>
          </a:xfrm>
        </p:spPr>
        <p:txBody>
          <a:bodyPr>
            <a:normAutofit fontScale="90000"/>
          </a:bodyPr>
          <a:lstStyle/>
          <a:p>
            <a:pPr algn="ctr"/>
            <a:r>
              <a:rPr lang="en-RO" dirty="0"/>
              <a:t>Eficienta sterilizarii</a:t>
            </a:r>
          </a:p>
        </p:txBody>
      </p:sp>
      <p:pic>
        <p:nvPicPr>
          <p:cNvPr id="3" name="Picture 2">
            <a:extLst>
              <a:ext uri="{FF2B5EF4-FFF2-40B4-BE49-F238E27FC236}">
                <a16:creationId xmlns:a16="http://schemas.microsoft.com/office/drawing/2014/main" id="{D14C7D8F-9E4F-4976-19B5-C225079D9832}"/>
              </a:ext>
            </a:extLst>
          </p:cNvPr>
          <p:cNvPicPr>
            <a:picLocks noChangeAspect="1"/>
          </p:cNvPicPr>
          <p:nvPr/>
        </p:nvPicPr>
        <p:blipFill>
          <a:blip r:embed="rId2"/>
          <a:stretch>
            <a:fillRect/>
          </a:stretch>
        </p:blipFill>
        <p:spPr>
          <a:xfrm>
            <a:off x="941009" y="876114"/>
            <a:ext cx="10309981" cy="3258902"/>
          </a:xfrm>
          <a:prstGeom prst="rect">
            <a:avLst/>
          </a:prstGeom>
        </p:spPr>
      </p:pic>
      <p:sp>
        <p:nvSpPr>
          <p:cNvPr id="6" name="TextBox 5">
            <a:extLst>
              <a:ext uri="{FF2B5EF4-FFF2-40B4-BE49-F238E27FC236}">
                <a16:creationId xmlns:a16="http://schemas.microsoft.com/office/drawing/2014/main" id="{7E1FE0F5-8CC0-05C4-4EF4-E488636B3D59}"/>
              </a:ext>
            </a:extLst>
          </p:cNvPr>
          <p:cNvSpPr txBox="1"/>
          <p:nvPr/>
        </p:nvSpPr>
        <p:spPr>
          <a:xfrm>
            <a:off x="838199" y="4217754"/>
            <a:ext cx="10515600" cy="2585323"/>
          </a:xfrm>
          <a:prstGeom prst="rect">
            <a:avLst/>
          </a:prstGeom>
          <a:noFill/>
        </p:spPr>
        <p:txBody>
          <a:bodyPr wrap="square">
            <a:spAutoFit/>
          </a:bodyPr>
          <a:lstStyle/>
          <a:p>
            <a:pPr algn="l"/>
            <a:r>
              <a:rPr lang="en-GB" b="1" i="0" dirty="0">
                <a:solidFill>
                  <a:srgbClr val="33475B"/>
                </a:solidFill>
                <a:effectLst/>
                <a:latin typeface="Helvetica" pitchFamily="2" charset="0"/>
              </a:rPr>
              <a:t>O </a:t>
            </a:r>
            <a:r>
              <a:rPr lang="en-GB" b="1" i="0" dirty="0" err="1">
                <a:solidFill>
                  <a:srgbClr val="33475B"/>
                </a:solidFill>
                <a:effectLst/>
                <a:latin typeface="Helvetica" pitchFamily="2" charset="0"/>
              </a:rPr>
              <a:t>metoda</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eficienta</a:t>
            </a:r>
            <a:r>
              <a:rPr lang="en-GB" b="1" i="0" dirty="0">
                <a:solidFill>
                  <a:srgbClr val="33475B"/>
                </a:solidFill>
                <a:effectLst/>
                <a:latin typeface="Helvetica" pitchFamily="2" charset="0"/>
              </a:rPr>
              <a:t> de </a:t>
            </a:r>
            <a:r>
              <a:rPr lang="en-GB" b="1" i="0" dirty="0" err="1">
                <a:solidFill>
                  <a:srgbClr val="33475B"/>
                </a:solidFill>
                <a:effectLst/>
                <a:latin typeface="Helvetica" pitchFamily="2" charset="0"/>
              </a:rPr>
              <a:t>dezinfectie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este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cea</a:t>
            </a:r>
            <a:r>
              <a:rPr lang="en-GB" b="1" i="0" dirty="0">
                <a:solidFill>
                  <a:srgbClr val="33475B"/>
                </a:solidFill>
                <a:effectLst/>
                <a:latin typeface="Helvetica" pitchFamily="2" charset="0"/>
              </a:rPr>
              <a:t> cu </a:t>
            </a:r>
            <a:r>
              <a:rPr lang="en-GB" b="1" i="0" dirty="0" err="1">
                <a:solidFill>
                  <a:srgbClr val="33475B"/>
                </a:solidFill>
                <a:effectLst/>
                <a:latin typeface="Helvetica" pitchFamily="2" charset="0"/>
              </a:rPr>
              <a:t>aerosoli</a:t>
            </a:r>
            <a:r>
              <a:rPr lang="en-GB" b="1" i="0" dirty="0">
                <a:solidFill>
                  <a:srgbClr val="33475B"/>
                </a:solidFill>
                <a:effectLst/>
                <a:latin typeface="Helvetica" pitchFamily="2" charset="0"/>
              </a:rPr>
              <a:t>. </a:t>
            </a:r>
          </a:p>
          <a:p>
            <a:pPr algn="l"/>
            <a:endParaRPr lang="en-GB" b="1" i="0" dirty="0">
              <a:solidFill>
                <a:srgbClr val="33475B"/>
              </a:solidFill>
              <a:effectLst/>
              <a:latin typeface="Helvetica" pitchFamily="2" charset="0"/>
            </a:endParaRPr>
          </a:p>
          <a:p>
            <a:pPr algn="l"/>
            <a:r>
              <a:rPr lang="en-GB" b="1" i="0" dirty="0">
                <a:solidFill>
                  <a:srgbClr val="33475B"/>
                </a:solidFill>
                <a:effectLst/>
                <a:latin typeface="Helvetica" pitchFamily="2" charset="0"/>
              </a:rPr>
              <a:t>Aerosol</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este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termenul</a:t>
            </a:r>
            <a:r>
              <a:rPr lang="en-GB" b="0" i="0" dirty="0">
                <a:solidFill>
                  <a:srgbClr val="33475B"/>
                </a:solidFill>
                <a:effectLst/>
                <a:latin typeface="Helvetica" pitchFamily="2" charset="0"/>
              </a:rPr>
              <a:t> care </a:t>
            </a:r>
            <a:r>
              <a:rPr lang="en-GB" b="0" i="0" dirty="0" err="1">
                <a:solidFill>
                  <a:srgbClr val="33475B"/>
                </a:solidFill>
                <a:effectLst/>
                <a:latin typeface="Helvetica" pitchFamily="2" charset="0"/>
              </a:rPr>
              <a:t>defineste</a:t>
            </a:r>
            <a:r>
              <a:rPr lang="en-GB" b="0" i="0" dirty="0">
                <a:solidFill>
                  <a:srgbClr val="33475B"/>
                </a:solidFill>
                <a:effectLst/>
                <a:latin typeface="Helvetica" pitchFamily="2" charset="0"/>
              </a:rPr>
              <a:t> </a:t>
            </a:r>
            <a:r>
              <a:rPr lang="en-GB" b="1" i="0" dirty="0">
                <a:solidFill>
                  <a:srgbClr val="33475B"/>
                </a:solidFill>
                <a:effectLst/>
                <a:latin typeface="Helvetica" pitchFamily="2" charset="0"/>
              </a:rPr>
              <a:t>un </a:t>
            </a:r>
            <a:r>
              <a:rPr lang="en-GB" b="1" i="0" dirty="0" err="1">
                <a:solidFill>
                  <a:srgbClr val="33475B"/>
                </a:solidFill>
                <a:effectLst/>
                <a:latin typeface="Helvetica" pitchFamily="2" charset="0"/>
              </a:rPr>
              <a:t>ansamblu</a:t>
            </a:r>
            <a:r>
              <a:rPr lang="en-GB" b="1" i="0" dirty="0">
                <a:solidFill>
                  <a:srgbClr val="33475B"/>
                </a:solidFill>
                <a:effectLst/>
                <a:latin typeface="Helvetica" pitchFamily="2" charset="0"/>
              </a:rPr>
              <a:t> de </a:t>
            </a:r>
            <a:r>
              <a:rPr lang="en-GB" b="1" i="0" dirty="0" err="1">
                <a:solidFill>
                  <a:srgbClr val="33475B"/>
                </a:solidFill>
                <a:effectLst/>
                <a:latin typeface="Helvetica" pitchFamily="2" charset="0"/>
              </a:rPr>
              <a:t>particule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solide</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sau</a:t>
            </a:r>
            <a:r>
              <a:rPr lang="en-GB" b="1" i="0" dirty="0">
                <a:solidFill>
                  <a:srgbClr val="33475B"/>
                </a:solidFill>
                <a:effectLst/>
                <a:latin typeface="Helvetica" pitchFamily="2" charset="0"/>
              </a:rPr>
              <a:t> </a:t>
            </a:r>
            <a:r>
              <a:rPr lang="en-GB" b="1" i="0" dirty="0" err="1">
                <a:solidFill>
                  <a:srgbClr val="33475B"/>
                </a:solidFill>
                <a:effectLst/>
                <a:latin typeface="Helvetica" pitchFamily="2" charset="0"/>
              </a:rPr>
              <a:t>lichide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aflate</a:t>
            </a:r>
            <a:r>
              <a:rPr lang="en-GB" b="0" i="0" dirty="0">
                <a:solidFill>
                  <a:srgbClr val="33475B"/>
                </a:solidFill>
                <a:effectLst/>
                <a:latin typeface="Helvetica" pitchFamily="2" charset="0"/>
              </a:rPr>
              <a:t> in </a:t>
            </a:r>
            <a:r>
              <a:rPr lang="en-GB" b="1" i="0" dirty="0" err="1">
                <a:solidFill>
                  <a:srgbClr val="33475B"/>
                </a:solidFill>
                <a:effectLst/>
                <a:latin typeface="Helvetica" pitchFamily="2" charset="0"/>
              </a:rPr>
              <a:t>dispersie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intr</a:t>
            </a:r>
            <a:r>
              <a:rPr lang="en-GB" b="0" i="0" dirty="0">
                <a:solidFill>
                  <a:srgbClr val="33475B"/>
                </a:solidFill>
                <a:effectLst/>
                <a:latin typeface="Helvetica" pitchFamily="2" charset="0"/>
              </a:rPr>
              <a:t>-un </a:t>
            </a:r>
            <a:r>
              <a:rPr lang="en-GB" b="0" i="0" dirty="0" err="1">
                <a:solidFill>
                  <a:srgbClr val="33475B"/>
                </a:solidFill>
                <a:effectLst/>
                <a:latin typeface="Helvetica" pitchFamily="2" charset="0"/>
              </a:rPr>
              <a:t>mediu</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gazos</a:t>
            </a:r>
            <a:r>
              <a:rPr lang="en-GB" b="0" i="0" dirty="0">
                <a:solidFill>
                  <a:srgbClr val="33475B"/>
                </a:solidFill>
                <a:effectLst/>
                <a:latin typeface="Helvetica" pitchFamily="2" charset="0"/>
              </a:rPr>
              <a:t>.</a:t>
            </a:r>
          </a:p>
          <a:p>
            <a:pPr algn="l"/>
            <a:endParaRPr lang="en-GB" b="0" i="0" dirty="0">
              <a:solidFill>
                <a:srgbClr val="33475B"/>
              </a:solidFill>
              <a:effectLst/>
              <a:latin typeface="Helvetica" pitchFamily="2" charset="0"/>
            </a:endParaRPr>
          </a:p>
          <a:p>
            <a:pPr algn="l"/>
            <a:r>
              <a:rPr lang="en-GB" b="0" i="0" dirty="0">
                <a:solidFill>
                  <a:srgbClr val="33475B"/>
                </a:solidFill>
                <a:effectLst/>
                <a:latin typeface="Helvetica" pitchFamily="2" charset="0"/>
              </a:rPr>
              <a:t>Daca </a:t>
            </a:r>
            <a:r>
              <a:rPr lang="en-GB" b="0" i="0" dirty="0" err="1">
                <a:solidFill>
                  <a:srgbClr val="33475B"/>
                </a:solidFill>
                <a:effectLst/>
                <a:latin typeface="Helvetica" pitchFamily="2" charset="0"/>
              </a:rPr>
              <a:t>particulele</a:t>
            </a:r>
            <a:r>
              <a:rPr lang="en-GB" b="0" i="0" dirty="0">
                <a:solidFill>
                  <a:srgbClr val="33475B"/>
                </a:solidFill>
                <a:effectLst/>
                <a:latin typeface="Helvetica" pitchFamily="2" charset="0"/>
              </a:rPr>
              <a:t> sunt </a:t>
            </a:r>
            <a:r>
              <a:rPr lang="en-GB" b="0" i="0" dirty="0" err="1">
                <a:solidFill>
                  <a:srgbClr val="33475B"/>
                </a:solidFill>
                <a:effectLst/>
                <a:latin typeface="Helvetica" pitchFamily="2" charset="0"/>
              </a:rPr>
              <a:t>solide</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obtine</a:t>
            </a:r>
            <a:r>
              <a:rPr lang="en-GB" b="0" i="0" dirty="0">
                <a:solidFill>
                  <a:srgbClr val="33475B"/>
                </a:solidFill>
                <a:effectLst/>
                <a:latin typeface="Helvetica" pitchFamily="2" charset="0"/>
              </a:rPr>
              <a:t> un </a:t>
            </a:r>
            <a:r>
              <a:rPr lang="en-GB" b="0" i="0" dirty="0" err="1">
                <a:solidFill>
                  <a:srgbClr val="33475B"/>
                </a:solidFill>
                <a:effectLst/>
                <a:latin typeface="Helvetica" pitchFamily="2" charset="0"/>
              </a:rPr>
              <a:t>fum</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daca</a:t>
            </a:r>
            <a:r>
              <a:rPr lang="en-GB" b="0" i="0" dirty="0">
                <a:solidFill>
                  <a:srgbClr val="33475B"/>
                </a:solidFill>
                <a:effectLst/>
                <a:latin typeface="Helvetica" pitchFamily="2" charset="0"/>
              </a:rPr>
              <a:t> sunt </a:t>
            </a:r>
            <a:r>
              <a:rPr lang="en-GB" b="0" i="0" dirty="0" err="1">
                <a:solidFill>
                  <a:srgbClr val="33475B"/>
                </a:solidFill>
                <a:effectLst/>
                <a:latin typeface="Helvetica" pitchFamily="2" charset="0"/>
              </a:rPr>
              <a:t>lichide</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obtine</a:t>
            </a:r>
            <a:r>
              <a:rPr lang="en-GB" b="0" i="0" dirty="0">
                <a:solidFill>
                  <a:srgbClr val="33475B"/>
                </a:solidFill>
                <a:effectLst/>
                <a:latin typeface="Helvetica" pitchFamily="2" charset="0"/>
              </a:rPr>
              <a:t> o </a:t>
            </a:r>
            <a:r>
              <a:rPr lang="en-GB" b="0" i="0" dirty="0" err="1">
                <a:solidFill>
                  <a:srgbClr val="33475B"/>
                </a:solidFill>
                <a:effectLst/>
                <a:latin typeface="Helvetica" pitchFamily="2" charset="0"/>
              </a:rPr>
              <a:t>ceata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Gazul</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numeste</a:t>
            </a:r>
            <a:r>
              <a:rPr lang="en-GB" b="0" i="0" dirty="0">
                <a:solidFill>
                  <a:srgbClr val="33475B"/>
                </a:solidFill>
                <a:effectLst/>
                <a:latin typeface="Helvetica" pitchFamily="2" charset="0"/>
              </a:rPr>
              <a:t> </a:t>
            </a:r>
            <a:r>
              <a:rPr lang="en-GB" b="0" i="1" dirty="0" err="1">
                <a:solidFill>
                  <a:srgbClr val="33475B"/>
                </a:solidFill>
                <a:effectLst/>
                <a:latin typeface="helvetica" pitchFamily="2" charset="0"/>
              </a:rPr>
              <a:t>faza</a:t>
            </a:r>
            <a:r>
              <a:rPr lang="en-GB" b="0" i="1" dirty="0">
                <a:solidFill>
                  <a:srgbClr val="33475B"/>
                </a:solidFill>
                <a:effectLst/>
                <a:latin typeface="helvetica" pitchFamily="2" charset="0"/>
              </a:rPr>
              <a:t> </a:t>
            </a:r>
            <a:r>
              <a:rPr lang="en-GB" b="0" i="1" dirty="0" err="1">
                <a:solidFill>
                  <a:srgbClr val="33475B"/>
                </a:solidFill>
                <a:effectLst/>
                <a:latin typeface="helvetica" pitchFamily="2" charset="0"/>
              </a:rPr>
              <a:t>dispersanta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iar</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particulele</a:t>
            </a:r>
            <a:r>
              <a:rPr lang="en-GB" b="0" i="0" dirty="0">
                <a:solidFill>
                  <a:srgbClr val="33475B"/>
                </a:solidFill>
                <a:effectLst/>
                <a:latin typeface="Helvetica" pitchFamily="2" charset="0"/>
              </a:rPr>
              <a:t> de solid </a:t>
            </a:r>
            <a:r>
              <a:rPr lang="en-GB" b="0" i="0" dirty="0" err="1">
                <a:solidFill>
                  <a:srgbClr val="33475B"/>
                </a:solidFill>
                <a:effectLst/>
                <a:latin typeface="Helvetica" pitchFamily="2" charset="0"/>
              </a:rPr>
              <a:t>sau</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lichid</a:t>
            </a:r>
            <a:r>
              <a:rPr lang="en-GB" b="0" i="0" dirty="0">
                <a:solidFill>
                  <a:srgbClr val="33475B"/>
                </a:solidFill>
                <a:effectLst/>
                <a:latin typeface="Helvetica" pitchFamily="2" charset="0"/>
              </a:rPr>
              <a:t>, </a:t>
            </a:r>
            <a:r>
              <a:rPr lang="en-GB" b="0" i="1" dirty="0" err="1">
                <a:solidFill>
                  <a:srgbClr val="33475B"/>
                </a:solidFill>
                <a:effectLst/>
                <a:latin typeface="helvetica" pitchFamily="2" charset="0"/>
              </a:rPr>
              <a:t>faza</a:t>
            </a:r>
            <a:r>
              <a:rPr lang="en-GB" b="0" i="1" dirty="0">
                <a:solidFill>
                  <a:srgbClr val="33475B"/>
                </a:solidFill>
                <a:effectLst/>
                <a:latin typeface="helvetica" pitchFamily="2" charset="0"/>
              </a:rPr>
              <a:t> </a:t>
            </a:r>
            <a:r>
              <a:rPr lang="en-GB" b="0" i="1" dirty="0" err="1">
                <a:solidFill>
                  <a:srgbClr val="33475B"/>
                </a:solidFill>
                <a:effectLst/>
                <a:latin typeface="helvetica" pitchFamily="2" charset="0"/>
              </a:rPr>
              <a:t>dispersa</a:t>
            </a:r>
            <a:r>
              <a:rPr lang="en-GB" b="0" i="0" dirty="0">
                <a:solidFill>
                  <a:srgbClr val="33475B"/>
                </a:solidFill>
                <a:effectLst/>
                <a:latin typeface="Helvetica" pitchFamily="2" charset="0"/>
              </a:rPr>
              <a:t>.</a:t>
            </a:r>
          </a:p>
          <a:p>
            <a:pPr algn="l"/>
            <a:endParaRPr lang="en-GB" b="0" i="0" dirty="0">
              <a:solidFill>
                <a:srgbClr val="33475B"/>
              </a:solidFill>
              <a:effectLst/>
              <a:latin typeface="Helvetica" pitchFamily="2" charset="0"/>
            </a:endParaRPr>
          </a:p>
          <a:p>
            <a:pPr algn="l"/>
            <a:r>
              <a:rPr lang="en-GB" b="0" i="0" dirty="0" err="1">
                <a:solidFill>
                  <a:srgbClr val="33475B"/>
                </a:solidFill>
                <a:effectLst/>
                <a:latin typeface="Helvetica" pitchFamily="2" charset="0"/>
              </a:rPr>
              <a:t>Aparatele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generatore</a:t>
            </a:r>
            <a:r>
              <a:rPr lang="en-GB" b="0" i="0" dirty="0">
                <a:solidFill>
                  <a:srgbClr val="33475B"/>
                </a:solidFill>
                <a:effectLst/>
                <a:latin typeface="Helvetica" pitchFamily="2" charset="0"/>
              </a:rPr>
              <a:t> de </a:t>
            </a:r>
            <a:r>
              <a:rPr lang="en-GB" b="0" i="0" dirty="0" err="1">
                <a:solidFill>
                  <a:srgbClr val="33475B"/>
                </a:solidFill>
                <a:effectLst/>
                <a:latin typeface="Helvetica" pitchFamily="2" charset="0"/>
              </a:rPr>
              <a:t>aerosoli</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numesc</a:t>
            </a:r>
            <a:r>
              <a:rPr lang="en-GB" b="0" i="0" dirty="0">
                <a:solidFill>
                  <a:srgbClr val="33475B"/>
                </a:solidFill>
                <a:effectLst/>
                <a:latin typeface="Helvetica" pitchFamily="2" charset="0"/>
              </a:rPr>
              <a:t> </a:t>
            </a:r>
            <a:r>
              <a:rPr lang="en-GB" b="1" i="0" dirty="0">
                <a:solidFill>
                  <a:srgbClr val="0F4C81"/>
                </a:solidFill>
                <a:effectLst/>
                <a:latin typeface="Helvetica" pitchFamily="2" charset="0"/>
              </a:rPr>
              <a:t>Nebulizatoare</a:t>
            </a:r>
            <a:r>
              <a:rPr lang="en-GB" b="0" i="0" dirty="0">
                <a:solidFill>
                  <a:srgbClr val="33475B"/>
                </a:solidFill>
                <a:effectLst/>
                <a:latin typeface="Helvetica" pitchFamily="2" charset="0"/>
              </a:rPr>
              <a:t>.</a:t>
            </a:r>
          </a:p>
        </p:txBody>
      </p:sp>
    </p:spTree>
    <p:extLst>
      <p:ext uri="{BB962C8B-B14F-4D97-AF65-F5344CB8AC3E}">
        <p14:creationId xmlns:p14="http://schemas.microsoft.com/office/powerpoint/2010/main" val="2120459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E4516-622C-7B2F-AF08-C289C028CC34}"/>
              </a:ext>
            </a:extLst>
          </p:cNvPr>
          <p:cNvPicPr>
            <a:picLocks noChangeAspect="1"/>
          </p:cNvPicPr>
          <p:nvPr/>
        </p:nvPicPr>
        <p:blipFill rotWithShape="1">
          <a:blip r:embed="rId2"/>
          <a:srcRect t="47059"/>
          <a:stretch/>
        </p:blipFill>
        <p:spPr>
          <a:xfrm>
            <a:off x="988978" y="2366682"/>
            <a:ext cx="10214043" cy="3630706"/>
          </a:xfrm>
          <a:prstGeom prst="rect">
            <a:avLst/>
          </a:prstGeom>
        </p:spPr>
      </p:pic>
      <p:sp>
        <p:nvSpPr>
          <p:cNvPr id="4" name="TextBox 3">
            <a:extLst>
              <a:ext uri="{FF2B5EF4-FFF2-40B4-BE49-F238E27FC236}">
                <a16:creationId xmlns:a16="http://schemas.microsoft.com/office/drawing/2014/main" id="{5C33F1B9-E26C-EA2D-1AA4-1E0523C57864}"/>
              </a:ext>
            </a:extLst>
          </p:cNvPr>
          <p:cNvSpPr txBox="1"/>
          <p:nvPr/>
        </p:nvSpPr>
        <p:spPr>
          <a:xfrm>
            <a:off x="988978" y="326375"/>
            <a:ext cx="10214042" cy="2308324"/>
          </a:xfrm>
          <a:prstGeom prst="rect">
            <a:avLst/>
          </a:prstGeom>
          <a:noFill/>
        </p:spPr>
        <p:txBody>
          <a:bodyPr wrap="square">
            <a:spAutoFit/>
          </a:bodyPr>
          <a:lstStyle/>
          <a:p>
            <a:pPr algn="just"/>
            <a:r>
              <a:rPr lang="en-GB" b="1" i="0" dirty="0" err="1">
                <a:solidFill>
                  <a:srgbClr val="33475B"/>
                </a:solidFill>
                <a:effectLst/>
                <a:latin typeface="Helvetica" pitchFamily="2" charset="0"/>
              </a:rPr>
              <a:t>Tipuri</a:t>
            </a:r>
            <a:r>
              <a:rPr lang="en-GB" b="1" i="0" dirty="0">
                <a:solidFill>
                  <a:srgbClr val="33475B"/>
                </a:solidFill>
                <a:effectLst/>
                <a:latin typeface="Helvetica" pitchFamily="2" charset="0"/>
              </a:rPr>
              <a:t> de </a:t>
            </a:r>
            <a:r>
              <a:rPr lang="en-GB" b="1" i="0" dirty="0" err="1">
                <a:solidFill>
                  <a:srgbClr val="33475B"/>
                </a:solidFill>
                <a:effectLst/>
                <a:latin typeface="Helvetica" pitchFamily="2" charset="0"/>
              </a:rPr>
              <a:t>nebulizatoare</a:t>
            </a:r>
            <a:endParaRPr lang="en-GB" b="1" i="0" dirty="0">
              <a:solidFill>
                <a:srgbClr val="33475B"/>
              </a:solidFill>
              <a:effectLst/>
              <a:latin typeface="Helvetica" pitchFamily="2" charset="0"/>
            </a:endParaRPr>
          </a:p>
          <a:p>
            <a:pPr algn="just"/>
            <a:r>
              <a:rPr lang="en-GB" b="0" i="0" dirty="0" err="1">
                <a:solidFill>
                  <a:srgbClr val="33475B"/>
                </a:solidFill>
                <a:effectLst/>
                <a:latin typeface="Helvetica" pitchFamily="2" charset="0"/>
              </a:rPr>
              <a:t>Pentru</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dezinfectia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intregii</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incaperi</a:t>
            </a:r>
            <a:r>
              <a:rPr lang="en-GB" b="0" i="0" dirty="0">
                <a:solidFill>
                  <a:srgbClr val="33475B"/>
                </a:solidFill>
                <a:effectLst/>
                <a:latin typeface="Helvetica" pitchFamily="2" charset="0"/>
              </a:rPr>
              <a:t> se </a:t>
            </a:r>
            <a:r>
              <a:rPr lang="en-GB" b="0" i="0" dirty="0" err="1">
                <a:solidFill>
                  <a:srgbClr val="33475B"/>
                </a:solidFill>
                <a:effectLst/>
                <a:latin typeface="Helvetica" pitchFamily="2" charset="0"/>
              </a:rPr>
              <a:t>folosesc</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aparate</a:t>
            </a:r>
            <a:r>
              <a:rPr lang="en-GB" b="0" i="0" dirty="0">
                <a:solidFill>
                  <a:srgbClr val="33475B"/>
                </a:solidFill>
                <a:effectLst/>
                <a:latin typeface="Helvetica" pitchFamily="2" charset="0"/>
              </a:rPr>
              <a:t> dedicate </a:t>
            </a:r>
            <a:r>
              <a:rPr lang="en-GB" b="0" i="0" dirty="0" err="1">
                <a:solidFill>
                  <a:srgbClr val="33475B"/>
                </a:solidFill>
                <a:effectLst/>
                <a:latin typeface="Helvetica" pitchFamily="2" charset="0"/>
              </a:rPr>
              <a:t>numite</a:t>
            </a:r>
            <a:r>
              <a:rPr lang="en-GB" b="0" i="0" dirty="0">
                <a:solidFill>
                  <a:srgbClr val="33475B"/>
                </a:solidFill>
                <a:effectLst/>
                <a:latin typeface="Helvetica" pitchFamily="2" charset="0"/>
              </a:rPr>
              <a:t> in </a:t>
            </a:r>
            <a:r>
              <a:rPr lang="en-GB" b="0" i="0" dirty="0" err="1">
                <a:solidFill>
                  <a:srgbClr val="33475B"/>
                </a:solidFill>
                <a:effectLst/>
                <a:latin typeface="Helvetica" pitchFamily="2" charset="0"/>
              </a:rPr>
              <a:t>terminologia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europeana</a:t>
            </a:r>
            <a:r>
              <a:rPr lang="en-GB" b="0" i="0" dirty="0">
                <a:solidFill>
                  <a:srgbClr val="33475B"/>
                </a:solidFill>
                <a:effectLst/>
                <a:latin typeface="Helvetica" pitchFamily="2" charset="0"/>
              </a:rPr>
              <a:t>  </a:t>
            </a:r>
            <a:r>
              <a:rPr lang="en-GB" b="1" i="0" dirty="0">
                <a:solidFill>
                  <a:srgbClr val="0F4C81"/>
                </a:solidFill>
                <a:effectLst/>
                <a:latin typeface="Helvetica" pitchFamily="2" charset="0"/>
              </a:rPr>
              <a:t>Nebulizator</a:t>
            </a:r>
            <a:r>
              <a:rPr lang="en-GB" b="0" i="0" dirty="0">
                <a:solidFill>
                  <a:srgbClr val="33475B"/>
                </a:solidFill>
                <a:effectLst/>
                <a:latin typeface="Helvetica" pitchFamily="2" charset="0"/>
              </a:rPr>
              <a:t>. </a:t>
            </a:r>
          </a:p>
          <a:p>
            <a:pPr algn="just"/>
            <a:endParaRPr lang="en-GB" b="0" i="0" dirty="0">
              <a:solidFill>
                <a:srgbClr val="33475B"/>
              </a:solidFill>
              <a:effectLst/>
              <a:latin typeface="Helvetica" pitchFamily="2" charset="0"/>
            </a:endParaRPr>
          </a:p>
          <a:p>
            <a:pPr algn="just"/>
            <a:r>
              <a:rPr lang="en-GB" b="0" i="0" dirty="0" err="1">
                <a:solidFill>
                  <a:srgbClr val="33475B"/>
                </a:solidFill>
                <a:effectLst/>
                <a:latin typeface="Helvetica" pitchFamily="2" charset="0"/>
              </a:rPr>
              <a:t>Exista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cel</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putin</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doua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metode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uzuale</a:t>
            </a:r>
            <a:r>
              <a:rPr lang="en-GB" b="0" i="0" dirty="0">
                <a:solidFill>
                  <a:srgbClr val="33475B"/>
                </a:solidFill>
                <a:effectLst/>
                <a:latin typeface="Helvetica" pitchFamily="2" charset="0"/>
              </a:rPr>
              <a:t> de a genera </a:t>
            </a:r>
            <a:r>
              <a:rPr lang="en-GB" b="0" i="0" dirty="0" err="1">
                <a:solidFill>
                  <a:srgbClr val="33475B"/>
                </a:solidFill>
                <a:effectLst/>
                <a:latin typeface="Helvetica" pitchFamily="2" charset="0"/>
              </a:rPr>
              <a:t>aerosoli</a:t>
            </a:r>
            <a:r>
              <a:rPr lang="en-GB" b="0" i="0" dirty="0">
                <a:solidFill>
                  <a:srgbClr val="33475B"/>
                </a:solidFill>
                <a:effectLst/>
                <a:latin typeface="Helvetica" pitchFamily="2" charset="0"/>
              </a:rPr>
              <a:t>:</a:t>
            </a:r>
          </a:p>
          <a:p>
            <a:pPr algn="just"/>
            <a:endParaRPr lang="en-GB" b="0" i="0" dirty="0">
              <a:solidFill>
                <a:srgbClr val="33475B"/>
              </a:solidFill>
              <a:effectLst/>
              <a:latin typeface="Helvetica" pitchFamily="2" charset="0"/>
            </a:endParaRPr>
          </a:p>
          <a:p>
            <a:pPr algn="just">
              <a:buFont typeface="Arial" panose="020B0604020202020204" pitchFamily="34" charset="0"/>
              <a:buChar char="•"/>
            </a:pPr>
            <a:r>
              <a:rPr lang="en-GB" b="1" i="0" dirty="0" err="1">
                <a:solidFill>
                  <a:srgbClr val="33475B"/>
                </a:solidFill>
                <a:effectLst/>
                <a:latin typeface="Helvetica" pitchFamily="2" charset="0"/>
              </a:rPr>
              <a:t>Nebulizator</a:t>
            </a:r>
            <a:r>
              <a:rPr lang="en-GB" b="1" i="0" dirty="0">
                <a:solidFill>
                  <a:srgbClr val="33475B"/>
                </a:solidFill>
                <a:effectLst/>
                <a:latin typeface="Helvetica" pitchFamily="2" charset="0"/>
              </a:rPr>
              <a:t> cu jet</a:t>
            </a:r>
            <a:r>
              <a:rPr lang="en-GB" b="0" i="0" dirty="0">
                <a:solidFill>
                  <a:srgbClr val="33475B"/>
                </a:solidFill>
                <a:effectLst/>
                <a:latin typeface="Helvetica" pitchFamily="2" charset="0"/>
              </a:rPr>
              <a:t> - sunt </a:t>
            </a:r>
            <a:r>
              <a:rPr lang="en-GB" b="0" i="0" dirty="0" err="1">
                <a:solidFill>
                  <a:srgbClr val="33475B"/>
                </a:solidFill>
                <a:effectLst/>
                <a:latin typeface="Helvetica" pitchFamily="2" charset="0"/>
              </a:rPr>
              <a:t>cele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mai</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utilizate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datorita</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usurintei</a:t>
            </a:r>
            <a:r>
              <a:rPr lang="en-GB" b="0" i="0" dirty="0">
                <a:solidFill>
                  <a:srgbClr val="33475B"/>
                </a:solidFill>
                <a:effectLst/>
                <a:latin typeface="Helvetica" pitchFamily="2" charset="0"/>
              </a:rPr>
              <a:t> cu care se </a:t>
            </a:r>
            <a:r>
              <a:rPr lang="en-GB" b="0" i="0" dirty="0" err="1">
                <a:solidFill>
                  <a:srgbClr val="33475B"/>
                </a:solidFill>
                <a:effectLst/>
                <a:latin typeface="Helvetica" pitchFamily="2" charset="0"/>
              </a:rPr>
              <a:t>obtin</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aerosolii</a:t>
            </a:r>
            <a:r>
              <a:rPr lang="en-GB" b="0" i="0" dirty="0">
                <a:solidFill>
                  <a:srgbClr val="33475B"/>
                </a:solidFill>
                <a:effectLst/>
                <a:latin typeface="Helvetica" pitchFamily="2" charset="0"/>
              </a:rPr>
              <a:t> din </a:t>
            </a:r>
            <a:r>
              <a:rPr lang="en-GB" b="0" i="0" dirty="0" err="1">
                <a:solidFill>
                  <a:srgbClr val="33475B"/>
                </a:solidFill>
                <a:effectLst/>
                <a:latin typeface="Helvetica" pitchFamily="2" charset="0"/>
              </a:rPr>
              <a:t>punct</a:t>
            </a:r>
            <a:r>
              <a:rPr lang="en-GB" b="0" i="0" dirty="0">
                <a:solidFill>
                  <a:srgbClr val="33475B"/>
                </a:solidFill>
                <a:effectLst/>
                <a:latin typeface="Helvetica" pitchFamily="2" charset="0"/>
              </a:rPr>
              <a:t> de </a:t>
            </a:r>
            <a:r>
              <a:rPr lang="en-GB" b="0" i="0" dirty="0" err="1">
                <a:solidFill>
                  <a:srgbClr val="33475B"/>
                </a:solidFill>
                <a:effectLst/>
                <a:latin typeface="Helvetica" pitchFamily="2" charset="0"/>
              </a:rPr>
              <a:t>vedere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tehnologic</a:t>
            </a:r>
            <a:r>
              <a:rPr lang="en-GB" b="0" i="0" dirty="0">
                <a:solidFill>
                  <a:srgbClr val="33475B"/>
                </a:solidFill>
                <a:effectLst/>
                <a:latin typeface="Helvetica" pitchFamily="2" charset="0"/>
              </a:rPr>
              <a:t>, cu un cost de </a:t>
            </a:r>
            <a:r>
              <a:rPr lang="en-GB" b="0" i="0" dirty="0" err="1">
                <a:solidFill>
                  <a:srgbClr val="33475B"/>
                </a:solidFill>
                <a:effectLst/>
                <a:latin typeface="Helvetica" pitchFamily="2" charset="0"/>
              </a:rPr>
              <a:t>achizitie</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relativ</a:t>
            </a:r>
            <a:r>
              <a:rPr lang="en-GB" b="0" i="0" dirty="0">
                <a:solidFill>
                  <a:srgbClr val="33475B"/>
                </a:solidFill>
                <a:effectLst/>
                <a:latin typeface="Helvetica" pitchFamily="2" charset="0"/>
              </a:rPr>
              <a:t> </a:t>
            </a:r>
            <a:r>
              <a:rPr lang="en-GB" b="0" i="0" dirty="0" err="1">
                <a:solidFill>
                  <a:srgbClr val="33475B"/>
                </a:solidFill>
                <a:effectLst/>
                <a:latin typeface="Helvetica" pitchFamily="2" charset="0"/>
              </a:rPr>
              <a:t>accesibil</a:t>
            </a:r>
            <a:r>
              <a:rPr lang="en-GB" b="0" i="0" dirty="0">
                <a:solidFill>
                  <a:srgbClr val="33475B"/>
                </a:solidFill>
                <a:effectLst/>
                <a:latin typeface="Helvetica" pitchFamily="2" charset="0"/>
              </a:rPr>
              <a:t>.</a:t>
            </a:r>
          </a:p>
        </p:txBody>
      </p:sp>
    </p:spTree>
    <p:extLst>
      <p:ext uri="{BB962C8B-B14F-4D97-AF65-F5344CB8AC3E}">
        <p14:creationId xmlns:p14="http://schemas.microsoft.com/office/powerpoint/2010/main" val="3410133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72DAA-640F-3AB2-0E58-3E3ACE820919}"/>
              </a:ext>
            </a:extLst>
          </p:cNvPr>
          <p:cNvPicPr>
            <a:picLocks noChangeAspect="1"/>
          </p:cNvPicPr>
          <p:nvPr/>
        </p:nvPicPr>
        <p:blipFill rotWithShape="1">
          <a:blip r:embed="rId2"/>
          <a:srcRect t="23802"/>
          <a:stretch/>
        </p:blipFill>
        <p:spPr>
          <a:xfrm>
            <a:off x="520471" y="1989781"/>
            <a:ext cx="11151057" cy="4224024"/>
          </a:xfrm>
          <a:prstGeom prst="rect">
            <a:avLst/>
          </a:prstGeom>
        </p:spPr>
      </p:pic>
      <p:sp>
        <p:nvSpPr>
          <p:cNvPr id="4" name="TextBox 3">
            <a:extLst>
              <a:ext uri="{FF2B5EF4-FFF2-40B4-BE49-F238E27FC236}">
                <a16:creationId xmlns:a16="http://schemas.microsoft.com/office/drawing/2014/main" id="{F651BF4E-0AC2-C4C7-CC9C-4C0EA6B207BD}"/>
              </a:ext>
            </a:extLst>
          </p:cNvPr>
          <p:cNvSpPr txBox="1"/>
          <p:nvPr/>
        </p:nvSpPr>
        <p:spPr>
          <a:xfrm>
            <a:off x="520471" y="657258"/>
            <a:ext cx="11151056" cy="1200329"/>
          </a:xfrm>
          <a:prstGeom prst="rect">
            <a:avLst/>
          </a:prstGeom>
          <a:noFill/>
        </p:spPr>
        <p:txBody>
          <a:bodyPr wrap="square">
            <a:spAutoFit/>
          </a:bodyPr>
          <a:lstStyle/>
          <a:p>
            <a:pPr algn="l">
              <a:buFont typeface="Arial" panose="020B0604020202020204" pitchFamily="34" charset="0"/>
              <a:buChar char="•"/>
            </a:pPr>
            <a:r>
              <a:rPr lang="en-GB" sz="2400" b="1" i="0" dirty="0" err="1">
                <a:solidFill>
                  <a:srgbClr val="33475B"/>
                </a:solidFill>
                <a:effectLst/>
                <a:latin typeface="Helvetica" pitchFamily="2" charset="0"/>
              </a:rPr>
              <a:t>Nebulizator</a:t>
            </a:r>
            <a:r>
              <a:rPr lang="en-GB" sz="2400" b="1" i="0" dirty="0">
                <a:solidFill>
                  <a:srgbClr val="33475B"/>
                </a:solidFill>
                <a:effectLst/>
                <a:latin typeface="Helvetica" pitchFamily="2" charset="0"/>
              </a:rPr>
              <a:t> cu </a:t>
            </a:r>
            <a:r>
              <a:rPr lang="en-GB" sz="2400" b="1" i="0" dirty="0" err="1">
                <a:solidFill>
                  <a:srgbClr val="33475B"/>
                </a:solidFill>
                <a:effectLst/>
                <a:latin typeface="Helvetica" pitchFamily="2" charset="0"/>
              </a:rPr>
              <a:t>ultrasunete</a:t>
            </a:r>
            <a:r>
              <a:rPr lang="en-GB" sz="2400" b="0" i="0" dirty="0">
                <a:solidFill>
                  <a:srgbClr val="33475B"/>
                </a:solidFill>
                <a:effectLst/>
                <a:latin typeface="Helvetica" pitchFamily="2" charset="0"/>
              </a:rPr>
              <a:t> - sunt </a:t>
            </a:r>
            <a:r>
              <a:rPr lang="en-GB" sz="2400" b="0" i="0" dirty="0" err="1">
                <a:solidFill>
                  <a:srgbClr val="33475B"/>
                </a:solidFill>
                <a:effectLst/>
                <a:latin typeface="Helvetica" pitchFamily="2" charset="0"/>
              </a:rPr>
              <a:t>aparate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mai</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complexe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tehnologic</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si</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mult</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mai</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scumpe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deoarece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este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nevoie</a:t>
            </a:r>
            <a:r>
              <a:rPr lang="en-GB" sz="2400" b="0" i="0" dirty="0">
                <a:solidFill>
                  <a:srgbClr val="33475B"/>
                </a:solidFill>
                <a:effectLst/>
                <a:latin typeface="Helvetica" pitchFamily="2" charset="0"/>
              </a:rPr>
              <a:t> de </a:t>
            </a:r>
            <a:r>
              <a:rPr lang="en-GB" sz="2400" b="0" i="0" dirty="0" err="1">
                <a:solidFill>
                  <a:srgbClr val="33475B"/>
                </a:solidFill>
                <a:effectLst/>
                <a:latin typeface="Helvetica" pitchFamily="2" charset="0"/>
              </a:rPr>
              <a:t>generatoare</a:t>
            </a:r>
            <a:r>
              <a:rPr lang="en-GB" sz="2400" b="0" i="0" dirty="0">
                <a:solidFill>
                  <a:srgbClr val="33475B"/>
                </a:solidFill>
                <a:effectLst/>
                <a:latin typeface="Helvetica" pitchFamily="2" charset="0"/>
              </a:rPr>
              <a:t> de </a:t>
            </a:r>
            <a:r>
              <a:rPr lang="en-GB" sz="2400" b="0" i="0" dirty="0" err="1">
                <a:solidFill>
                  <a:srgbClr val="33475B"/>
                </a:solidFill>
                <a:effectLst/>
                <a:latin typeface="Helvetica" pitchFamily="2" charset="0"/>
              </a:rPr>
              <a:t>ultrasunete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suficient</a:t>
            </a:r>
            <a:r>
              <a:rPr lang="en-GB" sz="2400" b="0" i="0" dirty="0">
                <a:solidFill>
                  <a:srgbClr val="33475B"/>
                </a:solidFill>
                <a:effectLst/>
                <a:latin typeface="Helvetica" pitchFamily="2" charset="0"/>
              </a:rPr>
              <a:t> de </a:t>
            </a:r>
            <a:r>
              <a:rPr lang="en-GB" sz="2400" b="0" i="0" dirty="0" err="1">
                <a:solidFill>
                  <a:srgbClr val="33475B"/>
                </a:solidFill>
                <a:effectLst/>
                <a:latin typeface="Helvetica" pitchFamily="2" charset="0"/>
              </a:rPr>
              <a:t>puternice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pentru</a:t>
            </a:r>
            <a:r>
              <a:rPr lang="en-GB" sz="2400" b="0" i="0" dirty="0">
                <a:solidFill>
                  <a:srgbClr val="33475B"/>
                </a:solidFill>
                <a:effectLst/>
                <a:latin typeface="Helvetica" pitchFamily="2" charset="0"/>
              </a:rPr>
              <a:t> a </a:t>
            </a:r>
            <a:r>
              <a:rPr lang="en-GB" sz="2400" b="0" i="0" dirty="0" err="1">
                <a:solidFill>
                  <a:srgbClr val="33475B"/>
                </a:solidFill>
                <a:effectLst/>
                <a:latin typeface="Helvetica" pitchFamily="2" charset="0"/>
              </a:rPr>
              <a:t>obtine</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debitul</a:t>
            </a:r>
            <a:r>
              <a:rPr lang="en-GB" sz="2400" b="0" i="0" dirty="0">
                <a:solidFill>
                  <a:srgbClr val="33475B"/>
                </a:solidFill>
                <a:effectLst/>
                <a:latin typeface="Helvetica" pitchFamily="2" charset="0"/>
              </a:rPr>
              <a:t> </a:t>
            </a:r>
            <a:r>
              <a:rPr lang="en-GB" sz="2400" b="0" i="0" dirty="0" err="1">
                <a:solidFill>
                  <a:srgbClr val="33475B"/>
                </a:solidFill>
                <a:effectLst/>
                <a:latin typeface="Helvetica" pitchFamily="2" charset="0"/>
              </a:rPr>
              <a:t>cerut</a:t>
            </a:r>
            <a:endParaRPr lang="en-GB" sz="2400" b="0" i="0" dirty="0">
              <a:solidFill>
                <a:srgbClr val="33475B"/>
              </a:solidFill>
              <a:effectLst/>
              <a:latin typeface="Helvetica" pitchFamily="2" charset="0"/>
            </a:endParaRPr>
          </a:p>
        </p:txBody>
      </p:sp>
    </p:spTree>
    <p:extLst>
      <p:ext uri="{BB962C8B-B14F-4D97-AF65-F5344CB8AC3E}">
        <p14:creationId xmlns:p14="http://schemas.microsoft.com/office/powerpoint/2010/main" val="404580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1570A7-C904-661D-9D99-857B1DE6AF0B}"/>
              </a:ext>
            </a:extLst>
          </p:cNvPr>
          <p:cNvPicPr>
            <a:picLocks noChangeAspect="1"/>
          </p:cNvPicPr>
          <p:nvPr/>
        </p:nvPicPr>
        <p:blipFill rotWithShape="1">
          <a:blip r:embed="rId2"/>
          <a:srcRect t="8381" b="42889"/>
          <a:stretch/>
        </p:blipFill>
        <p:spPr>
          <a:xfrm>
            <a:off x="-12614" y="1504406"/>
            <a:ext cx="12229478" cy="3509554"/>
          </a:xfrm>
          <a:prstGeom prst="rect">
            <a:avLst/>
          </a:prstGeom>
        </p:spPr>
      </p:pic>
      <p:sp>
        <p:nvSpPr>
          <p:cNvPr id="9" name="TextBox 8">
            <a:extLst>
              <a:ext uri="{FF2B5EF4-FFF2-40B4-BE49-F238E27FC236}">
                <a16:creationId xmlns:a16="http://schemas.microsoft.com/office/drawing/2014/main" id="{E30CEDE4-C6AE-44D5-6E16-7C8C837D81F4}"/>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
        <p:nvSpPr>
          <p:cNvPr id="2" name="TextBox 1">
            <a:extLst>
              <a:ext uri="{FF2B5EF4-FFF2-40B4-BE49-F238E27FC236}">
                <a16:creationId xmlns:a16="http://schemas.microsoft.com/office/drawing/2014/main" id="{A66AA4BD-1CB2-0BC1-399B-2C64B7CEA366}"/>
              </a:ext>
            </a:extLst>
          </p:cNvPr>
          <p:cNvSpPr txBox="1"/>
          <p:nvPr/>
        </p:nvSpPr>
        <p:spPr>
          <a:xfrm>
            <a:off x="476794" y="599753"/>
            <a:ext cx="10789919" cy="461665"/>
          </a:xfrm>
          <a:prstGeom prst="rect">
            <a:avLst/>
          </a:prstGeom>
          <a:noFill/>
        </p:spPr>
        <p:txBody>
          <a:bodyPr wrap="square">
            <a:spAutoFit/>
          </a:bodyPr>
          <a:lstStyle/>
          <a:p>
            <a:pPr algn="ctr"/>
            <a:r>
              <a:rPr lang="en-GB" sz="2400" b="1" dirty="0" err="1">
                <a:effectLst/>
                <a:latin typeface="Helvetica" pitchFamily="2" charset="0"/>
              </a:rPr>
              <a:t>Restrictii</a:t>
            </a:r>
            <a:r>
              <a:rPr lang="en-GB" sz="2400" b="1" dirty="0">
                <a:effectLst/>
                <a:latin typeface="Helvetica" pitchFamily="2" charset="0"/>
              </a:rPr>
              <a:t> </a:t>
            </a:r>
            <a:r>
              <a:rPr lang="en-GB" sz="2400" b="1" dirty="0" err="1">
                <a:effectLst/>
                <a:latin typeface="Helvetica" pitchFamily="2" charset="0"/>
              </a:rPr>
              <a:t>pentru</a:t>
            </a:r>
            <a:r>
              <a:rPr lang="en-GB" sz="2400" b="1" dirty="0">
                <a:effectLst/>
                <a:latin typeface="Helvetica" pitchFamily="2" charset="0"/>
              </a:rPr>
              <a:t> </a:t>
            </a:r>
            <a:r>
              <a:rPr lang="en-GB" sz="2400" b="1" dirty="0" err="1">
                <a:effectLst/>
                <a:latin typeface="Helvetica" pitchFamily="2" charset="0"/>
              </a:rPr>
              <a:t>personalul</a:t>
            </a:r>
            <a:r>
              <a:rPr lang="en-GB" sz="2400" b="1" dirty="0">
                <a:effectLst/>
                <a:latin typeface="Helvetica" pitchFamily="2" charset="0"/>
              </a:rPr>
              <a:t> medical </a:t>
            </a:r>
            <a:r>
              <a:rPr lang="en-GB" sz="2400" b="1" dirty="0" err="1">
                <a:effectLst/>
                <a:latin typeface="Helvetica" pitchFamily="2" charset="0"/>
              </a:rPr>
              <a:t>infectat</a:t>
            </a:r>
            <a:r>
              <a:rPr lang="en-GB" sz="2400" b="1" dirty="0">
                <a:effectLst/>
                <a:latin typeface="Helvetica" pitchFamily="2" charset="0"/>
              </a:rPr>
              <a:t> </a:t>
            </a:r>
            <a:r>
              <a:rPr lang="en-GB" sz="2400" b="1" dirty="0" err="1">
                <a:effectLst/>
                <a:latin typeface="Helvetica" pitchFamily="2" charset="0"/>
              </a:rPr>
              <a:t>sau</a:t>
            </a:r>
            <a:r>
              <a:rPr lang="en-GB" sz="2400" b="1" dirty="0">
                <a:effectLst/>
                <a:latin typeface="Helvetica" pitchFamily="2" charset="0"/>
              </a:rPr>
              <a:t> la </a:t>
            </a:r>
            <a:r>
              <a:rPr lang="en-GB" sz="2400" b="1" dirty="0" err="1">
                <a:effectLst/>
                <a:latin typeface="Helvetica" pitchFamily="2" charset="0"/>
              </a:rPr>
              <a:t>risc</a:t>
            </a:r>
            <a:r>
              <a:rPr lang="en-GB" sz="2400" b="1" dirty="0">
                <a:effectLst/>
                <a:latin typeface="Helvetica" pitchFamily="2" charset="0"/>
              </a:rPr>
              <a:t> de </a:t>
            </a:r>
            <a:r>
              <a:rPr lang="en-GB" sz="2400" b="1" dirty="0" err="1">
                <a:effectLst/>
                <a:latin typeface="Helvetica" pitchFamily="2" charset="0"/>
              </a:rPr>
              <a:t>infectie</a:t>
            </a:r>
            <a:endParaRPr lang="en-RO" sz="2400" b="1" dirty="0"/>
          </a:p>
        </p:txBody>
      </p:sp>
    </p:spTree>
    <p:extLst>
      <p:ext uri="{BB962C8B-B14F-4D97-AF65-F5344CB8AC3E}">
        <p14:creationId xmlns:p14="http://schemas.microsoft.com/office/powerpoint/2010/main" val="633900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1570A7-C904-661D-9D99-857B1DE6AF0B}"/>
              </a:ext>
            </a:extLst>
          </p:cNvPr>
          <p:cNvPicPr>
            <a:picLocks noChangeAspect="1"/>
          </p:cNvPicPr>
          <p:nvPr/>
        </p:nvPicPr>
        <p:blipFill rotWithShape="1">
          <a:blip r:embed="rId2"/>
          <a:srcRect t="8381" b="86444"/>
          <a:stretch/>
        </p:blipFill>
        <p:spPr>
          <a:xfrm>
            <a:off x="-10682" y="1630680"/>
            <a:ext cx="12172516" cy="370940"/>
          </a:xfrm>
          <a:prstGeom prst="rect">
            <a:avLst/>
          </a:prstGeom>
        </p:spPr>
      </p:pic>
      <p:sp>
        <p:nvSpPr>
          <p:cNvPr id="9" name="TextBox 8">
            <a:extLst>
              <a:ext uri="{FF2B5EF4-FFF2-40B4-BE49-F238E27FC236}">
                <a16:creationId xmlns:a16="http://schemas.microsoft.com/office/drawing/2014/main" id="{E30CEDE4-C6AE-44D5-6E16-7C8C837D81F4}"/>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pic>
        <p:nvPicPr>
          <p:cNvPr id="2" name="Picture 1">
            <a:extLst>
              <a:ext uri="{FF2B5EF4-FFF2-40B4-BE49-F238E27FC236}">
                <a16:creationId xmlns:a16="http://schemas.microsoft.com/office/drawing/2014/main" id="{86921969-BD61-A7B0-78D3-CDCF64ADE4CD}"/>
              </a:ext>
            </a:extLst>
          </p:cNvPr>
          <p:cNvPicPr>
            <a:picLocks noChangeAspect="1"/>
          </p:cNvPicPr>
          <p:nvPr/>
        </p:nvPicPr>
        <p:blipFill rotWithShape="1">
          <a:blip r:embed="rId2"/>
          <a:srcRect t="57556"/>
          <a:stretch/>
        </p:blipFill>
        <p:spPr>
          <a:xfrm>
            <a:off x="0" y="2184703"/>
            <a:ext cx="12172516" cy="3042617"/>
          </a:xfrm>
          <a:prstGeom prst="rect">
            <a:avLst/>
          </a:prstGeom>
        </p:spPr>
      </p:pic>
    </p:spTree>
    <p:extLst>
      <p:ext uri="{BB962C8B-B14F-4D97-AF65-F5344CB8AC3E}">
        <p14:creationId xmlns:p14="http://schemas.microsoft.com/office/powerpoint/2010/main" val="3411777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D3D52-5FD2-7783-3146-304C6D18A45F}"/>
              </a:ext>
            </a:extLst>
          </p:cNvPr>
          <p:cNvPicPr>
            <a:picLocks noChangeAspect="1"/>
          </p:cNvPicPr>
          <p:nvPr/>
        </p:nvPicPr>
        <p:blipFill rotWithShape="1">
          <a:blip r:embed="rId2"/>
          <a:srcRect b="50115"/>
          <a:stretch/>
        </p:blipFill>
        <p:spPr>
          <a:xfrm>
            <a:off x="-542" y="1976717"/>
            <a:ext cx="12135749" cy="2904565"/>
          </a:xfrm>
          <a:prstGeom prst="rect">
            <a:avLst/>
          </a:prstGeom>
        </p:spPr>
      </p:pic>
      <p:pic>
        <p:nvPicPr>
          <p:cNvPr id="7" name="Picture 6">
            <a:extLst>
              <a:ext uri="{FF2B5EF4-FFF2-40B4-BE49-F238E27FC236}">
                <a16:creationId xmlns:a16="http://schemas.microsoft.com/office/drawing/2014/main" id="{2EC302CF-A09D-61DB-CD0D-5C188EBF39E8}"/>
              </a:ext>
            </a:extLst>
          </p:cNvPr>
          <p:cNvPicPr>
            <a:picLocks noChangeAspect="1"/>
          </p:cNvPicPr>
          <p:nvPr/>
        </p:nvPicPr>
        <p:blipFill>
          <a:blip r:embed="rId3"/>
          <a:stretch>
            <a:fillRect/>
          </a:stretch>
        </p:blipFill>
        <p:spPr>
          <a:xfrm>
            <a:off x="113524" y="1404767"/>
            <a:ext cx="11964952" cy="386381"/>
          </a:xfrm>
          <a:prstGeom prst="rect">
            <a:avLst/>
          </a:prstGeom>
        </p:spPr>
      </p:pic>
      <p:sp>
        <p:nvSpPr>
          <p:cNvPr id="8" name="TextBox 7">
            <a:extLst>
              <a:ext uri="{FF2B5EF4-FFF2-40B4-BE49-F238E27FC236}">
                <a16:creationId xmlns:a16="http://schemas.microsoft.com/office/drawing/2014/main" id="{0FE5A5B2-1BF7-2D36-31C9-3B2C12A2F5E9}"/>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Tree>
    <p:extLst>
      <p:ext uri="{BB962C8B-B14F-4D97-AF65-F5344CB8AC3E}">
        <p14:creationId xmlns:p14="http://schemas.microsoft.com/office/powerpoint/2010/main" val="23592134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D3D52-5FD2-7783-3146-304C6D18A45F}"/>
              </a:ext>
            </a:extLst>
          </p:cNvPr>
          <p:cNvPicPr>
            <a:picLocks noChangeAspect="1"/>
          </p:cNvPicPr>
          <p:nvPr/>
        </p:nvPicPr>
        <p:blipFill rotWithShape="1">
          <a:blip r:embed="rId2"/>
          <a:srcRect t="49885"/>
          <a:stretch/>
        </p:blipFill>
        <p:spPr>
          <a:xfrm>
            <a:off x="-542" y="2484120"/>
            <a:ext cx="12135749" cy="2918012"/>
          </a:xfrm>
          <a:prstGeom prst="rect">
            <a:avLst/>
          </a:prstGeom>
        </p:spPr>
      </p:pic>
      <p:pic>
        <p:nvPicPr>
          <p:cNvPr id="7" name="Picture 6">
            <a:extLst>
              <a:ext uri="{FF2B5EF4-FFF2-40B4-BE49-F238E27FC236}">
                <a16:creationId xmlns:a16="http://schemas.microsoft.com/office/drawing/2014/main" id="{2EC302CF-A09D-61DB-CD0D-5C188EBF39E8}"/>
              </a:ext>
            </a:extLst>
          </p:cNvPr>
          <p:cNvPicPr>
            <a:picLocks noChangeAspect="1"/>
          </p:cNvPicPr>
          <p:nvPr/>
        </p:nvPicPr>
        <p:blipFill>
          <a:blip r:embed="rId3"/>
          <a:stretch>
            <a:fillRect/>
          </a:stretch>
        </p:blipFill>
        <p:spPr>
          <a:xfrm>
            <a:off x="0" y="1738250"/>
            <a:ext cx="11964952" cy="386381"/>
          </a:xfrm>
          <a:prstGeom prst="rect">
            <a:avLst/>
          </a:prstGeom>
        </p:spPr>
      </p:pic>
      <p:sp>
        <p:nvSpPr>
          <p:cNvPr id="8" name="TextBox 7">
            <a:extLst>
              <a:ext uri="{FF2B5EF4-FFF2-40B4-BE49-F238E27FC236}">
                <a16:creationId xmlns:a16="http://schemas.microsoft.com/office/drawing/2014/main" id="{0FE5A5B2-1BF7-2D36-31C9-3B2C12A2F5E9}"/>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Tree>
    <p:extLst>
      <p:ext uri="{BB962C8B-B14F-4D97-AF65-F5344CB8AC3E}">
        <p14:creationId xmlns:p14="http://schemas.microsoft.com/office/powerpoint/2010/main" val="14037561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ABD94-59D2-C3F9-C4D8-2B037ECD9E3D}"/>
              </a:ext>
            </a:extLst>
          </p:cNvPr>
          <p:cNvPicPr>
            <a:picLocks noChangeAspect="1"/>
          </p:cNvPicPr>
          <p:nvPr/>
        </p:nvPicPr>
        <p:blipFill rotWithShape="1">
          <a:blip r:embed="rId2"/>
          <a:srcRect b="44222"/>
          <a:stretch/>
        </p:blipFill>
        <p:spPr>
          <a:xfrm>
            <a:off x="29366" y="1219201"/>
            <a:ext cx="12092420" cy="3825240"/>
          </a:xfrm>
          <a:prstGeom prst="rect">
            <a:avLst/>
          </a:prstGeom>
        </p:spPr>
      </p:pic>
      <p:sp>
        <p:nvSpPr>
          <p:cNvPr id="4" name="TextBox 3">
            <a:extLst>
              <a:ext uri="{FF2B5EF4-FFF2-40B4-BE49-F238E27FC236}">
                <a16:creationId xmlns:a16="http://schemas.microsoft.com/office/drawing/2014/main" id="{2424BB0A-8E4F-C7C7-BB8F-4ED7FCDB3239}"/>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Tree>
    <p:extLst>
      <p:ext uri="{BB962C8B-B14F-4D97-AF65-F5344CB8AC3E}">
        <p14:creationId xmlns:p14="http://schemas.microsoft.com/office/powerpoint/2010/main" val="395039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ABD94-59D2-C3F9-C4D8-2B037ECD9E3D}"/>
              </a:ext>
            </a:extLst>
          </p:cNvPr>
          <p:cNvPicPr>
            <a:picLocks noChangeAspect="1"/>
          </p:cNvPicPr>
          <p:nvPr/>
        </p:nvPicPr>
        <p:blipFill rotWithShape="1">
          <a:blip r:embed="rId2"/>
          <a:srcRect t="55556"/>
          <a:stretch/>
        </p:blipFill>
        <p:spPr>
          <a:xfrm>
            <a:off x="29366" y="2209800"/>
            <a:ext cx="12092420" cy="3047999"/>
          </a:xfrm>
          <a:prstGeom prst="rect">
            <a:avLst/>
          </a:prstGeom>
        </p:spPr>
      </p:pic>
      <p:sp>
        <p:nvSpPr>
          <p:cNvPr id="4" name="TextBox 3">
            <a:extLst>
              <a:ext uri="{FF2B5EF4-FFF2-40B4-BE49-F238E27FC236}">
                <a16:creationId xmlns:a16="http://schemas.microsoft.com/office/drawing/2014/main" id="{2424BB0A-8E4F-C7C7-BB8F-4ED7FCDB3239}"/>
              </a:ext>
            </a:extLst>
          </p:cNvPr>
          <p:cNvSpPr txBox="1"/>
          <p:nvPr/>
        </p:nvSpPr>
        <p:spPr>
          <a:xfrm>
            <a:off x="6075576" y="6350605"/>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pic>
        <p:nvPicPr>
          <p:cNvPr id="3" name="Picture 2">
            <a:extLst>
              <a:ext uri="{FF2B5EF4-FFF2-40B4-BE49-F238E27FC236}">
                <a16:creationId xmlns:a16="http://schemas.microsoft.com/office/drawing/2014/main" id="{949BBEA4-F7E6-0A3D-8A99-5B859340A514}"/>
              </a:ext>
            </a:extLst>
          </p:cNvPr>
          <p:cNvPicPr>
            <a:picLocks noChangeAspect="1"/>
          </p:cNvPicPr>
          <p:nvPr/>
        </p:nvPicPr>
        <p:blipFill>
          <a:blip r:embed="rId3"/>
          <a:stretch>
            <a:fillRect/>
          </a:stretch>
        </p:blipFill>
        <p:spPr>
          <a:xfrm>
            <a:off x="0" y="1738250"/>
            <a:ext cx="11964952" cy="386381"/>
          </a:xfrm>
          <a:prstGeom prst="rect">
            <a:avLst/>
          </a:prstGeom>
        </p:spPr>
      </p:pic>
    </p:spTree>
    <p:extLst>
      <p:ext uri="{BB962C8B-B14F-4D97-AF65-F5344CB8AC3E}">
        <p14:creationId xmlns:p14="http://schemas.microsoft.com/office/powerpoint/2010/main" val="13582008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DC7620-FED0-4771-9D69-E3F99CD245C2}"/>
              </a:ext>
            </a:extLst>
          </p:cNvPr>
          <p:cNvPicPr>
            <a:picLocks noChangeAspect="1"/>
          </p:cNvPicPr>
          <p:nvPr/>
        </p:nvPicPr>
        <p:blipFill>
          <a:blip r:embed="rId2"/>
          <a:stretch>
            <a:fillRect/>
          </a:stretch>
        </p:blipFill>
        <p:spPr>
          <a:xfrm>
            <a:off x="0" y="1210236"/>
            <a:ext cx="12192000" cy="4133099"/>
          </a:xfrm>
          <a:prstGeom prst="rect">
            <a:avLst/>
          </a:prstGeom>
        </p:spPr>
      </p:pic>
      <p:pic>
        <p:nvPicPr>
          <p:cNvPr id="3" name="Picture 2">
            <a:extLst>
              <a:ext uri="{FF2B5EF4-FFF2-40B4-BE49-F238E27FC236}">
                <a16:creationId xmlns:a16="http://schemas.microsoft.com/office/drawing/2014/main" id="{D9E04C81-7F00-476C-8577-0E7230DD9C1D}"/>
              </a:ext>
            </a:extLst>
          </p:cNvPr>
          <p:cNvPicPr>
            <a:picLocks noChangeAspect="1"/>
          </p:cNvPicPr>
          <p:nvPr/>
        </p:nvPicPr>
        <p:blipFill>
          <a:blip r:embed="rId3"/>
          <a:stretch>
            <a:fillRect/>
          </a:stretch>
        </p:blipFill>
        <p:spPr>
          <a:xfrm>
            <a:off x="113524" y="823855"/>
            <a:ext cx="11964952" cy="386381"/>
          </a:xfrm>
          <a:prstGeom prst="rect">
            <a:avLst/>
          </a:prstGeom>
        </p:spPr>
      </p:pic>
      <p:sp>
        <p:nvSpPr>
          <p:cNvPr id="4" name="TextBox 3">
            <a:extLst>
              <a:ext uri="{FF2B5EF4-FFF2-40B4-BE49-F238E27FC236}">
                <a16:creationId xmlns:a16="http://schemas.microsoft.com/office/drawing/2014/main" id="{24C1338F-5330-08E3-DF20-BB6278414D41}"/>
              </a:ext>
            </a:extLst>
          </p:cNvPr>
          <p:cNvSpPr txBox="1"/>
          <p:nvPr/>
        </p:nvSpPr>
        <p:spPr>
          <a:xfrm>
            <a:off x="6075576" y="6364052"/>
            <a:ext cx="6098240" cy="307777"/>
          </a:xfrm>
          <a:prstGeom prst="rect">
            <a:avLst/>
          </a:prstGeom>
          <a:noFill/>
        </p:spPr>
        <p:txBody>
          <a:bodyPr wrap="square">
            <a:spAutoFit/>
          </a:bodyPr>
          <a:lstStyle/>
          <a:p>
            <a:pPr algn="r"/>
            <a:r>
              <a:rPr lang="en-GB" sz="1400" dirty="0" err="1">
                <a:effectLst/>
                <a:latin typeface="Helvetica" pitchFamily="2" charset="0"/>
              </a:rPr>
              <a:t>Sursa</a:t>
            </a:r>
            <a:r>
              <a:rPr lang="en-GB" sz="1400" dirty="0">
                <a:latin typeface="Helvetica" pitchFamily="2" charset="0"/>
              </a:rPr>
              <a:t>: CDC</a:t>
            </a:r>
            <a:endParaRPr lang="en-RO" sz="1400" dirty="0"/>
          </a:p>
        </p:txBody>
      </p:sp>
    </p:spTree>
    <p:extLst>
      <p:ext uri="{BB962C8B-B14F-4D97-AF65-F5344CB8AC3E}">
        <p14:creationId xmlns:p14="http://schemas.microsoft.com/office/powerpoint/2010/main" val="331772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9316</TotalTime>
  <Words>6987</Words>
  <Application>Microsoft Macintosh PowerPoint</Application>
  <PresentationFormat>Widescreen</PresentationFormat>
  <Paragraphs>550</Paragraphs>
  <Slides>106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System Font Regular</vt:lpstr>
      <vt:lpstr>Arial</vt:lpstr>
      <vt:lpstr>Calibri</vt:lpstr>
      <vt:lpstr>Calibri Light</vt:lpstr>
      <vt:lpstr>Courier New</vt:lpstr>
      <vt:lpstr>Helvetica</vt:lpstr>
      <vt:lpstr>Helvetica</vt:lpstr>
      <vt:lpstr>Open Sans</vt:lpstr>
      <vt:lpstr>Roboto</vt:lpstr>
      <vt:lpstr>Office Theme</vt:lpstr>
      <vt:lpstr>Metode de prevenție a infecțiilor în cabinetul stomatologic</vt:lpstr>
      <vt:lpstr>1.Practica stomatologică și infecțiile asociate îngrijirilor medicale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2.Agenți infecțioși ce pot fi implicați în infecțile asociate îngrijrilor medicale în practica stomatologică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Factori favorizanți ai infecților asociate îngrijirilor medicale în practica stomatologică</vt:lpstr>
      <vt:lpstr>Tipurile de intervenții chirurgicale de mică amploare care se pot efectua în cabinetul de medicină dentară (1)</vt:lpstr>
      <vt:lpstr>Tipurile de intervenții chirurgicale de mică amploare care se pot efectua în cabinetul de medicină dentară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4.Metode de prevenție a apariției infecțiilor în practica stomatologică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Eficienta sterilizarii</vt:lpstr>
      <vt:lpstr>Eficienta sterilizarii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5.Concluzii</vt:lpstr>
      <vt:lpstr>PowerPoint Presentation</vt:lpstr>
      <vt:lpstr>Vă mulțumesc!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Metode de prevenție a infecțiilor în cabinetul stomatologic</dc:title>
  <dc:creator>George Silvas</dc:creator>
  <cp:lastModifiedBy>Dorobat Victor Daniel</cp:lastModifiedBy>
  <cp:revision>27</cp:revision>
  <dcterms:created xsi:type="dcterms:W3CDTF">2023-01-29T10:09:37Z</dcterms:created>
  <dcterms:modified xsi:type="dcterms:W3CDTF">2023-07-23T10:14:54Z</dcterms:modified>
</cp:coreProperties>
</file>