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81"/>
  </p:notesMasterIdLst>
  <p:sldIdLst>
    <p:sldId id="256" r:id="rId3"/>
    <p:sldId id="339" r:id="rId4"/>
    <p:sldId id="257" r:id="rId5"/>
    <p:sldId id="258" r:id="rId6"/>
    <p:sldId id="259" r:id="rId7"/>
    <p:sldId id="262" r:id="rId8"/>
    <p:sldId id="265" r:id="rId9"/>
    <p:sldId id="340" r:id="rId10"/>
    <p:sldId id="281" r:id="rId11"/>
    <p:sldId id="283" r:id="rId12"/>
    <p:sldId id="284" r:id="rId13"/>
    <p:sldId id="285" r:id="rId14"/>
    <p:sldId id="301" r:id="rId15"/>
    <p:sldId id="260" r:id="rId16"/>
    <p:sldId id="266" r:id="rId17"/>
    <p:sldId id="279" r:id="rId18"/>
    <p:sldId id="272" r:id="rId19"/>
    <p:sldId id="302" r:id="rId20"/>
    <p:sldId id="271" r:id="rId21"/>
    <p:sldId id="303" r:id="rId22"/>
    <p:sldId id="304" r:id="rId23"/>
    <p:sldId id="273" r:id="rId24"/>
    <p:sldId id="278" r:id="rId25"/>
    <p:sldId id="277" r:id="rId26"/>
    <p:sldId id="274" r:id="rId27"/>
    <p:sldId id="267" r:id="rId28"/>
    <p:sldId id="261" r:id="rId29"/>
    <p:sldId id="305" r:id="rId30"/>
    <p:sldId id="307" r:id="rId31"/>
    <p:sldId id="306" r:id="rId32"/>
    <p:sldId id="311" r:id="rId33"/>
    <p:sldId id="276" r:id="rId34"/>
    <p:sldId id="310" r:id="rId35"/>
    <p:sldId id="309" r:id="rId36"/>
    <p:sldId id="268" r:id="rId37"/>
    <p:sldId id="293" r:id="rId38"/>
    <p:sldId id="270" r:id="rId39"/>
    <p:sldId id="291" r:id="rId40"/>
    <p:sldId id="292" r:id="rId41"/>
    <p:sldId id="280" r:id="rId42"/>
    <p:sldId id="296" r:id="rId43"/>
    <p:sldId id="313" r:id="rId44"/>
    <p:sldId id="314" r:id="rId45"/>
    <p:sldId id="315" r:id="rId46"/>
    <p:sldId id="294" r:id="rId47"/>
    <p:sldId id="316" r:id="rId48"/>
    <p:sldId id="317" r:id="rId49"/>
    <p:sldId id="318" r:id="rId50"/>
    <p:sldId id="319" r:id="rId51"/>
    <p:sldId id="320" r:id="rId52"/>
    <p:sldId id="321" r:id="rId53"/>
    <p:sldId id="334" r:id="rId54"/>
    <p:sldId id="323" r:id="rId55"/>
    <p:sldId id="335" r:id="rId56"/>
    <p:sldId id="324" r:id="rId57"/>
    <p:sldId id="325" r:id="rId58"/>
    <p:sldId id="326" r:id="rId59"/>
    <p:sldId id="327" r:id="rId60"/>
    <p:sldId id="328" r:id="rId61"/>
    <p:sldId id="329" r:id="rId62"/>
    <p:sldId id="330" r:id="rId63"/>
    <p:sldId id="331" r:id="rId64"/>
    <p:sldId id="332" r:id="rId65"/>
    <p:sldId id="333" r:id="rId66"/>
    <p:sldId id="336" r:id="rId67"/>
    <p:sldId id="337" r:id="rId68"/>
    <p:sldId id="338" r:id="rId69"/>
    <p:sldId id="297" r:id="rId70"/>
    <p:sldId id="298" r:id="rId71"/>
    <p:sldId id="299" r:id="rId72"/>
    <p:sldId id="300" r:id="rId73"/>
    <p:sldId id="287" r:id="rId74"/>
    <p:sldId id="288" r:id="rId75"/>
    <p:sldId id="289" r:id="rId76"/>
    <p:sldId id="290" r:id="rId77"/>
    <p:sldId id="295" r:id="rId78"/>
    <p:sldId id="269" r:id="rId79"/>
    <p:sldId id="341" r:id="rId80"/>
    <p:sldId id="342" r:id="rId82"/>
    <p:sldId id="286" r:id="rId83"/>
    <p:sldId id="312" r:id="rId84"/>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D083AE6-46FA-4A59-8FB0-9F97EB10719F}" styleName="浅色样式 3 - 强调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C083E6E3-FA7D-4D7B-A595-EF9225AFEA82}" styleName="浅色样式 1 - 强调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C4B1156A-380E-4F78-BDF5-A606A8083BF9}" styleName="中度样式 4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72"/>
  </p:normalViewPr>
  <p:slideViewPr>
    <p:cSldViewPr snapToGrid="0">
      <p:cViewPr>
        <p:scale>
          <a:sx n="94" d="100"/>
          <a:sy n="94" d="100"/>
        </p:scale>
        <p:origin x="-384"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7" Type="http://schemas.openxmlformats.org/officeDocument/2006/relationships/tableStyles" Target="tableStyles.xml"/><Relationship Id="rId86" Type="http://schemas.openxmlformats.org/officeDocument/2006/relationships/viewProps" Target="viewProps.xml"/><Relationship Id="rId85" Type="http://schemas.openxmlformats.org/officeDocument/2006/relationships/presProps" Target="presProps.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notesMaster" Target="notesMasters/notesMaster1.xml"/><Relationship Id="rId80" Type="http://schemas.openxmlformats.org/officeDocument/2006/relationships/slide" Target="slides/slide78.xml"/><Relationship Id="rId8" Type="http://schemas.openxmlformats.org/officeDocument/2006/relationships/slide" Target="slides/slide6.xml"/><Relationship Id="rId79" Type="http://schemas.openxmlformats.org/officeDocument/2006/relationships/slide" Target="slides/slide77.xml"/><Relationship Id="rId78" Type="http://schemas.openxmlformats.org/officeDocument/2006/relationships/slide" Target="slides/slide76.xml"/><Relationship Id="rId77" Type="http://schemas.openxmlformats.org/officeDocument/2006/relationships/slide" Target="slides/slide75.xml"/><Relationship Id="rId76" Type="http://schemas.openxmlformats.org/officeDocument/2006/relationships/slide" Target="slides/slide74.xml"/><Relationship Id="rId75" Type="http://schemas.openxmlformats.org/officeDocument/2006/relationships/slide" Target="slides/slide73.xml"/><Relationship Id="rId74" Type="http://schemas.openxmlformats.org/officeDocument/2006/relationships/slide" Target="slides/slide72.xml"/><Relationship Id="rId73" Type="http://schemas.openxmlformats.org/officeDocument/2006/relationships/slide" Target="slides/slide71.xml"/><Relationship Id="rId72" Type="http://schemas.openxmlformats.org/officeDocument/2006/relationships/slide" Target="slides/slide70.xml"/><Relationship Id="rId71" Type="http://schemas.openxmlformats.org/officeDocument/2006/relationships/slide" Target="slides/slide69.xml"/><Relationship Id="rId70" Type="http://schemas.openxmlformats.org/officeDocument/2006/relationships/slide" Target="slides/slide68.xml"/><Relationship Id="rId7" Type="http://schemas.openxmlformats.org/officeDocument/2006/relationships/slide" Target="slides/slide5.xml"/><Relationship Id="rId69" Type="http://schemas.openxmlformats.org/officeDocument/2006/relationships/slide" Target="slides/slide67.xml"/><Relationship Id="rId68" Type="http://schemas.openxmlformats.org/officeDocument/2006/relationships/slide" Target="slides/slide66.xml"/><Relationship Id="rId67" Type="http://schemas.openxmlformats.org/officeDocument/2006/relationships/slide" Target="slides/slide65.xml"/><Relationship Id="rId66" Type="http://schemas.openxmlformats.org/officeDocument/2006/relationships/slide" Target="slides/slide64.xml"/><Relationship Id="rId65" Type="http://schemas.openxmlformats.org/officeDocument/2006/relationships/slide" Target="slides/slide63.xml"/><Relationship Id="rId64" Type="http://schemas.openxmlformats.org/officeDocument/2006/relationships/slide" Target="slides/slide62.xml"/><Relationship Id="rId63" Type="http://schemas.openxmlformats.org/officeDocument/2006/relationships/slide" Target="slides/slide61.xml"/><Relationship Id="rId62" Type="http://schemas.openxmlformats.org/officeDocument/2006/relationships/slide" Target="slides/slide60.xml"/><Relationship Id="rId61" Type="http://schemas.openxmlformats.org/officeDocument/2006/relationships/slide" Target="slides/slide59.xml"/><Relationship Id="rId60" Type="http://schemas.openxmlformats.org/officeDocument/2006/relationships/slide" Target="slides/slide58.xml"/><Relationship Id="rId6" Type="http://schemas.openxmlformats.org/officeDocument/2006/relationships/slide" Target="slides/slide4.xml"/><Relationship Id="rId59" Type="http://schemas.openxmlformats.org/officeDocument/2006/relationships/slide" Target="slides/slide57.xml"/><Relationship Id="rId58" Type="http://schemas.openxmlformats.org/officeDocument/2006/relationships/slide" Target="slides/slide56.xml"/><Relationship Id="rId57" Type="http://schemas.openxmlformats.org/officeDocument/2006/relationships/slide" Target="slides/slide55.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iagrams/_rels/data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60.png"/></Relationships>
</file>

<file path=ppt/diagrams/_rels/drawing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6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B4DB2F98-CE42-4238-93A5-F871514535F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02DCBE3-419A-4470-91FB-CE9B4CA5B760}">
      <dgm:prSet/>
      <dgm:spPr/>
      <dgm:t>
        <a:bodyPr/>
        <a:lstStyle/>
        <a:p>
          <a:r>
            <a:rPr lang="en-GB" dirty="0" smtClean="0"/>
            <a:t>Infecţiile </a:t>
          </a:r>
          <a:r>
            <a:rPr lang="en-GB" dirty="0" err="1" smtClean="0"/>
            <a:t>Asociate</a:t>
          </a:r>
          <a:r>
            <a:rPr lang="en-GB" dirty="0" smtClean="0"/>
            <a:t> </a:t>
          </a:r>
          <a:r>
            <a:rPr lang="en-GB" dirty="0" err="1" smtClean="0"/>
            <a:t>Asistenţei</a:t>
          </a:r>
          <a:r>
            <a:rPr lang="en-GB" dirty="0" smtClean="0"/>
            <a:t> </a:t>
          </a:r>
          <a:r>
            <a:rPr lang="en-GB" dirty="0" err="1" smtClean="0"/>
            <a:t>Medicale</a:t>
          </a:r>
          <a:r>
            <a:rPr lang="en-GB" dirty="0" smtClean="0"/>
            <a:t> (IAAM) </a:t>
          </a:r>
          <a:r>
            <a:rPr lang="en-GB" dirty="0" err="1" smtClean="0"/>
            <a:t>fac</a:t>
          </a:r>
          <a:r>
            <a:rPr lang="en-GB" dirty="0" smtClean="0"/>
            <a:t> parte </a:t>
          </a:r>
          <a:r>
            <a:rPr lang="en-GB" dirty="0" err="1" smtClean="0"/>
            <a:t>dintre</a:t>
          </a:r>
          <a:r>
            <a:rPr lang="en-GB" dirty="0" smtClean="0"/>
            <a:t> </a:t>
          </a:r>
          <a:r>
            <a:rPr lang="en-GB" dirty="0" err="1" smtClean="0"/>
            <a:t>problemele</a:t>
          </a:r>
          <a:r>
            <a:rPr lang="en-GB" dirty="0" smtClean="0"/>
            <a:t> </a:t>
          </a:r>
          <a:r>
            <a:rPr lang="en-GB" dirty="0" err="1" smtClean="0"/>
            <a:t>prioritare</a:t>
          </a:r>
          <a:r>
            <a:rPr lang="en-GB" dirty="0" smtClean="0"/>
            <a:t> de </a:t>
          </a:r>
          <a:r>
            <a:rPr lang="en-GB" dirty="0" err="1" smtClean="0"/>
            <a:t>sănătate</a:t>
          </a:r>
          <a:r>
            <a:rPr lang="en-GB" dirty="0" smtClean="0"/>
            <a:t> </a:t>
          </a:r>
          <a:r>
            <a:rPr lang="en-GB" dirty="0" err="1" smtClean="0"/>
            <a:t>publică</a:t>
          </a:r>
          <a:r>
            <a:rPr lang="en-GB" dirty="0" smtClean="0"/>
            <a:t> </a:t>
          </a:r>
          <a:r>
            <a:rPr lang="en-GB" dirty="0" err="1" smtClean="0"/>
            <a:t>prin</a:t>
          </a:r>
          <a:r>
            <a:rPr lang="en-GB" dirty="0" smtClean="0"/>
            <a:t> </a:t>
          </a:r>
          <a:r>
            <a:rPr lang="en-GB" dirty="0" err="1" smtClean="0"/>
            <a:t>consecinţele</a:t>
          </a:r>
          <a:r>
            <a:rPr lang="en-GB" dirty="0" smtClean="0"/>
            <a:t> </a:t>
          </a:r>
          <a:r>
            <a:rPr lang="en-GB" dirty="0" err="1" smtClean="0"/>
            <a:t>pe</a:t>
          </a:r>
          <a:r>
            <a:rPr lang="en-GB" dirty="0" smtClean="0"/>
            <a:t> care le </a:t>
          </a:r>
          <a:r>
            <a:rPr lang="en-GB" dirty="0" err="1" smtClean="0"/>
            <a:t>generează</a:t>
          </a:r>
          <a:r>
            <a:rPr lang="en-GB" dirty="0" smtClean="0"/>
            <a:t>, ca </a:t>
          </a:r>
          <a:r>
            <a:rPr lang="en-GB" dirty="0" err="1" smtClean="0"/>
            <a:t>urmare</a:t>
          </a:r>
          <a:r>
            <a:rPr lang="en-GB" dirty="0" smtClean="0"/>
            <a:t> a </a:t>
          </a:r>
          <a:r>
            <a:rPr lang="en-GB" b="1" dirty="0" err="1" smtClean="0"/>
            <a:t>morbidităţii</a:t>
          </a:r>
          <a:r>
            <a:rPr lang="en-GB" b="1" dirty="0" smtClean="0"/>
            <a:t> </a:t>
          </a:r>
          <a:r>
            <a:rPr lang="en-GB" b="1" dirty="0" err="1" smtClean="0"/>
            <a:t>și</a:t>
          </a:r>
          <a:r>
            <a:rPr lang="en-GB" b="1" dirty="0" smtClean="0"/>
            <a:t> </a:t>
          </a:r>
          <a:r>
            <a:rPr lang="en-GB" b="1" dirty="0" err="1" smtClean="0"/>
            <a:t>mortalităţii</a:t>
          </a:r>
          <a:r>
            <a:rPr lang="en-GB" b="1" dirty="0" smtClean="0"/>
            <a:t> </a:t>
          </a:r>
          <a:r>
            <a:rPr lang="en-GB" b="1" dirty="0" err="1" smtClean="0"/>
            <a:t>specifice</a:t>
          </a:r>
          <a:r>
            <a:rPr lang="en-GB" dirty="0" smtClean="0"/>
            <a:t>, </a:t>
          </a:r>
          <a:r>
            <a:rPr lang="en-GB" dirty="0" err="1" smtClean="0"/>
            <a:t>dar</a:t>
          </a:r>
          <a:r>
            <a:rPr lang="en-GB" dirty="0" smtClean="0"/>
            <a:t> </a:t>
          </a:r>
          <a:r>
            <a:rPr lang="en-GB" dirty="0" err="1" smtClean="0"/>
            <a:t>şi</a:t>
          </a:r>
          <a:r>
            <a:rPr lang="en-GB" dirty="0" smtClean="0"/>
            <a:t> </a:t>
          </a:r>
          <a:r>
            <a:rPr lang="en-GB" dirty="0" err="1" smtClean="0"/>
            <a:t>prin</a:t>
          </a:r>
          <a:r>
            <a:rPr lang="en-GB" dirty="0" smtClean="0"/>
            <a:t> </a:t>
          </a:r>
          <a:r>
            <a:rPr lang="en-GB" dirty="0" err="1" smtClean="0"/>
            <a:t>crearea</a:t>
          </a:r>
          <a:r>
            <a:rPr lang="en-GB" dirty="0" smtClean="0"/>
            <a:t> </a:t>
          </a:r>
          <a:r>
            <a:rPr lang="en-GB" dirty="0" err="1" smtClean="0"/>
            <a:t>premiselor</a:t>
          </a:r>
          <a:r>
            <a:rPr lang="en-GB" dirty="0" smtClean="0"/>
            <a:t> </a:t>
          </a:r>
          <a:r>
            <a:rPr lang="en-GB" dirty="0" err="1" smtClean="0"/>
            <a:t>pentru</a:t>
          </a:r>
          <a:r>
            <a:rPr lang="en-GB" dirty="0" smtClean="0"/>
            <a:t> </a:t>
          </a:r>
          <a:r>
            <a:rPr lang="en-GB" dirty="0" err="1" smtClean="0"/>
            <a:t>manifestarea</a:t>
          </a:r>
          <a:r>
            <a:rPr lang="en-GB" dirty="0" smtClean="0"/>
            <a:t> </a:t>
          </a:r>
          <a:r>
            <a:rPr lang="en-GB" dirty="0" err="1" smtClean="0"/>
            <a:t>fenomenului</a:t>
          </a:r>
          <a:r>
            <a:rPr lang="en-GB" dirty="0" smtClean="0"/>
            <a:t> de </a:t>
          </a:r>
          <a:r>
            <a:rPr lang="en-GB" b="1" dirty="0" err="1" smtClean="0"/>
            <a:t>emergenţă</a:t>
          </a:r>
          <a:r>
            <a:rPr lang="en-GB" b="1" dirty="0" smtClean="0"/>
            <a:t> a </a:t>
          </a:r>
          <a:r>
            <a:rPr lang="en-GB" b="1" dirty="0" err="1" smtClean="0"/>
            <a:t>microorganismelor</a:t>
          </a:r>
          <a:r>
            <a:rPr lang="en-GB" b="1" dirty="0" smtClean="0"/>
            <a:t> </a:t>
          </a:r>
          <a:r>
            <a:rPr lang="en-GB" b="1" dirty="0" err="1" smtClean="0"/>
            <a:t>multidrog</a:t>
          </a:r>
          <a:r>
            <a:rPr lang="en-GB" b="1" dirty="0" smtClean="0"/>
            <a:t> </a:t>
          </a:r>
          <a:r>
            <a:rPr lang="en-GB" b="1" dirty="0" err="1" smtClean="0"/>
            <a:t>rezistente</a:t>
          </a:r>
          <a:r>
            <a:rPr lang="en-GB" b="1" dirty="0" smtClean="0"/>
            <a:t>.</a:t>
          </a:r>
          <a:endParaRPr lang="en-GB" b="1" dirty="0"/>
        </a:p>
      </dgm:t>
    </dgm:pt>
    <dgm:pt modelId="{7AF36B82-BE80-438F-978F-E6D423BC6A67}" cxnId="{BF56623E-D4F4-4F65-91C1-0278D947BADF}" type="parTrans">
      <dgm:prSet/>
      <dgm:spPr/>
      <dgm:t>
        <a:bodyPr/>
        <a:lstStyle/>
        <a:p>
          <a:endParaRPr lang="en-US"/>
        </a:p>
      </dgm:t>
    </dgm:pt>
    <dgm:pt modelId="{531E6136-D5A8-4517-B1D6-9E109389C5C5}" cxnId="{BF56623E-D4F4-4F65-91C1-0278D947BADF}" type="sibTrans">
      <dgm:prSet/>
      <dgm:spPr/>
      <dgm:t>
        <a:bodyPr/>
        <a:lstStyle/>
        <a:p>
          <a:endParaRPr lang="en-US"/>
        </a:p>
      </dgm:t>
    </dgm:pt>
    <dgm:pt modelId="{11D886DE-4000-4645-A234-8DA4BE077139}">
      <dgm:prSet/>
      <dgm:spPr/>
      <dgm:t>
        <a:bodyPr/>
        <a:lstStyle/>
        <a:p>
          <a:r>
            <a:rPr lang="en-GB" dirty="0" smtClean="0"/>
            <a:t>O </a:t>
          </a:r>
          <a:r>
            <a:rPr lang="en-GB" b="1" dirty="0" err="1" smtClean="0"/>
            <a:t>infectie</a:t>
          </a:r>
          <a:r>
            <a:rPr lang="en-GB" b="1" dirty="0" smtClean="0"/>
            <a:t> </a:t>
          </a:r>
          <a:r>
            <a:rPr lang="en-GB" b="1" dirty="0" err="1" smtClean="0"/>
            <a:t>asociata</a:t>
          </a:r>
          <a:r>
            <a:rPr lang="en-GB" b="1" dirty="0" smtClean="0"/>
            <a:t> </a:t>
          </a:r>
          <a:r>
            <a:rPr lang="en-GB" b="1" dirty="0" err="1" smtClean="0"/>
            <a:t>asistentei</a:t>
          </a:r>
          <a:r>
            <a:rPr lang="en-GB" b="1" dirty="0" smtClean="0"/>
            <a:t> </a:t>
          </a:r>
          <a:r>
            <a:rPr lang="en-GB" b="1" dirty="0" err="1" smtClean="0"/>
            <a:t>medicale</a:t>
          </a:r>
          <a:r>
            <a:rPr lang="en-GB" b="1" dirty="0" smtClean="0"/>
            <a:t> </a:t>
          </a:r>
          <a:r>
            <a:rPr lang="en-GB" dirty="0" err="1" smtClean="0"/>
            <a:t>reprezinta</a:t>
          </a:r>
          <a:r>
            <a:rPr lang="en-GB" dirty="0" smtClean="0"/>
            <a:t> </a:t>
          </a:r>
          <a:r>
            <a:rPr lang="en-GB" dirty="0" err="1" smtClean="0"/>
            <a:t>orice</a:t>
          </a:r>
          <a:r>
            <a:rPr lang="en-GB" dirty="0" smtClean="0"/>
            <a:t> </a:t>
          </a:r>
          <a:r>
            <a:rPr lang="en-GB" dirty="0" err="1" smtClean="0"/>
            <a:t>infecție</a:t>
          </a:r>
          <a:r>
            <a:rPr lang="en-GB" dirty="0" smtClean="0"/>
            <a:t> care </a:t>
          </a:r>
          <a:r>
            <a:rPr lang="en-GB" dirty="0" err="1" smtClean="0"/>
            <a:t>apare</a:t>
          </a:r>
          <a:r>
            <a:rPr lang="en-GB" dirty="0" smtClean="0"/>
            <a:t> </a:t>
          </a:r>
          <a:r>
            <a:rPr lang="en-GB" dirty="0" err="1" smtClean="0"/>
            <a:t>pe</a:t>
          </a:r>
          <a:r>
            <a:rPr lang="en-GB" dirty="0" smtClean="0"/>
            <a:t> </a:t>
          </a:r>
          <a:r>
            <a:rPr lang="en-GB" dirty="0" err="1" smtClean="0"/>
            <a:t>parcursul</a:t>
          </a:r>
          <a:r>
            <a:rPr lang="en-GB" dirty="0" smtClean="0"/>
            <a:t> </a:t>
          </a:r>
          <a:r>
            <a:rPr lang="en-GB" dirty="0" err="1" smtClean="0"/>
            <a:t>internării</a:t>
          </a:r>
          <a:r>
            <a:rPr lang="en-GB" dirty="0" smtClean="0"/>
            <a:t> </a:t>
          </a:r>
          <a:r>
            <a:rPr lang="en-GB" dirty="0" err="1" smtClean="0"/>
            <a:t>sau</a:t>
          </a:r>
          <a:r>
            <a:rPr lang="en-GB" dirty="0" smtClean="0"/>
            <a:t> ulterior </a:t>
          </a:r>
          <a:r>
            <a:rPr lang="en-GB" dirty="0" err="1" smtClean="0"/>
            <a:t>acesteia</a:t>
          </a:r>
          <a:r>
            <a:rPr lang="en-GB" dirty="0" smtClean="0"/>
            <a:t>, ca </a:t>
          </a:r>
          <a:r>
            <a:rPr lang="en-GB" dirty="0" err="1" smtClean="0"/>
            <a:t>urmare</a:t>
          </a:r>
          <a:r>
            <a:rPr lang="en-GB" dirty="0" smtClean="0"/>
            <a:t> a </a:t>
          </a:r>
          <a:r>
            <a:rPr lang="en-GB" b="1" dirty="0" err="1" smtClean="0"/>
            <a:t>procedurilor</a:t>
          </a:r>
          <a:r>
            <a:rPr lang="en-GB" b="1" dirty="0" smtClean="0"/>
            <a:t> </a:t>
          </a:r>
          <a:r>
            <a:rPr lang="en-GB" b="1" dirty="0" err="1" smtClean="0"/>
            <a:t>și</a:t>
          </a:r>
          <a:r>
            <a:rPr lang="en-GB" b="1" dirty="0" smtClean="0"/>
            <a:t> </a:t>
          </a:r>
          <a:r>
            <a:rPr lang="en-GB" b="1" dirty="0" err="1" smtClean="0"/>
            <a:t>tratamentelor</a:t>
          </a:r>
          <a:r>
            <a:rPr lang="en-GB" b="1" dirty="0" smtClean="0"/>
            <a:t> </a:t>
          </a:r>
          <a:r>
            <a:rPr lang="en-GB" b="1" dirty="0" err="1" smtClean="0"/>
            <a:t>aplicate</a:t>
          </a:r>
          <a:r>
            <a:rPr lang="en-GB" b="1" dirty="0" smtClean="0"/>
            <a:t> </a:t>
          </a:r>
          <a:r>
            <a:rPr lang="en-GB" dirty="0" smtClean="0"/>
            <a:t>în </a:t>
          </a:r>
          <a:r>
            <a:rPr lang="en-GB" dirty="0" err="1" smtClean="0"/>
            <a:t>cadrul</a:t>
          </a:r>
          <a:r>
            <a:rPr lang="en-GB" dirty="0" smtClean="0"/>
            <a:t> </a:t>
          </a:r>
          <a:r>
            <a:rPr lang="en-GB" dirty="0" err="1" smtClean="0"/>
            <a:t>asistenței</a:t>
          </a:r>
          <a:r>
            <a:rPr lang="en-GB" dirty="0" smtClean="0"/>
            <a:t> </a:t>
          </a:r>
          <a:r>
            <a:rPr lang="en-GB" dirty="0" err="1" smtClean="0"/>
            <a:t>medicale</a:t>
          </a:r>
          <a:r>
            <a:rPr lang="en-GB" dirty="0" smtClean="0"/>
            <a:t>.</a:t>
          </a:r>
          <a:endParaRPr lang="x-none" b="1" dirty="0"/>
        </a:p>
      </dgm:t>
    </dgm:pt>
    <dgm:pt modelId="{87FB0DE6-08F0-46EF-A2AF-AE0B525C6995}" cxnId="{545F1834-B1FB-46AF-8D34-731441C64D37}" type="parTrans">
      <dgm:prSet/>
      <dgm:spPr/>
      <dgm:t>
        <a:bodyPr/>
        <a:lstStyle/>
        <a:p>
          <a:endParaRPr lang="en-US"/>
        </a:p>
      </dgm:t>
    </dgm:pt>
    <dgm:pt modelId="{0A60BA0D-6853-46EC-95AC-78C17527EA86}" cxnId="{545F1834-B1FB-46AF-8D34-731441C64D37}" type="sibTrans">
      <dgm:prSet/>
      <dgm:spPr/>
      <dgm:t>
        <a:bodyPr/>
        <a:lstStyle/>
        <a:p>
          <a:endParaRPr lang="en-US"/>
        </a:p>
      </dgm:t>
    </dgm:pt>
    <dgm:pt modelId="{981B8D21-F2C1-426E-8C5A-B2AABEB04DB9}" type="pres">
      <dgm:prSet presAssocID="{B4DB2F98-CE42-4238-93A5-F871514535F4}" presName="linear" presStyleCnt="0">
        <dgm:presLayoutVars>
          <dgm:animLvl val="lvl"/>
          <dgm:resizeHandles val="exact"/>
        </dgm:presLayoutVars>
      </dgm:prSet>
      <dgm:spPr/>
      <dgm:t>
        <a:bodyPr/>
        <a:lstStyle/>
        <a:p>
          <a:endParaRPr lang="en-US"/>
        </a:p>
      </dgm:t>
    </dgm:pt>
    <dgm:pt modelId="{DE621FA7-06A1-4320-82C9-F6F3E0B7442E}" type="pres">
      <dgm:prSet presAssocID="{502DCBE3-419A-4470-91FB-CE9B4CA5B760}" presName="parentText" presStyleLbl="node1" presStyleIdx="0" presStyleCnt="2">
        <dgm:presLayoutVars>
          <dgm:chMax val="0"/>
          <dgm:bulletEnabled val="1"/>
        </dgm:presLayoutVars>
      </dgm:prSet>
      <dgm:spPr/>
      <dgm:t>
        <a:bodyPr/>
        <a:lstStyle/>
        <a:p>
          <a:endParaRPr lang="en-US"/>
        </a:p>
      </dgm:t>
    </dgm:pt>
    <dgm:pt modelId="{BDAA6837-DD68-4B5F-A055-1B9931AC32D3}" type="pres">
      <dgm:prSet presAssocID="{531E6136-D5A8-4517-B1D6-9E109389C5C5}" presName="spacer" presStyleCnt="0"/>
      <dgm:spPr/>
    </dgm:pt>
    <dgm:pt modelId="{3C345CE4-6EE5-47A1-BDBD-102A42927417}" type="pres">
      <dgm:prSet presAssocID="{11D886DE-4000-4645-A234-8DA4BE077139}" presName="parentText" presStyleLbl="node1" presStyleIdx="1" presStyleCnt="2">
        <dgm:presLayoutVars>
          <dgm:chMax val="0"/>
          <dgm:bulletEnabled val="1"/>
        </dgm:presLayoutVars>
      </dgm:prSet>
      <dgm:spPr/>
      <dgm:t>
        <a:bodyPr/>
        <a:lstStyle/>
        <a:p>
          <a:endParaRPr lang="en-US"/>
        </a:p>
      </dgm:t>
    </dgm:pt>
  </dgm:ptLst>
  <dgm:cxnLst>
    <dgm:cxn modelId="{1E780544-48F8-4C93-A5BF-A0C78AE5ED91}" type="presOf" srcId="{11D886DE-4000-4645-A234-8DA4BE077139}" destId="{3C345CE4-6EE5-47A1-BDBD-102A42927417}" srcOrd="0" destOrd="0" presId="urn:microsoft.com/office/officeart/2005/8/layout/vList2"/>
    <dgm:cxn modelId="{7254EDFF-A1F2-4CC0-BD45-CB2371423032}" type="presOf" srcId="{502DCBE3-419A-4470-91FB-CE9B4CA5B760}" destId="{DE621FA7-06A1-4320-82C9-F6F3E0B7442E}" srcOrd="0" destOrd="0" presId="urn:microsoft.com/office/officeart/2005/8/layout/vList2"/>
    <dgm:cxn modelId="{545F1834-B1FB-46AF-8D34-731441C64D37}" srcId="{B4DB2F98-CE42-4238-93A5-F871514535F4}" destId="{11D886DE-4000-4645-A234-8DA4BE077139}" srcOrd="1" destOrd="0" parTransId="{87FB0DE6-08F0-46EF-A2AF-AE0B525C6995}" sibTransId="{0A60BA0D-6853-46EC-95AC-78C17527EA86}"/>
    <dgm:cxn modelId="{22E984EC-C930-4FE4-A633-727CBDF68E34}" type="presOf" srcId="{B4DB2F98-CE42-4238-93A5-F871514535F4}" destId="{981B8D21-F2C1-426E-8C5A-B2AABEB04DB9}" srcOrd="0" destOrd="0" presId="urn:microsoft.com/office/officeart/2005/8/layout/vList2"/>
    <dgm:cxn modelId="{BF56623E-D4F4-4F65-91C1-0278D947BADF}" srcId="{B4DB2F98-CE42-4238-93A5-F871514535F4}" destId="{502DCBE3-419A-4470-91FB-CE9B4CA5B760}" srcOrd="0" destOrd="0" parTransId="{7AF36B82-BE80-438F-978F-E6D423BC6A67}" sibTransId="{531E6136-D5A8-4517-B1D6-9E109389C5C5}"/>
    <dgm:cxn modelId="{56C53306-081C-46D5-ACC0-23F17A5CFF11}" type="presParOf" srcId="{981B8D21-F2C1-426E-8C5A-B2AABEB04DB9}" destId="{DE621FA7-06A1-4320-82C9-F6F3E0B7442E}" srcOrd="0" destOrd="0" presId="urn:microsoft.com/office/officeart/2005/8/layout/vList2"/>
    <dgm:cxn modelId="{182A3076-CA7A-40D6-B607-2C299BD7A3A5}" type="presParOf" srcId="{981B8D21-F2C1-426E-8C5A-B2AABEB04DB9}" destId="{BDAA6837-DD68-4B5F-A055-1B9931AC32D3}" srcOrd="1" destOrd="0" presId="urn:microsoft.com/office/officeart/2005/8/layout/vList2"/>
    <dgm:cxn modelId="{D821B6AE-AC55-4DBA-9543-7852CACEB3CD}" type="presParOf" srcId="{981B8D21-F2C1-426E-8C5A-B2AABEB04DB9}" destId="{3C345CE4-6EE5-47A1-BDBD-102A42927417}" srcOrd="2" destOrd="0" presId="urn:microsoft.com/office/officeart/2005/8/layout/vList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3EC554-FC2B-49F8-82CF-5235CAC7BF19}"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C4CC056F-7766-483D-8CD2-ED21A7D91328}">
      <dgm:prSet custT="1"/>
      <dgm:spPr/>
      <dgm:t>
        <a:bodyPr/>
        <a:lstStyle/>
        <a:p>
          <a:r>
            <a:rPr lang="en-GB" sz="2000" b="0" i="0" dirty="0" smtClean="0">
              <a:solidFill>
                <a:schemeClr val="accent1"/>
              </a:solidFill>
              <a:effectLst/>
              <a:latin typeface="+mn-lt"/>
              <a:cs typeface="Calibri" panose="020F0502020204030204" pitchFamily="34" charset="0"/>
            </a:rPr>
            <a:t>Cabinetul de </a:t>
          </a:r>
          <a:r>
            <a:rPr lang="en-GB" sz="2000" b="0" i="0" dirty="0" err="1" smtClean="0">
              <a:solidFill>
                <a:schemeClr val="accent1"/>
              </a:solidFill>
              <a:effectLst/>
              <a:latin typeface="+mn-lt"/>
              <a:cs typeface="Calibri" panose="020F0502020204030204" pitchFamily="34" charset="0"/>
            </a:rPr>
            <a:t>stomatologie</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este</a:t>
          </a:r>
          <a:r>
            <a:rPr lang="en-GB" sz="2000" b="0" i="0" dirty="0" smtClean="0">
              <a:solidFill>
                <a:schemeClr val="accent1"/>
              </a:solidFill>
              <a:effectLst/>
              <a:latin typeface="+mn-lt"/>
              <a:cs typeface="Calibri" panose="020F0502020204030204" pitchFamily="34" charset="0"/>
            </a:rPr>
            <a:t> un </a:t>
          </a:r>
          <a:r>
            <a:rPr lang="en-GB" sz="2000" b="0" i="0" dirty="0" err="1" smtClean="0">
              <a:solidFill>
                <a:schemeClr val="accent1"/>
              </a:solidFill>
              <a:effectLst/>
              <a:latin typeface="+mn-lt"/>
              <a:cs typeface="Calibri" panose="020F0502020204030204" pitchFamily="34" charset="0"/>
            </a:rPr>
            <a:t>cadru</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ce</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prezintă</a:t>
          </a:r>
          <a:r>
            <a:rPr lang="en-GB" sz="2000" b="0" i="0" dirty="0" smtClean="0">
              <a:solidFill>
                <a:schemeClr val="accent1"/>
              </a:solidFill>
              <a:effectLst/>
              <a:latin typeface="+mn-lt"/>
              <a:cs typeface="Calibri" panose="020F0502020204030204" pitchFamily="34" charset="0"/>
            </a:rPr>
            <a:t> un </a:t>
          </a:r>
          <a:r>
            <a:rPr lang="en-GB" sz="2000" b="1" i="0" dirty="0" err="1" smtClean="0">
              <a:solidFill>
                <a:schemeClr val="accent1"/>
              </a:solidFill>
              <a:effectLst/>
              <a:latin typeface="+mn-lt"/>
              <a:cs typeface="Calibri" panose="020F0502020204030204" pitchFamily="34" charset="0"/>
            </a:rPr>
            <a:t>risc</a:t>
          </a:r>
          <a:r>
            <a:rPr lang="en-GB" sz="2000" b="1" i="0" dirty="0" smtClean="0">
              <a:solidFill>
                <a:schemeClr val="accent1"/>
              </a:solidFill>
              <a:effectLst/>
              <a:latin typeface="+mn-lt"/>
              <a:cs typeface="Calibri" panose="020F0502020204030204" pitchFamily="34" charset="0"/>
            </a:rPr>
            <a:t> </a:t>
          </a:r>
          <a:r>
            <a:rPr lang="en-GB" sz="2000" b="1" i="0" dirty="0" err="1" smtClean="0">
              <a:solidFill>
                <a:schemeClr val="accent1"/>
              </a:solidFill>
              <a:effectLst/>
              <a:latin typeface="+mn-lt"/>
              <a:cs typeface="Calibri" panose="020F0502020204030204" pitchFamily="34" charset="0"/>
            </a:rPr>
            <a:t>crescut</a:t>
          </a:r>
          <a:r>
            <a:rPr lang="en-GB" sz="2000" b="1" i="0" dirty="0" smtClean="0">
              <a:solidFill>
                <a:schemeClr val="accent1"/>
              </a:solidFill>
              <a:effectLst/>
              <a:latin typeface="+mn-lt"/>
              <a:cs typeface="Calibri" panose="020F0502020204030204" pitchFamily="34" charset="0"/>
            </a:rPr>
            <a:t> </a:t>
          </a:r>
          <a:r>
            <a:rPr lang="en-GB" sz="2000" b="0" i="0" dirty="0" smtClean="0">
              <a:solidFill>
                <a:schemeClr val="accent1"/>
              </a:solidFill>
              <a:effectLst/>
              <a:latin typeface="+mn-lt"/>
              <a:cs typeface="Calibri" panose="020F0502020204030204" pitchFamily="34" charset="0"/>
            </a:rPr>
            <a:t>de </a:t>
          </a:r>
          <a:r>
            <a:rPr lang="en-GB" sz="2000" b="0" i="0" dirty="0" err="1" smtClean="0">
              <a:solidFill>
                <a:schemeClr val="accent1"/>
              </a:solidFill>
              <a:effectLst/>
              <a:latin typeface="+mn-lt"/>
              <a:cs typeface="Calibri" panose="020F0502020204030204" pitchFamily="34" charset="0"/>
            </a:rPr>
            <a:t>transmitere</a:t>
          </a:r>
          <a:r>
            <a:rPr lang="en-GB" sz="2000" b="0" i="0" dirty="0" smtClean="0">
              <a:solidFill>
                <a:schemeClr val="accent1"/>
              </a:solidFill>
              <a:effectLst/>
              <a:latin typeface="+mn-lt"/>
              <a:cs typeface="Calibri" panose="020F0502020204030204" pitchFamily="34" charset="0"/>
            </a:rPr>
            <a:t> a </a:t>
          </a:r>
          <a:r>
            <a:rPr lang="en-GB" sz="2000" b="0" i="0" dirty="0" err="1" smtClean="0">
              <a:solidFill>
                <a:schemeClr val="accent1"/>
              </a:solidFill>
              <a:effectLst/>
              <a:latin typeface="+mn-lt"/>
              <a:cs typeface="Calibri" panose="020F0502020204030204" pitchFamily="34" charset="0"/>
            </a:rPr>
            <a:t>patogenilor</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iar</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una</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dintre</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măsurile</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necesare</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este</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cea</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referitoare</a:t>
          </a:r>
          <a:r>
            <a:rPr lang="en-GB" sz="2000" b="0" i="0" dirty="0" smtClean="0">
              <a:solidFill>
                <a:schemeClr val="accent1"/>
              </a:solidFill>
              <a:effectLst/>
              <a:latin typeface="+mn-lt"/>
              <a:cs typeface="Calibri" panose="020F0502020204030204" pitchFamily="34" charset="0"/>
            </a:rPr>
            <a:t> la </a:t>
          </a:r>
          <a:r>
            <a:rPr lang="en-GB" sz="2000" b="1" i="0" dirty="0" smtClean="0">
              <a:solidFill>
                <a:schemeClr val="accent1"/>
              </a:solidFill>
              <a:effectLst/>
              <a:latin typeface="+mn-lt"/>
              <a:cs typeface="Calibri" panose="020F0502020204030204" pitchFamily="34" charset="0"/>
            </a:rPr>
            <a:t>prevenirea </a:t>
          </a:r>
          <a:r>
            <a:rPr lang="en-GB" sz="2000" b="1" i="0" dirty="0" err="1" smtClean="0">
              <a:solidFill>
                <a:schemeClr val="accent1"/>
              </a:solidFill>
              <a:effectLst/>
              <a:latin typeface="+mn-lt"/>
              <a:cs typeface="Calibri" panose="020F0502020204030204" pitchFamily="34" charset="0"/>
            </a:rPr>
            <a:t>și</a:t>
          </a:r>
          <a:r>
            <a:rPr lang="en-GB" sz="2000" b="1" i="0" dirty="0" smtClean="0">
              <a:solidFill>
                <a:schemeClr val="accent1"/>
              </a:solidFill>
              <a:effectLst/>
              <a:latin typeface="+mn-lt"/>
              <a:cs typeface="Calibri" panose="020F0502020204030204" pitchFamily="34" charset="0"/>
            </a:rPr>
            <a:t> </a:t>
          </a:r>
          <a:r>
            <a:rPr lang="en-GB" sz="2000" b="1" i="0" dirty="0" err="1" smtClean="0">
              <a:solidFill>
                <a:schemeClr val="accent1"/>
              </a:solidFill>
              <a:effectLst/>
              <a:latin typeface="+mn-lt"/>
              <a:cs typeface="Calibri" panose="020F0502020204030204" pitchFamily="34" charset="0"/>
            </a:rPr>
            <a:t>controlul</a:t>
          </a:r>
          <a:r>
            <a:rPr lang="en-GB" sz="2000" b="1" i="0" dirty="0" smtClean="0">
              <a:solidFill>
                <a:schemeClr val="accent1"/>
              </a:solidFill>
              <a:effectLst/>
              <a:latin typeface="+mn-lt"/>
              <a:cs typeface="Calibri" panose="020F0502020204030204" pitchFamily="34" charset="0"/>
            </a:rPr>
            <a:t> </a:t>
          </a:r>
          <a:r>
            <a:rPr lang="en-GB" sz="2000" b="1" i="0" dirty="0" err="1" smtClean="0">
              <a:solidFill>
                <a:schemeClr val="accent1"/>
              </a:solidFill>
              <a:effectLst/>
              <a:latin typeface="+mn-lt"/>
              <a:cs typeface="Calibri" panose="020F0502020204030204" pitchFamily="34" charset="0"/>
            </a:rPr>
            <a:t>infecțiilor</a:t>
          </a:r>
          <a:r>
            <a:rPr lang="en-GB" sz="2000" b="0" i="0" dirty="0" smtClean="0">
              <a:solidFill>
                <a:schemeClr val="accent1"/>
              </a:solidFill>
              <a:effectLst/>
              <a:latin typeface="+mn-lt"/>
              <a:cs typeface="Calibri" panose="020F0502020204030204" pitchFamily="34" charset="0"/>
            </a:rPr>
            <a:t>. </a:t>
          </a:r>
          <a:endParaRPr lang="en-GB" sz="2000" b="0" i="0" dirty="0">
            <a:solidFill>
              <a:schemeClr val="accent1"/>
            </a:solidFill>
            <a:effectLst/>
            <a:latin typeface="+mn-lt"/>
            <a:cs typeface="Calibri" panose="020F0502020204030204" pitchFamily="34" charset="0"/>
          </a:endParaRPr>
        </a:p>
      </dgm:t>
    </dgm:pt>
    <dgm:pt modelId="{60014CBD-A74F-4293-B687-B73CD96E8B1B}" cxnId="{550D49B0-5C98-48C0-9E30-F2B0E9403A14}" type="parTrans">
      <dgm:prSet/>
      <dgm:spPr/>
      <dgm:t>
        <a:bodyPr/>
        <a:lstStyle/>
        <a:p>
          <a:endParaRPr lang="en-US"/>
        </a:p>
      </dgm:t>
    </dgm:pt>
    <dgm:pt modelId="{9BCC0453-95C2-4247-8DDC-28610F2C2154}" cxnId="{550D49B0-5C98-48C0-9E30-F2B0E9403A14}" type="sibTrans">
      <dgm:prSet/>
      <dgm:spPr/>
      <dgm:t>
        <a:bodyPr/>
        <a:lstStyle/>
        <a:p>
          <a:endParaRPr lang="en-US"/>
        </a:p>
      </dgm:t>
    </dgm:pt>
    <dgm:pt modelId="{2EF22DD2-D60E-4719-86AB-E7549923459C}">
      <dgm:prSet custT="1"/>
      <dgm:spPr/>
      <dgm:t>
        <a:bodyPr/>
        <a:lstStyle/>
        <a:p>
          <a:r>
            <a:rPr lang="en-GB" sz="2000" b="0" i="0" dirty="0" smtClean="0">
              <a:solidFill>
                <a:schemeClr val="accent1"/>
              </a:solidFill>
              <a:effectLst/>
              <a:latin typeface="+mn-lt"/>
              <a:cs typeface="Calibri" panose="020F0502020204030204" pitchFamily="34" charset="0"/>
            </a:rPr>
            <a:t>În </a:t>
          </a:r>
          <a:r>
            <a:rPr lang="en-GB" sz="2000" b="0" i="0" dirty="0" err="1" smtClean="0">
              <a:solidFill>
                <a:schemeClr val="accent1"/>
              </a:solidFill>
              <a:effectLst/>
              <a:latin typeface="+mn-lt"/>
              <a:cs typeface="Calibri" panose="020F0502020204030204" pitchFamily="34" charset="0"/>
            </a:rPr>
            <a:t>timpul</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furnizării</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serviciilor</a:t>
          </a:r>
          <a:r>
            <a:rPr lang="en-GB" sz="2000" b="0" i="0" dirty="0" smtClean="0">
              <a:solidFill>
                <a:schemeClr val="accent1"/>
              </a:solidFill>
              <a:effectLst/>
              <a:latin typeface="+mn-lt"/>
              <a:cs typeface="Calibri" panose="020F0502020204030204" pitchFamily="34" charset="0"/>
            </a:rPr>
            <a:t> de </a:t>
          </a:r>
          <a:r>
            <a:rPr lang="en-GB" sz="2000" b="0" i="0" dirty="0" err="1" smtClean="0">
              <a:solidFill>
                <a:schemeClr val="accent1"/>
              </a:solidFill>
              <a:effectLst/>
              <a:latin typeface="+mn-lt"/>
              <a:cs typeface="Calibri" panose="020F0502020204030204" pitchFamily="34" charset="0"/>
            </a:rPr>
            <a:t>îngrijire</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medicală</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există</a:t>
          </a:r>
          <a:r>
            <a:rPr lang="en-GB" sz="2000" b="0" i="0" dirty="0" smtClean="0">
              <a:solidFill>
                <a:schemeClr val="accent1"/>
              </a:solidFill>
              <a:effectLst/>
              <a:latin typeface="+mn-lt"/>
              <a:cs typeface="Calibri" panose="020F0502020204030204" pitchFamily="34" charset="0"/>
            </a:rPr>
            <a:t> un </a:t>
          </a:r>
          <a:r>
            <a:rPr lang="en-GB" sz="2000" b="0" i="0" dirty="0" err="1" smtClean="0">
              <a:solidFill>
                <a:schemeClr val="accent1"/>
              </a:solidFill>
              <a:effectLst/>
              <a:latin typeface="+mn-lt"/>
              <a:cs typeface="Calibri" panose="020F0502020204030204" pitchFamily="34" charset="0"/>
            </a:rPr>
            <a:t>poten</a:t>
          </a:r>
          <a:r>
            <a:rPr lang="ro-RO" sz="2000" b="0" i="0" dirty="0" smtClean="0">
              <a:solidFill>
                <a:schemeClr val="accent1"/>
              </a:solidFill>
              <a:effectLst/>
              <a:latin typeface="+mn-lt"/>
              <a:cs typeface="Calibri" panose="020F0502020204030204" pitchFamily="34" charset="0"/>
            </a:rPr>
            <a:t>ţ</a:t>
          </a:r>
          <a:r>
            <a:rPr lang="en-GB" sz="2000" b="0" i="0" dirty="0" err="1" smtClean="0">
              <a:solidFill>
                <a:schemeClr val="accent1"/>
              </a:solidFill>
              <a:effectLst/>
              <a:latin typeface="+mn-lt"/>
              <a:cs typeface="Calibri" panose="020F0502020204030204" pitchFamily="34" charset="0"/>
            </a:rPr>
            <a:t>ial</a:t>
          </a:r>
          <a:r>
            <a:rPr lang="en-GB" sz="2000" b="0" i="0" dirty="0" smtClean="0">
              <a:solidFill>
                <a:schemeClr val="accent1"/>
              </a:solidFill>
              <a:effectLst/>
              <a:latin typeface="+mn-lt"/>
              <a:cs typeface="Calibri" panose="020F0502020204030204" pitchFamily="34" charset="0"/>
            </a:rPr>
            <a:t> de </a:t>
          </a:r>
          <a:r>
            <a:rPr lang="en-GB" sz="2000" b="1" i="0" dirty="0" err="1" smtClean="0">
              <a:solidFill>
                <a:schemeClr val="accent1"/>
              </a:solidFill>
              <a:effectLst/>
              <a:latin typeface="+mn-lt"/>
              <a:cs typeface="Calibri" panose="020F0502020204030204" pitchFamily="34" charset="0"/>
            </a:rPr>
            <a:t>diseminare</a:t>
          </a:r>
          <a:r>
            <a:rPr lang="en-GB" sz="2000" b="1" i="0" dirty="0" smtClean="0">
              <a:solidFill>
                <a:schemeClr val="accent1"/>
              </a:solidFill>
              <a:effectLst/>
              <a:latin typeface="+mn-lt"/>
              <a:cs typeface="Calibri" panose="020F0502020204030204" pitchFamily="34" charset="0"/>
            </a:rPr>
            <a:t> </a:t>
          </a:r>
          <a:r>
            <a:rPr lang="en-GB" sz="2000" b="1" i="0" dirty="0" err="1" smtClean="0">
              <a:solidFill>
                <a:schemeClr val="accent1"/>
              </a:solidFill>
              <a:effectLst/>
              <a:latin typeface="+mn-lt"/>
              <a:cs typeface="Calibri" panose="020F0502020204030204" pitchFamily="34" charset="0"/>
            </a:rPr>
            <a:t>și</a:t>
          </a:r>
          <a:r>
            <a:rPr lang="en-GB" sz="2000" b="1" i="0" dirty="0" smtClean="0">
              <a:solidFill>
                <a:schemeClr val="accent1"/>
              </a:solidFill>
              <a:effectLst/>
              <a:latin typeface="+mn-lt"/>
              <a:cs typeface="Calibri" panose="020F0502020204030204" pitchFamily="34" charset="0"/>
            </a:rPr>
            <a:t>/</a:t>
          </a:r>
          <a:r>
            <a:rPr lang="en-GB" sz="2000" b="1" i="0" dirty="0" err="1" smtClean="0">
              <a:solidFill>
                <a:schemeClr val="accent1"/>
              </a:solidFill>
              <a:effectLst/>
              <a:latin typeface="+mn-lt"/>
              <a:cs typeface="Calibri" panose="020F0502020204030204" pitchFamily="34" charset="0"/>
            </a:rPr>
            <a:t>sau</a:t>
          </a:r>
          <a:r>
            <a:rPr lang="en-GB" sz="2000" b="1" i="0" dirty="0" smtClean="0">
              <a:solidFill>
                <a:schemeClr val="accent1"/>
              </a:solidFill>
              <a:effectLst/>
              <a:latin typeface="+mn-lt"/>
              <a:cs typeface="Calibri" panose="020F0502020204030204" pitchFamily="34" charset="0"/>
            </a:rPr>
            <a:t> </a:t>
          </a:r>
          <a:r>
            <a:rPr lang="en-GB" sz="2000" b="1" i="0" dirty="0" err="1" smtClean="0">
              <a:solidFill>
                <a:schemeClr val="accent1"/>
              </a:solidFill>
              <a:effectLst/>
              <a:latin typeface="+mn-lt"/>
              <a:cs typeface="Calibri" panose="020F0502020204030204" pitchFamily="34" charset="0"/>
            </a:rPr>
            <a:t>expunere</a:t>
          </a:r>
          <a:r>
            <a:rPr lang="en-GB" sz="2000" b="1" i="0" dirty="0" smtClean="0">
              <a:solidFill>
                <a:schemeClr val="accent1"/>
              </a:solidFill>
              <a:effectLst/>
              <a:latin typeface="+mn-lt"/>
              <a:cs typeface="Calibri" panose="020F0502020204030204" pitchFamily="34" charset="0"/>
            </a:rPr>
            <a:t> </a:t>
          </a:r>
          <a:r>
            <a:rPr lang="en-GB" sz="2000" b="0" i="0" dirty="0" smtClean="0">
              <a:solidFill>
                <a:schemeClr val="accent1"/>
              </a:solidFill>
              <a:effectLst/>
              <a:latin typeface="+mn-lt"/>
              <a:cs typeface="Calibri" panose="020F0502020204030204" pitchFamily="34" charset="0"/>
            </a:rPr>
            <a:t>la </a:t>
          </a:r>
          <a:r>
            <a:rPr lang="en-GB" sz="2000" b="0" i="0" dirty="0" err="1" smtClean="0">
              <a:solidFill>
                <a:schemeClr val="accent1"/>
              </a:solidFill>
              <a:effectLst/>
              <a:latin typeface="+mn-lt"/>
              <a:cs typeface="Calibri" panose="020F0502020204030204" pitchFamily="34" charset="0"/>
            </a:rPr>
            <a:t>sânge</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ori</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fluide</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precum</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și</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numeroase</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microorganisme</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ce</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colonizează</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cavitatea</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bucală</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secrețiile</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orale</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nazale</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și</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respiratorii</a:t>
          </a:r>
          <a:r>
            <a:rPr lang="en-GB" sz="2000" b="0" i="0" dirty="0" smtClean="0">
              <a:solidFill>
                <a:schemeClr val="accent1"/>
              </a:solidFill>
              <a:effectLst/>
              <a:latin typeface="+mn-lt"/>
              <a:cs typeface="Calibri" panose="020F0502020204030204" pitchFamily="34" charset="0"/>
            </a:rPr>
            <a:t>.</a:t>
          </a:r>
          <a:endParaRPr lang="en-GB" sz="2000" b="0" i="0" dirty="0">
            <a:solidFill>
              <a:schemeClr val="accent1"/>
            </a:solidFill>
            <a:effectLst/>
            <a:latin typeface="+mn-lt"/>
            <a:cs typeface="Calibri" panose="020F0502020204030204" pitchFamily="34" charset="0"/>
          </a:endParaRPr>
        </a:p>
      </dgm:t>
    </dgm:pt>
    <dgm:pt modelId="{0B145234-3A58-4A8C-9E88-9E5422E4874B}" cxnId="{461BB685-7EC5-4F3C-A6B6-6B537696CC24}" type="parTrans">
      <dgm:prSet/>
      <dgm:spPr/>
      <dgm:t>
        <a:bodyPr/>
        <a:lstStyle/>
        <a:p>
          <a:endParaRPr lang="en-US"/>
        </a:p>
      </dgm:t>
    </dgm:pt>
    <dgm:pt modelId="{15B1E95F-AD41-4CF5-8BB9-A40F39393D4F}" cxnId="{461BB685-7EC5-4F3C-A6B6-6B537696CC24}" type="sibTrans">
      <dgm:prSet/>
      <dgm:spPr/>
      <dgm:t>
        <a:bodyPr/>
        <a:lstStyle/>
        <a:p>
          <a:endParaRPr lang="en-US"/>
        </a:p>
      </dgm:t>
    </dgm:pt>
    <dgm:pt modelId="{C9160309-E5B2-4440-9965-AC64183637FC}">
      <dgm:prSet custT="1"/>
      <dgm:spPr/>
      <dgm:t>
        <a:bodyPr/>
        <a:lstStyle/>
        <a:p>
          <a:r>
            <a:rPr lang="en-GB" sz="2000" b="0" i="0" dirty="0" smtClean="0">
              <a:solidFill>
                <a:schemeClr val="accent1"/>
              </a:solidFill>
              <a:effectLst/>
              <a:latin typeface="+mn-lt"/>
              <a:cs typeface="Calibri" panose="020F0502020204030204" pitchFamily="34" charset="0"/>
            </a:rPr>
            <a:t>Expunerea la </a:t>
          </a:r>
          <a:r>
            <a:rPr lang="en-GB" sz="2000" b="1" i="0" dirty="0" err="1" smtClean="0">
              <a:solidFill>
                <a:schemeClr val="accent1"/>
              </a:solidFill>
              <a:effectLst/>
              <a:latin typeface="+mn-lt"/>
              <a:cs typeface="Calibri" panose="020F0502020204030204" pitchFamily="34" charset="0"/>
            </a:rPr>
            <a:t>microorganisme</a:t>
          </a:r>
          <a:r>
            <a:rPr lang="en-GB" sz="2000" b="1" i="0" dirty="0" smtClean="0">
              <a:solidFill>
                <a:schemeClr val="accent1"/>
              </a:solidFill>
              <a:effectLst/>
              <a:latin typeface="+mn-lt"/>
              <a:cs typeface="Calibri" panose="020F0502020204030204" pitchFamily="34" charset="0"/>
            </a:rPr>
            <a:t> </a:t>
          </a:r>
          <a:r>
            <a:rPr lang="en-GB" sz="2000" b="1" i="0" dirty="0" err="1" smtClean="0">
              <a:solidFill>
                <a:schemeClr val="accent1"/>
              </a:solidFill>
              <a:effectLst/>
              <a:latin typeface="+mn-lt"/>
              <a:cs typeface="Calibri" panose="020F0502020204030204" pitchFamily="34" charset="0"/>
            </a:rPr>
            <a:t>patogene</a:t>
          </a:r>
          <a:r>
            <a:rPr lang="en-GB" sz="2000" b="1"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poate</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determina</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apariția</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unor</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infectii</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acestea</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având</a:t>
          </a:r>
          <a:r>
            <a:rPr lang="en-GB" sz="2000" b="0" i="0" dirty="0" smtClean="0">
              <a:solidFill>
                <a:schemeClr val="accent1"/>
              </a:solidFill>
              <a:effectLst/>
              <a:latin typeface="+mn-lt"/>
              <a:cs typeface="Calibri" panose="020F0502020204030204" pitchFamily="34" charset="0"/>
            </a:rPr>
            <a:t> ca </a:t>
          </a:r>
          <a:r>
            <a:rPr lang="en-GB" sz="2000" b="0" i="0" dirty="0" err="1" smtClean="0">
              <a:solidFill>
                <a:schemeClr val="accent1"/>
              </a:solidFill>
              <a:effectLst/>
              <a:latin typeface="+mn-lt"/>
              <a:cs typeface="Calibri" panose="020F0502020204030204" pitchFamily="34" charset="0"/>
            </a:rPr>
            <a:t>principala</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cauză</a:t>
          </a:r>
          <a:r>
            <a:rPr lang="en-GB" sz="2000" b="0" i="0" dirty="0" smtClean="0">
              <a:solidFill>
                <a:schemeClr val="accent1"/>
              </a:solidFill>
              <a:effectLst/>
              <a:latin typeface="+mn-lt"/>
              <a:cs typeface="Calibri" panose="020F0502020204030204" pitchFamily="34" charset="0"/>
            </a:rPr>
            <a:t> – </a:t>
          </a:r>
          <a:r>
            <a:rPr lang="en-GB" sz="2000" b="0" i="0" dirty="0" err="1" smtClean="0">
              <a:solidFill>
                <a:schemeClr val="accent1"/>
              </a:solidFill>
              <a:effectLst/>
              <a:latin typeface="+mn-lt"/>
              <a:cs typeface="Calibri" panose="020F0502020204030204" pitchFamily="34" charset="0"/>
            </a:rPr>
            <a:t>contactul</a:t>
          </a:r>
          <a:r>
            <a:rPr lang="en-GB" sz="2000" b="0" i="0" dirty="0" smtClean="0">
              <a:solidFill>
                <a:schemeClr val="accent1"/>
              </a:solidFill>
              <a:effectLst/>
              <a:latin typeface="+mn-lt"/>
              <a:cs typeface="Calibri" panose="020F0502020204030204" pitchFamily="34" charset="0"/>
            </a:rPr>
            <a:t> direct cu </a:t>
          </a:r>
          <a:r>
            <a:rPr lang="en-GB" sz="2000" b="0" i="0" dirty="0" err="1" smtClean="0">
              <a:solidFill>
                <a:schemeClr val="accent1"/>
              </a:solidFill>
              <a:effectLst/>
              <a:latin typeface="+mn-lt"/>
              <a:cs typeface="Calibri" panose="020F0502020204030204" pitchFamily="34" charset="0"/>
            </a:rPr>
            <a:t>fluidele</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și</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țesuturile</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corporale</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infectate</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ori</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contactul</a:t>
          </a:r>
          <a:r>
            <a:rPr lang="en-GB" sz="2000" b="0" i="0" dirty="0" smtClean="0">
              <a:solidFill>
                <a:schemeClr val="accent1"/>
              </a:solidFill>
              <a:effectLst/>
              <a:latin typeface="+mn-lt"/>
              <a:cs typeface="Calibri" panose="020F0502020204030204" pitchFamily="34" charset="0"/>
            </a:rPr>
            <a:t> direct cu </a:t>
          </a:r>
          <a:r>
            <a:rPr lang="en-GB" sz="2000" b="0" i="0" dirty="0" err="1" smtClean="0">
              <a:solidFill>
                <a:schemeClr val="accent1"/>
              </a:solidFill>
              <a:effectLst/>
              <a:latin typeface="+mn-lt"/>
              <a:cs typeface="Calibri" panose="020F0502020204030204" pitchFamily="34" charset="0"/>
            </a:rPr>
            <a:t>suprafețele</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ori</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dispozitivele</a:t>
          </a:r>
          <a:r>
            <a:rPr lang="en-GB" sz="2000" b="0" i="0" dirty="0" smtClean="0">
              <a:solidFill>
                <a:schemeClr val="accent1"/>
              </a:solidFill>
              <a:effectLst/>
              <a:latin typeface="+mn-lt"/>
              <a:cs typeface="Calibri" panose="020F0502020204030204" pitchFamily="34" charset="0"/>
            </a:rPr>
            <a:t> care au </a:t>
          </a:r>
          <a:r>
            <a:rPr lang="en-GB" sz="2000" b="0" i="0" dirty="0" err="1" smtClean="0">
              <a:solidFill>
                <a:schemeClr val="accent1"/>
              </a:solidFill>
              <a:effectLst/>
              <a:latin typeface="+mn-lt"/>
              <a:cs typeface="Calibri" panose="020F0502020204030204" pitchFamily="34" charset="0"/>
            </a:rPr>
            <a:t>fost</a:t>
          </a:r>
          <a:r>
            <a:rPr lang="en-GB" sz="2000" b="0" i="0" dirty="0" smtClean="0">
              <a:solidFill>
                <a:schemeClr val="accent1"/>
              </a:solidFill>
              <a:effectLst/>
              <a:latin typeface="+mn-lt"/>
              <a:cs typeface="Calibri" panose="020F0502020204030204" pitchFamily="34" charset="0"/>
            </a:rPr>
            <a:t> contaminate. </a:t>
          </a:r>
          <a:endParaRPr lang="x-none" sz="2000" b="1" dirty="0">
            <a:solidFill>
              <a:schemeClr val="accent1"/>
            </a:solidFill>
            <a:latin typeface="+mn-lt"/>
            <a:cs typeface="Calibri" panose="020F0502020204030204" pitchFamily="34" charset="0"/>
          </a:endParaRPr>
        </a:p>
      </dgm:t>
    </dgm:pt>
    <dgm:pt modelId="{06B98C3D-47BC-4C02-9101-2F212E8EFEAE}" cxnId="{43B94BE4-F939-496E-8F93-589BDD588C9B}" type="parTrans">
      <dgm:prSet/>
      <dgm:spPr/>
      <dgm:t>
        <a:bodyPr/>
        <a:lstStyle/>
        <a:p>
          <a:endParaRPr lang="en-US"/>
        </a:p>
      </dgm:t>
    </dgm:pt>
    <dgm:pt modelId="{C56E727F-19A3-4605-8DEB-F331F261FFC4}" cxnId="{43B94BE4-F939-496E-8F93-589BDD588C9B}" type="sibTrans">
      <dgm:prSet/>
      <dgm:spPr/>
      <dgm:t>
        <a:bodyPr/>
        <a:lstStyle/>
        <a:p>
          <a:endParaRPr lang="en-US"/>
        </a:p>
      </dgm:t>
    </dgm:pt>
    <dgm:pt modelId="{3A2882D6-D31A-4F0E-9D43-13B6E37C6D18}" type="pres">
      <dgm:prSet presAssocID="{173EC554-FC2B-49F8-82CF-5235CAC7BF19}" presName="Name0" presStyleCnt="0">
        <dgm:presLayoutVars>
          <dgm:dir/>
          <dgm:resizeHandles val="exact"/>
        </dgm:presLayoutVars>
      </dgm:prSet>
      <dgm:spPr/>
      <dgm:t>
        <a:bodyPr/>
        <a:lstStyle/>
        <a:p>
          <a:endParaRPr lang="en-US"/>
        </a:p>
      </dgm:t>
    </dgm:pt>
    <dgm:pt modelId="{52D6ED44-D0CA-4AAD-A172-8AA33A9CEF59}" type="pres">
      <dgm:prSet presAssocID="{C4CC056F-7766-483D-8CD2-ED21A7D91328}" presName="composite" presStyleCnt="0"/>
      <dgm:spPr/>
    </dgm:pt>
    <dgm:pt modelId="{56DF6AB1-C976-42E6-B8DA-5CE8E2D67A43}" type="pres">
      <dgm:prSet presAssocID="{C4CC056F-7766-483D-8CD2-ED21A7D91328}" presName="rect1" presStyleLbl="trAlignAcc1" presStyleIdx="0" presStyleCnt="3" custScaleX="145577">
        <dgm:presLayoutVars>
          <dgm:bulletEnabled val="1"/>
        </dgm:presLayoutVars>
      </dgm:prSet>
      <dgm:spPr/>
      <dgm:t>
        <a:bodyPr/>
        <a:lstStyle/>
        <a:p>
          <a:endParaRPr lang="en-US"/>
        </a:p>
      </dgm:t>
    </dgm:pt>
    <dgm:pt modelId="{F51EDDDA-42B0-4FA2-A9B0-6A880E2EADDC}" type="pres">
      <dgm:prSet presAssocID="{C4CC056F-7766-483D-8CD2-ED21A7D91328}" presName="rect2" presStyleLbl="fgImgPlace1" presStyleIdx="0" presStyleCnt="3" custScaleX="124667" custScaleY="62853" custLinFactX="-20988" custLinFactNeighborX="-100000" custLinFactNeighborY="941"/>
      <dgm:spPr>
        <a:blipFill rotWithShape="1">
          <a:blip xmlns:r="http://schemas.openxmlformats.org/officeDocument/2006/relationships" r:embed="rId1"/>
          <a:stretch>
            <a:fillRect/>
          </a:stretch>
        </a:blipFill>
      </dgm:spPr>
    </dgm:pt>
    <dgm:pt modelId="{0F210E2E-D721-451B-946B-F0F4CBD6B02D}" type="pres">
      <dgm:prSet presAssocID="{9BCC0453-95C2-4247-8DDC-28610F2C2154}" presName="sibTrans" presStyleCnt="0"/>
      <dgm:spPr/>
    </dgm:pt>
    <dgm:pt modelId="{FEB6B637-A9C4-4744-BA57-2B9136964F28}" type="pres">
      <dgm:prSet presAssocID="{2EF22DD2-D60E-4719-86AB-E7549923459C}" presName="composite" presStyleCnt="0"/>
      <dgm:spPr/>
    </dgm:pt>
    <dgm:pt modelId="{6E099611-5662-428C-9E83-97F730CB29FF}" type="pres">
      <dgm:prSet presAssocID="{2EF22DD2-D60E-4719-86AB-E7549923459C}" presName="rect1" presStyleLbl="trAlignAcc1" presStyleIdx="1" presStyleCnt="3" custScaleX="146567">
        <dgm:presLayoutVars>
          <dgm:bulletEnabled val="1"/>
        </dgm:presLayoutVars>
      </dgm:prSet>
      <dgm:spPr/>
      <dgm:t>
        <a:bodyPr/>
        <a:lstStyle/>
        <a:p>
          <a:endParaRPr lang="en-US"/>
        </a:p>
      </dgm:t>
    </dgm:pt>
    <dgm:pt modelId="{044E8F66-EB8E-43FB-9165-A051D7BD283B}" type="pres">
      <dgm:prSet presAssocID="{2EF22DD2-D60E-4719-86AB-E7549923459C}" presName="rect2" presStyleLbl="fgImgPlace1" presStyleIdx="1" presStyleCnt="3" custScaleX="130803" custScaleY="67632" custLinFactX="-19808" custLinFactNeighborX="-100000" custLinFactNeighborY="2345"/>
      <dgm:spPr>
        <a:blipFill rotWithShape="1">
          <a:blip xmlns:r="http://schemas.openxmlformats.org/officeDocument/2006/relationships" r:embed="rId2"/>
          <a:stretch>
            <a:fillRect/>
          </a:stretch>
        </a:blipFill>
      </dgm:spPr>
    </dgm:pt>
    <dgm:pt modelId="{10241276-E6A5-4D02-8B5C-5E3088B7C7A3}" type="pres">
      <dgm:prSet presAssocID="{15B1E95F-AD41-4CF5-8BB9-A40F39393D4F}" presName="sibTrans" presStyleCnt="0"/>
      <dgm:spPr/>
    </dgm:pt>
    <dgm:pt modelId="{02E6FFEC-E821-448E-90D6-063C9FB7DE52}" type="pres">
      <dgm:prSet presAssocID="{C9160309-E5B2-4440-9965-AC64183637FC}" presName="composite" presStyleCnt="0"/>
      <dgm:spPr/>
    </dgm:pt>
    <dgm:pt modelId="{209FB4DD-CA5D-44BC-8368-C4F67F02199A}" type="pres">
      <dgm:prSet presAssocID="{C9160309-E5B2-4440-9965-AC64183637FC}" presName="rect1" presStyleLbl="trAlignAcc1" presStyleIdx="2" presStyleCnt="3" custScaleX="149001">
        <dgm:presLayoutVars>
          <dgm:bulletEnabled val="1"/>
        </dgm:presLayoutVars>
      </dgm:prSet>
      <dgm:spPr/>
      <dgm:t>
        <a:bodyPr/>
        <a:lstStyle/>
        <a:p>
          <a:endParaRPr lang="en-US"/>
        </a:p>
      </dgm:t>
    </dgm:pt>
    <dgm:pt modelId="{50E5BD0F-89EE-4AAE-8357-1F3420F8D2D7}" type="pres">
      <dgm:prSet presAssocID="{C9160309-E5B2-4440-9965-AC64183637FC}" presName="rect2" presStyleLbl="fgImgPlace1" presStyleIdx="2" presStyleCnt="3" custScaleX="135231" custScaleY="85022" custLinFactX="-30814" custLinFactNeighborX="-100000" custLinFactNeighborY="8789"/>
      <dgm:spPr>
        <a:blipFill rotWithShape="1">
          <a:blip xmlns:r="http://schemas.openxmlformats.org/officeDocument/2006/relationships" r:embed="rId3"/>
          <a:stretch>
            <a:fillRect/>
          </a:stretch>
        </a:blipFill>
      </dgm:spPr>
    </dgm:pt>
  </dgm:ptLst>
  <dgm:cxnLst>
    <dgm:cxn modelId="{E192CA6E-62E0-46A1-A9DA-59536C26F291}" type="presOf" srcId="{C4CC056F-7766-483D-8CD2-ED21A7D91328}" destId="{56DF6AB1-C976-42E6-B8DA-5CE8E2D67A43}" srcOrd="0" destOrd="0" presId="urn:microsoft.com/office/officeart/2008/layout/PictureStrips"/>
    <dgm:cxn modelId="{A1956400-B30B-4303-82CD-72FFBAA4F26D}" type="presOf" srcId="{173EC554-FC2B-49F8-82CF-5235CAC7BF19}" destId="{3A2882D6-D31A-4F0E-9D43-13B6E37C6D18}" srcOrd="0" destOrd="0" presId="urn:microsoft.com/office/officeart/2008/layout/PictureStrips"/>
    <dgm:cxn modelId="{A41483A1-2D88-4CEB-8BF4-98A8A6812BD8}" type="presOf" srcId="{2EF22DD2-D60E-4719-86AB-E7549923459C}" destId="{6E099611-5662-428C-9E83-97F730CB29FF}" srcOrd="0" destOrd="0" presId="urn:microsoft.com/office/officeart/2008/layout/PictureStrips"/>
    <dgm:cxn modelId="{550D49B0-5C98-48C0-9E30-F2B0E9403A14}" srcId="{173EC554-FC2B-49F8-82CF-5235CAC7BF19}" destId="{C4CC056F-7766-483D-8CD2-ED21A7D91328}" srcOrd="0" destOrd="0" parTransId="{60014CBD-A74F-4293-B687-B73CD96E8B1B}" sibTransId="{9BCC0453-95C2-4247-8DDC-28610F2C2154}"/>
    <dgm:cxn modelId="{404707D3-2426-459D-9C7B-5968B9550110}" type="presOf" srcId="{C9160309-E5B2-4440-9965-AC64183637FC}" destId="{209FB4DD-CA5D-44BC-8368-C4F67F02199A}" srcOrd="0" destOrd="0" presId="urn:microsoft.com/office/officeart/2008/layout/PictureStrips"/>
    <dgm:cxn modelId="{43B94BE4-F939-496E-8F93-589BDD588C9B}" srcId="{173EC554-FC2B-49F8-82CF-5235CAC7BF19}" destId="{C9160309-E5B2-4440-9965-AC64183637FC}" srcOrd="2" destOrd="0" parTransId="{06B98C3D-47BC-4C02-9101-2F212E8EFEAE}" sibTransId="{C56E727F-19A3-4605-8DEB-F331F261FFC4}"/>
    <dgm:cxn modelId="{461BB685-7EC5-4F3C-A6B6-6B537696CC24}" srcId="{173EC554-FC2B-49F8-82CF-5235CAC7BF19}" destId="{2EF22DD2-D60E-4719-86AB-E7549923459C}" srcOrd="1" destOrd="0" parTransId="{0B145234-3A58-4A8C-9E88-9E5422E4874B}" sibTransId="{15B1E95F-AD41-4CF5-8BB9-A40F39393D4F}"/>
    <dgm:cxn modelId="{4BAAB216-22C7-4D28-962B-75186C536D21}" type="presParOf" srcId="{3A2882D6-D31A-4F0E-9D43-13B6E37C6D18}" destId="{52D6ED44-D0CA-4AAD-A172-8AA33A9CEF59}" srcOrd="0" destOrd="0" presId="urn:microsoft.com/office/officeart/2008/layout/PictureStrips"/>
    <dgm:cxn modelId="{9F680B74-0259-4843-A479-E81AC062F059}" type="presParOf" srcId="{52D6ED44-D0CA-4AAD-A172-8AA33A9CEF59}" destId="{56DF6AB1-C976-42E6-B8DA-5CE8E2D67A43}" srcOrd="0" destOrd="0" presId="urn:microsoft.com/office/officeart/2008/layout/PictureStrips"/>
    <dgm:cxn modelId="{332433E2-AFFD-48AE-8BFA-93B6F94E6B7D}" type="presParOf" srcId="{52D6ED44-D0CA-4AAD-A172-8AA33A9CEF59}" destId="{F51EDDDA-42B0-4FA2-A9B0-6A880E2EADDC}" srcOrd="1" destOrd="0" presId="urn:microsoft.com/office/officeart/2008/layout/PictureStrips"/>
    <dgm:cxn modelId="{744328A3-ABA4-4619-A919-EF1914609032}" type="presParOf" srcId="{3A2882D6-D31A-4F0E-9D43-13B6E37C6D18}" destId="{0F210E2E-D721-451B-946B-F0F4CBD6B02D}" srcOrd="1" destOrd="0" presId="urn:microsoft.com/office/officeart/2008/layout/PictureStrips"/>
    <dgm:cxn modelId="{7F2A66A7-B34F-48BF-9778-717B81AF047A}" type="presParOf" srcId="{3A2882D6-D31A-4F0E-9D43-13B6E37C6D18}" destId="{FEB6B637-A9C4-4744-BA57-2B9136964F28}" srcOrd="2" destOrd="0" presId="urn:microsoft.com/office/officeart/2008/layout/PictureStrips"/>
    <dgm:cxn modelId="{A977D753-804D-4E53-8B09-4883B8572248}" type="presParOf" srcId="{FEB6B637-A9C4-4744-BA57-2B9136964F28}" destId="{6E099611-5662-428C-9E83-97F730CB29FF}" srcOrd="0" destOrd="0" presId="urn:microsoft.com/office/officeart/2008/layout/PictureStrips"/>
    <dgm:cxn modelId="{58DF243A-164B-4B37-8B0C-E047B6C20F63}" type="presParOf" srcId="{FEB6B637-A9C4-4744-BA57-2B9136964F28}" destId="{044E8F66-EB8E-43FB-9165-A051D7BD283B}" srcOrd="1" destOrd="0" presId="urn:microsoft.com/office/officeart/2008/layout/PictureStrips"/>
    <dgm:cxn modelId="{1B3EF02B-7FDE-4235-92AF-F4320E097A8C}" type="presParOf" srcId="{3A2882D6-D31A-4F0E-9D43-13B6E37C6D18}" destId="{10241276-E6A5-4D02-8B5C-5E3088B7C7A3}" srcOrd="3" destOrd="0" presId="urn:microsoft.com/office/officeart/2008/layout/PictureStrips"/>
    <dgm:cxn modelId="{C28B20E0-1C3B-4033-9FA8-20F995A5C860}" type="presParOf" srcId="{3A2882D6-D31A-4F0E-9D43-13B6E37C6D18}" destId="{02E6FFEC-E821-448E-90D6-063C9FB7DE52}" srcOrd="4" destOrd="0" presId="urn:microsoft.com/office/officeart/2008/layout/PictureStrips"/>
    <dgm:cxn modelId="{F5DF84C6-3079-4F58-9B09-576B7EA870E4}" type="presParOf" srcId="{02E6FFEC-E821-448E-90D6-063C9FB7DE52}" destId="{209FB4DD-CA5D-44BC-8368-C4F67F02199A}" srcOrd="0" destOrd="0" presId="urn:microsoft.com/office/officeart/2008/layout/PictureStrips"/>
    <dgm:cxn modelId="{C5FB2CCA-C1C9-471E-B315-26E5F3F2CDD3}" type="presParOf" srcId="{02E6FFEC-E821-448E-90D6-063C9FB7DE52}" destId="{50E5BD0F-89EE-4AAE-8357-1F3420F8D2D7}" srcOrd="1" destOrd="0" presId="urn:microsoft.com/office/officeart/2008/layout/PictureStrips"/>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8E0FE6E-B580-4DBB-B005-650D43FE8A88}" type="doc">
      <dgm:prSet loTypeId="urn:microsoft.com/office/officeart/2005/8/layout/radial3" loCatId="relationship" qsTypeId="urn:microsoft.com/office/officeart/2005/8/quickstyle/simple1" qsCatId="simple" csTypeId="urn:microsoft.com/office/officeart/2005/8/colors/accent1_2" csCatId="accent1" phldr="1"/>
      <dgm:spPr/>
      <dgm:t>
        <a:bodyPr/>
        <a:lstStyle/>
        <a:p>
          <a:endParaRPr lang="en-US"/>
        </a:p>
      </dgm:t>
    </dgm:pt>
    <dgm:pt modelId="{D3A8A9D4-6B88-4473-A826-60D5BFF0685C}">
      <dgm:prSet phldrT="[Text]"/>
      <dgm:spPr/>
      <dgm:t>
        <a:bodyPr/>
        <a:lstStyle/>
        <a:p>
          <a:r>
            <a:rPr lang="ro-RO" b="1" dirty="0" smtClean="0">
              <a:solidFill>
                <a:schemeClr val="accent1">
                  <a:lumMod val="50000"/>
                </a:schemeClr>
              </a:solidFill>
            </a:rPr>
            <a:t>Expunerea profesională presupune</a:t>
          </a:r>
          <a:endParaRPr lang="en-US" b="1" dirty="0">
            <a:solidFill>
              <a:schemeClr val="accent1">
                <a:lumMod val="50000"/>
              </a:schemeClr>
            </a:solidFill>
          </a:endParaRPr>
        </a:p>
      </dgm:t>
    </dgm:pt>
    <dgm:pt modelId="{2B80D576-E7F4-477A-B38F-8BBB1DFB2F14}" cxnId="{927061E2-7F7A-4215-89BC-EE8091BF48F9}" type="parTrans">
      <dgm:prSet/>
      <dgm:spPr/>
      <dgm:t>
        <a:bodyPr/>
        <a:lstStyle/>
        <a:p>
          <a:endParaRPr lang="en-US"/>
        </a:p>
      </dgm:t>
    </dgm:pt>
    <dgm:pt modelId="{A2BC87C6-5DF4-4CA2-9B8C-F446CE04EFF7}" cxnId="{927061E2-7F7A-4215-89BC-EE8091BF48F9}" type="sibTrans">
      <dgm:prSet/>
      <dgm:spPr/>
      <dgm:t>
        <a:bodyPr/>
        <a:lstStyle/>
        <a:p>
          <a:endParaRPr lang="en-US"/>
        </a:p>
      </dgm:t>
    </dgm:pt>
    <dgm:pt modelId="{9FB7CAB2-492F-4B02-9682-B7B01A2FCE8E}">
      <dgm:prSet/>
      <dgm:spPr/>
      <dgm:t>
        <a:bodyPr/>
        <a:lstStyle/>
        <a:p>
          <a:endParaRPr lang="en-US"/>
        </a:p>
      </dgm:t>
    </dgm:pt>
    <dgm:pt modelId="{5587B2DC-585C-468B-8773-7FE4F91EF098}" cxnId="{92991087-10FB-4936-9458-CC5482435246}" type="parTrans">
      <dgm:prSet/>
      <dgm:spPr/>
      <dgm:t>
        <a:bodyPr/>
        <a:lstStyle/>
        <a:p>
          <a:endParaRPr lang="en-US"/>
        </a:p>
      </dgm:t>
    </dgm:pt>
    <dgm:pt modelId="{CB1F8B41-704C-42C0-897A-71342A500DF0}" cxnId="{92991087-10FB-4936-9458-CC5482435246}" type="sibTrans">
      <dgm:prSet/>
      <dgm:spPr/>
      <dgm:t>
        <a:bodyPr/>
        <a:lstStyle/>
        <a:p>
          <a:endParaRPr lang="en-US"/>
        </a:p>
      </dgm:t>
    </dgm:pt>
    <dgm:pt modelId="{5D515515-5C43-4EC3-B205-6B6B57D3D2A2}">
      <dgm:prSet/>
      <dgm:spPr/>
      <dgm:t>
        <a:bodyPr/>
        <a:lstStyle/>
        <a:p>
          <a:endParaRPr lang="en-US"/>
        </a:p>
      </dgm:t>
    </dgm:pt>
    <dgm:pt modelId="{8099A6BC-9C61-4BE9-B17B-9B470695C45F}" cxnId="{AC45C887-A500-419F-AEA4-96B27BF4F853}" type="parTrans">
      <dgm:prSet/>
      <dgm:spPr/>
      <dgm:t>
        <a:bodyPr/>
        <a:lstStyle/>
        <a:p>
          <a:endParaRPr lang="en-US"/>
        </a:p>
      </dgm:t>
    </dgm:pt>
    <dgm:pt modelId="{E2862AD8-F768-48E9-9A9E-11AA23EAE630}" cxnId="{AC45C887-A500-419F-AEA4-96B27BF4F853}" type="sibTrans">
      <dgm:prSet/>
      <dgm:spPr/>
      <dgm:t>
        <a:bodyPr/>
        <a:lstStyle/>
        <a:p>
          <a:endParaRPr lang="en-US"/>
        </a:p>
      </dgm:t>
    </dgm:pt>
    <dgm:pt modelId="{38F463E9-E9EF-4A8C-BD39-62BDDB3E84C8}">
      <dgm:prSet/>
      <dgm:spPr/>
      <dgm:t>
        <a:bodyPr/>
        <a:lstStyle/>
        <a:p>
          <a:endParaRPr lang="en-US"/>
        </a:p>
      </dgm:t>
    </dgm:pt>
    <dgm:pt modelId="{3CFDE312-2155-4954-B5AA-E56337D46B91}" cxnId="{A84B0799-C3DA-47FF-9A86-826EFB9E151B}" type="parTrans">
      <dgm:prSet/>
      <dgm:spPr/>
      <dgm:t>
        <a:bodyPr/>
        <a:lstStyle/>
        <a:p>
          <a:endParaRPr lang="en-US"/>
        </a:p>
      </dgm:t>
    </dgm:pt>
    <dgm:pt modelId="{D960C60E-1D22-4313-9388-EA0F0763E5E7}" cxnId="{A84B0799-C3DA-47FF-9A86-826EFB9E151B}" type="sibTrans">
      <dgm:prSet/>
      <dgm:spPr/>
      <dgm:t>
        <a:bodyPr/>
        <a:lstStyle/>
        <a:p>
          <a:endParaRPr lang="en-US"/>
        </a:p>
      </dgm:t>
    </dgm:pt>
    <dgm:pt modelId="{86B2B78B-015C-4748-8156-F3B8C3DCE610}">
      <dgm:prSet custT="1"/>
      <dgm:spPr/>
      <dgm:t>
        <a:bodyPr/>
        <a:lstStyle/>
        <a:p>
          <a:r>
            <a:rPr lang="en-GB" sz="1400" b="1" dirty="0" smtClean="0">
              <a:solidFill>
                <a:schemeClr val="bg1"/>
              </a:solidFill>
            </a:rPr>
            <a:t>în </a:t>
          </a:r>
          <a:r>
            <a:rPr lang="en-GB" sz="1400" b="1" dirty="0" err="1" smtClean="0">
              <a:solidFill>
                <a:schemeClr val="bg1"/>
              </a:solidFill>
            </a:rPr>
            <a:t>timpul</a:t>
          </a:r>
          <a:r>
            <a:rPr lang="en-GB" sz="1400" b="1" dirty="0" smtClean="0">
              <a:solidFill>
                <a:schemeClr val="bg1"/>
              </a:solidFill>
            </a:rPr>
            <a:t> </a:t>
          </a:r>
          <a:r>
            <a:rPr lang="en-GB" sz="1400" b="1" dirty="0" err="1" smtClean="0">
              <a:solidFill>
                <a:schemeClr val="bg1"/>
              </a:solidFill>
            </a:rPr>
            <a:t>efectuării</a:t>
          </a:r>
          <a:r>
            <a:rPr lang="en-GB" sz="1400" b="1" dirty="0" smtClean="0">
              <a:solidFill>
                <a:schemeClr val="bg1"/>
              </a:solidFill>
            </a:rPr>
            <a:t> de </a:t>
          </a:r>
          <a:r>
            <a:rPr lang="en-GB" sz="1400" b="1" dirty="0" err="1" smtClean="0">
              <a:solidFill>
                <a:schemeClr val="bg1"/>
              </a:solidFill>
            </a:rPr>
            <a:t>manopere</a:t>
          </a:r>
          <a:r>
            <a:rPr lang="en-GB" sz="1400" b="1" dirty="0" smtClean="0">
              <a:solidFill>
                <a:schemeClr val="bg1"/>
              </a:solidFill>
            </a:rPr>
            <a:t> </a:t>
          </a:r>
          <a:r>
            <a:rPr lang="en-GB" sz="1400" b="1" dirty="0" err="1" smtClean="0">
              <a:solidFill>
                <a:schemeClr val="bg1"/>
              </a:solidFill>
            </a:rPr>
            <a:t>medicale</a:t>
          </a:r>
          <a:r>
            <a:rPr lang="en-GB" sz="1400" b="1" dirty="0" smtClean="0">
              <a:solidFill>
                <a:schemeClr val="bg1"/>
              </a:solidFill>
            </a:rPr>
            <a:t>, </a:t>
          </a:r>
        </a:p>
      </dgm:t>
    </dgm:pt>
    <dgm:pt modelId="{99C0B463-2E66-4585-B4CB-95D6F374058A}" cxnId="{43F7A338-9483-4F17-9DA6-F3BB343C1184}" type="parTrans">
      <dgm:prSet/>
      <dgm:spPr/>
      <dgm:t>
        <a:bodyPr/>
        <a:lstStyle/>
        <a:p>
          <a:endParaRPr lang="en-US"/>
        </a:p>
      </dgm:t>
    </dgm:pt>
    <dgm:pt modelId="{9AA6B7AD-16CE-4543-A190-02F3CB5E2E31}" cxnId="{43F7A338-9483-4F17-9DA6-F3BB343C1184}" type="sibTrans">
      <dgm:prSet/>
      <dgm:spPr/>
      <dgm:t>
        <a:bodyPr/>
        <a:lstStyle/>
        <a:p>
          <a:endParaRPr lang="en-US"/>
        </a:p>
      </dgm:t>
    </dgm:pt>
    <dgm:pt modelId="{C34E2D72-C730-4938-8FA5-7F52806D100E}">
      <dgm:prSet custT="1"/>
      <dgm:spPr/>
      <dgm:t>
        <a:bodyPr/>
        <a:lstStyle/>
        <a:p>
          <a:r>
            <a:rPr lang="en-GB" sz="1400" b="1" dirty="0" smtClean="0">
              <a:solidFill>
                <a:schemeClr val="bg1"/>
              </a:solidFill>
            </a:rPr>
            <a:t>în </a:t>
          </a:r>
          <a:r>
            <a:rPr lang="en-GB" sz="1400" b="1" dirty="0" err="1" smtClean="0">
              <a:solidFill>
                <a:schemeClr val="bg1"/>
              </a:solidFill>
            </a:rPr>
            <a:t>timpul</a:t>
          </a:r>
          <a:r>
            <a:rPr lang="en-GB" sz="1400" b="1" dirty="0" smtClean="0">
              <a:solidFill>
                <a:schemeClr val="bg1"/>
              </a:solidFill>
            </a:rPr>
            <a:t> </a:t>
          </a:r>
          <a:r>
            <a:rPr lang="en-GB" sz="1400" b="1" dirty="0" err="1" smtClean="0">
              <a:solidFill>
                <a:schemeClr val="bg1"/>
              </a:solidFill>
            </a:rPr>
            <a:t>manipulării</a:t>
          </a:r>
          <a:r>
            <a:rPr lang="en-GB" sz="1400" b="1" dirty="0" smtClean="0">
              <a:solidFill>
                <a:schemeClr val="bg1"/>
              </a:solidFill>
            </a:rPr>
            <a:t> de </a:t>
          </a:r>
          <a:r>
            <a:rPr lang="en-GB" sz="1400" b="1" dirty="0" err="1" smtClean="0">
              <a:solidFill>
                <a:schemeClr val="bg1"/>
              </a:solidFill>
            </a:rPr>
            <a:t>produse</a:t>
          </a:r>
          <a:r>
            <a:rPr lang="en-GB" sz="1400" b="1" dirty="0" smtClean="0">
              <a:solidFill>
                <a:schemeClr val="bg1"/>
              </a:solidFill>
            </a:rPr>
            <a:t> </a:t>
          </a:r>
          <a:r>
            <a:rPr lang="en-GB" sz="1400" b="1" dirty="0" err="1" smtClean="0">
              <a:solidFill>
                <a:schemeClr val="bg1"/>
              </a:solidFill>
            </a:rPr>
            <a:t>biologice</a:t>
          </a:r>
          <a:r>
            <a:rPr lang="en-GB" sz="1400" b="1" dirty="0" smtClean="0">
              <a:solidFill>
                <a:schemeClr val="bg1"/>
              </a:solidFill>
            </a:rPr>
            <a:t>,</a:t>
          </a:r>
        </a:p>
      </dgm:t>
    </dgm:pt>
    <dgm:pt modelId="{5EED64D9-4904-4245-AA58-459D8484078C}" cxnId="{E6923875-4C0F-4058-BB12-49D90996EA91}" type="parTrans">
      <dgm:prSet/>
      <dgm:spPr/>
      <dgm:t>
        <a:bodyPr/>
        <a:lstStyle/>
        <a:p>
          <a:endParaRPr lang="en-US"/>
        </a:p>
      </dgm:t>
    </dgm:pt>
    <dgm:pt modelId="{632473CD-B6FF-4655-AB26-C8DC84A1EA93}" cxnId="{E6923875-4C0F-4058-BB12-49D90996EA91}" type="sibTrans">
      <dgm:prSet/>
      <dgm:spPr/>
      <dgm:t>
        <a:bodyPr/>
        <a:lstStyle/>
        <a:p>
          <a:endParaRPr lang="en-US"/>
        </a:p>
      </dgm:t>
    </dgm:pt>
    <dgm:pt modelId="{DA4171E1-FF3C-4C86-983E-7D895BD0425E}">
      <dgm:prSet custT="1"/>
      <dgm:spPr/>
      <dgm:t>
        <a:bodyPr/>
        <a:lstStyle/>
        <a:p>
          <a:r>
            <a:rPr lang="en-GB" sz="1400" b="1" dirty="0" smtClean="0">
              <a:solidFill>
                <a:schemeClr val="bg1"/>
              </a:solidFill>
            </a:rPr>
            <a:t>în </a:t>
          </a:r>
          <a:r>
            <a:rPr lang="en-GB" sz="1400" b="1" dirty="0" err="1" smtClean="0">
              <a:solidFill>
                <a:schemeClr val="bg1"/>
              </a:solidFill>
            </a:rPr>
            <a:t>timpul</a:t>
          </a:r>
          <a:r>
            <a:rPr lang="en-GB" sz="1400" b="1" dirty="0" smtClean="0">
              <a:solidFill>
                <a:schemeClr val="bg1"/>
              </a:solidFill>
            </a:rPr>
            <a:t> </a:t>
          </a:r>
          <a:r>
            <a:rPr lang="en-GB" sz="1400" b="1" dirty="0" err="1" smtClean="0">
              <a:solidFill>
                <a:schemeClr val="bg1"/>
              </a:solidFill>
            </a:rPr>
            <a:t>manipularării</a:t>
          </a:r>
          <a:r>
            <a:rPr lang="en-GB" sz="1400" b="1" dirty="0" smtClean="0">
              <a:solidFill>
                <a:schemeClr val="bg1"/>
              </a:solidFill>
            </a:rPr>
            <a:t> </a:t>
          </a:r>
          <a:r>
            <a:rPr lang="en-GB" sz="1400" b="1" dirty="0" err="1" smtClean="0">
              <a:solidFill>
                <a:schemeClr val="bg1"/>
              </a:solidFill>
            </a:rPr>
            <a:t>instrumentarului</a:t>
          </a:r>
          <a:r>
            <a:rPr lang="en-US" sz="1400" b="1" dirty="0" smtClean="0">
              <a:solidFill>
                <a:schemeClr val="bg1"/>
              </a:solidFill>
            </a:rPr>
            <a:t>/</a:t>
          </a:r>
          <a:r>
            <a:rPr lang="en-GB" sz="1400" b="1" dirty="0" err="1" smtClean="0">
              <a:solidFill>
                <a:schemeClr val="bg1"/>
              </a:solidFill>
            </a:rPr>
            <a:t>materialelorsanitare</a:t>
          </a:r>
          <a:r>
            <a:rPr lang="en-GB" sz="1400" b="1" dirty="0" smtClean="0">
              <a:solidFill>
                <a:schemeClr val="bg1"/>
              </a:solidFill>
            </a:rPr>
            <a:t> contaminate cu </a:t>
          </a:r>
          <a:r>
            <a:rPr lang="en-GB" sz="1400" b="1" dirty="0" err="1" smtClean="0">
              <a:solidFill>
                <a:schemeClr val="bg1"/>
              </a:solidFill>
            </a:rPr>
            <a:t>produse</a:t>
          </a:r>
          <a:r>
            <a:rPr lang="en-GB" sz="1400" b="1" dirty="0" smtClean="0">
              <a:solidFill>
                <a:schemeClr val="bg1"/>
              </a:solidFill>
            </a:rPr>
            <a:t> </a:t>
          </a:r>
          <a:r>
            <a:rPr lang="en-GB" sz="1400" b="1" dirty="0" err="1" smtClean="0">
              <a:solidFill>
                <a:schemeClr val="bg1"/>
              </a:solidFill>
            </a:rPr>
            <a:t>biologice</a:t>
          </a:r>
          <a:r>
            <a:rPr lang="en-GB" sz="1400" b="1" dirty="0" smtClean="0">
              <a:solidFill>
                <a:schemeClr val="bg1"/>
              </a:solidFill>
            </a:rPr>
            <a:t>. </a:t>
          </a:r>
          <a:endParaRPr lang="x-none" sz="1400" b="1" dirty="0">
            <a:solidFill>
              <a:schemeClr val="bg1"/>
            </a:solidFill>
            <a:latin typeface="Calibri" panose="020F0502020204030204" pitchFamily="34" charset="0"/>
            <a:cs typeface="Calibri" panose="020F0502020204030204" pitchFamily="34" charset="0"/>
          </a:endParaRPr>
        </a:p>
      </dgm:t>
    </dgm:pt>
    <dgm:pt modelId="{D9674004-BAC3-42EC-AA0C-6AC4D497E6C2}" cxnId="{FA4D1112-8536-442A-8924-FAFF05C37515}" type="parTrans">
      <dgm:prSet/>
      <dgm:spPr/>
      <dgm:t>
        <a:bodyPr/>
        <a:lstStyle/>
        <a:p>
          <a:endParaRPr lang="en-US"/>
        </a:p>
      </dgm:t>
    </dgm:pt>
    <dgm:pt modelId="{4D92B541-F77E-44B3-8A20-708D54F91E54}" cxnId="{FA4D1112-8536-442A-8924-FAFF05C37515}" type="sibTrans">
      <dgm:prSet/>
      <dgm:spPr/>
      <dgm:t>
        <a:bodyPr/>
        <a:lstStyle/>
        <a:p>
          <a:endParaRPr lang="en-US"/>
        </a:p>
      </dgm:t>
    </dgm:pt>
    <dgm:pt modelId="{16740A37-DB1A-4C1F-BA1F-8FE629329489}">
      <dgm:prSet custT="1"/>
      <dgm:spPr/>
      <dgm:t>
        <a:bodyPr/>
        <a:lstStyle/>
        <a:p>
          <a:r>
            <a:rPr lang="en-GB" sz="1400" b="1" dirty="0" smtClean="0">
              <a:solidFill>
                <a:schemeClr val="bg1"/>
              </a:solidFill>
            </a:rPr>
            <a:t>o </a:t>
          </a:r>
          <a:r>
            <a:rPr lang="en-GB" sz="1400" b="1" dirty="0" err="1" smtClean="0">
              <a:solidFill>
                <a:schemeClr val="bg1"/>
              </a:solidFill>
            </a:rPr>
            <a:t>inoculare</a:t>
          </a:r>
          <a:r>
            <a:rPr lang="en-GB" sz="1400" b="1" dirty="0" smtClean="0">
              <a:solidFill>
                <a:schemeClr val="bg1"/>
              </a:solidFill>
            </a:rPr>
            <a:t> </a:t>
          </a:r>
          <a:r>
            <a:rPr lang="en-GB" sz="1400" b="1" dirty="0" err="1" smtClean="0">
              <a:solidFill>
                <a:schemeClr val="bg1"/>
              </a:solidFill>
            </a:rPr>
            <a:t>percutanată</a:t>
          </a:r>
          <a:r>
            <a:rPr lang="en-GB" sz="1400" b="1" dirty="0" smtClean="0">
              <a:solidFill>
                <a:schemeClr val="bg1"/>
              </a:solidFill>
            </a:rPr>
            <a:t> </a:t>
          </a:r>
          <a:r>
            <a:rPr lang="en-GB" sz="1400" b="1" dirty="0" err="1" smtClean="0">
              <a:solidFill>
                <a:schemeClr val="bg1"/>
              </a:solidFill>
            </a:rPr>
            <a:t>prin</a:t>
          </a:r>
          <a:r>
            <a:rPr lang="en-GB" sz="1400" b="1" dirty="0" smtClean="0">
              <a:solidFill>
                <a:schemeClr val="bg1"/>
              </a:solidFill>
            </a:rPr>
            <a:t> </a:t>
          </a:r>
          <a:r>
            <a:rPr lang="en-GB" sz="1400" b="1" dirty="0" err="1" smtClean="0">
              <a:solidFill>
                <a:schemeClr val="bg1"/>
              </a:solidFill>
            </a:rPr>
            <a:t>înţepare</a:t>
          </a:r>
          <a:r>
            <a:rPr lang="en-GB" sz="1400" b="1" dirty="0" smtClean="0">
              <a:solidFill>
                <a:schemeClr val="bg1"/>
              </a:solidFill>
            </a:rPr>
            <a:t> </a:t>
          </a:r>
          <a:r>
            <a:rPr lang="en-GB" sz="1400" b="1" dirty="0" err="1" smtClean="0">
              <a:solidFill>
                <a:schemeClr val="bg1"/>
              </a:solidFill>
            </a:rPr>
            <a:t>sau</a:t>
          </a:r>
          <a:r>
            <a:rPr lang="en-GB" sz="1400" b="1" dirty="0" smtClean="0">
              <a:solidFill>
                <a:schemeClr val="bg1"/>
              </a:solidFill>
            </a:rPr>
            <a:t> </a:t>
          </a:r>
          <a:r>
            <a:rPr lang="en-GB" sz="1400" b="1" dirty="0" err="1" smtClean="0">
              <a:solidFill>
                <a:schemeClr val="bg1"/>
              </a:solidFill>
            </a:rPr>
            <a:t>tăiere</a:t>
          </a:r>
          <a:endParaRPr lang="en-GB" sz="1400" b="1" dirty="0" smtClean="0">
            <a:solidFill>
              <a:schemeClr val="bg1"/>
            </a:solidFill>
          </a:endParaRPr>
        </a:p>
      </dgm:t>
    </dgm:pt>
    <dgm:pt modelId="{C2D3A1BC-18A6-45EE-8F5B-12D21E099FE4}" cxnId="{C80370D7-BAF3-4A95-9D04-7BC19D18A925}" type="parTrans">
      <dgm:prSet/>
      <dgm:spPr/>
      <dgm:t>
        <a:bodyPr/>
        <a:lstStyle/>
        <a:p>
          <a:endParaRPr lang="en-US"/>
        </a:p>
      </dgm:t>
    </dgm:pt>
    <dgm:pt modelId="{03C6D992-DA81-4BC2-A4A8-9AB67A499769}" cxnId="{C80370D7-BAF3-4A95-9D04-7BC19D18A925}" type="sibTrans">
      <dgm:prSet/>
      <dgm:spPr/>
      <dgm:t>
        <a:bodyPr/>
        <a:lstStyle/>
        <a:p>
          <a:endParaRPr lang="en-US"/>
        </a:p>
      </dgm:t>
    </dgm:pt>
    <dgm:pt modelId="{9F96B61E-4CCF-4ACA-9EE8-3942398F8DC8}">
      <dgm:prSet custT="1"/>
      <dgm:spPr/>
      <dgm:t>
        <a:bodyPr/>
        <a:lstStyle/>
        <a:p>
          <a:r>
            <a:rPr lang="en-GB" sz="1400" b="1" dirty="0" smtClean="0">
              <a:solidFill>
                <a:schemeClr val="bg1"/>
              </a:solidFill>
            </a:rPr>
            <a:t>o </a:t>
          </a:r>
          <a:r>
            <a:rPr lang="en-GB" sz="1400" b="1" dirty="0" err="1" smtClean="0">
              <a:solidFill>
                <a:schemeClr val="bg1"/>
              </a:solidFill>
            </a:rPr>
            <a:t>contaminare</a:t>
          </a:r>
          <a:r>
            <a:rPr lang="en-GB" sz="1400" b="1" dirty="0" smtClean="0">
              <a:solidFill>
                <a:schemeClr val="bg1"/>
              </a:solidFill>
            </a:rPr>
            <a:t> a </a:t>
          </a:r>
          <a:r>
            <a:rPr lang="en-GB" sz="1400" b="1" dirty="0" err="1" smtClean="0">
              <a:solidFill>
                <a:schemeClr val="bg1"/>
              </a:solidFill>
            </a:rPr>
            <a:t>tegumentelor</a:t>
          </a:r>
          <a:r>
            <a:rPr lang="en-GB" sz="1400" b="1" dirty="0" smtClean="0">
              <a:solidFill>
                <a:schemeClr val="bg1"/>
              </a:solidFill>
            </a:rPr>
            <a:t> care au </a:t>
          </a:r>
          <a:r>
            <a:rPr lang="en-GB" sz="1400" b="1" dirty="0" err="1" smtClean="0">
              <a:solidFill>
                <a:schemeClr val="bg1"/>
              </a:solidFill>
            </a:rPr>
            <a:t>soluţii</a:t>
          </a:r>
          <a:r>
            <a:rPr lang="en-GB" sz="1400" b="1" dirty="0" smtClean="0">
              <a:solidFill>
                <a:schemeClr val="bg1"/>
              </a:solidFill>
            </a:rPr>
            <a:t> de </a:t>
          </a:r>
          <a:r>
            <a:rPr lang="en-GB" sz="1400" b="1" dirty="0" err="1" smtClean="0">
              <a:solidFill>
                <a:schemeClr val="bg1"/>
              </a:solidFill>
            </a:rPr>
            <a:t>continuitate</a:t>
          </a:r>
          <a:r>
            <a:rPr lang="en-GB" sz="1400" b="1" dirty="0" smtClean="0">
              <a:solidFill>
                <a:schemeClr val="bg1"/>
              </a:solidFill>
            </a:rPr>
            <a:t> (</a:t>
          </a:r>
          <a:r>
            <a:rPr lang="en-GB" sz="1400" b="1" dirty="0" err="1" smtClean="0">
              <a:solidFill>
                <a:schemeClr val="bg1"/>
              </a:solidFill>
            </a:rPr>
            <a:t>lezate</a:t>
          </a:r>
          <a:r>
            <a:rPr lang="en-GB" sz="1400" b="1" dirty="0" smtClean="0">
              <a:solidFill>
                <a:schemeClr val="bg1"/>
              </a:solidFill>
            </a:rPr>
            <a:t>)</a:t>
          </a:r>
        </a:p>
      </dgm:t>
    </dgm:pt>
    <dgm:pt modelId="{E4714053-0AAD-4BD2-8135-055C5E48BAD3}" cxnId="{905A0E7B-CA05-4EF0-87AC-C5E3783C512B}" type="parTrans">
      <dgm:prSet/>
      <dgm:spPr/>
      <dgm:t>
        <a:bodyPr/>
        <a:lstStyle/>
        <a:p>
          <a:endParaRPr lang="en-US"/>
        </a:p>
      </dgm:t>
    </dgm:pt>
    <dgm:pt modelId="{975C13B1-F0BA-4A3A-966F-89BD3B15B8EE}" cxnId="{905A0E7B-CA05-4EF0-87AC-C5E3783C512B}" type="sibTrans">
      <dgm:prSet/>
      <dgm:spPr/>
      <dgm:t>
        <a:bodyPr/>
        <a:lstStyle/>
        <a:p>
          <a:endParaRPr lang="en-US"/>
        </a:p>
      </dgm:t>
    </dgm:pt>
    <dgm:pt modelId="{883ECA0D-6873-40AA-BA42-42BA34CC28B4}">
      <dgm:prSet custT="1"/>
      <dgm:spPr/>
      <dgm:t>
        <a:bodyPr/>
        <a:lstStyle/>
        <a:p>
          <a:r>
            <a:rPr lang="en-GB" sz="1400" b="1" dirty="0" smtClean="0">
              <a:solidFill>
                <a:schemeClr val="bg1"/>
              </a:solidFill>
            </a:rPr>
            <a:t>o </a:t>
          </a:r>
          <a:r>
            <a:rPr lang="en-GB" sz="1400" b="1" dirty="0" err="1" smtClean="0">
              <a:solidFill>
                <a:schemeClr val="bg1"/>
              </a:solidFill>
            </a:rPr>
            <a:t>contaminare</a:t>
          </a:r>
          <a:r>
            <a:rPr lang="en-GB" sz="1400" b="1" dirty="0" smtClean="0">
              <a:solidFill>
                <a:schemeClr val="bg1"/>
              </a:solidFill>
            </a:rPr>
            <a:t> a </a:t>
          </a:r>
          <a:r>
            <a:rPr lang="en-GB" sz="1400" b="1" dirty="0" err="1" smtClean="0">
              <a:solidFill>
                <a:schemeClr val="bg1"/>
              </a:solidFill>
            </a:rPr>
            <a:t>mucoaselor</a:t>
          </a:r>
          <a:r>
            <a:rPr lang="en-GB" sz="1400" b="1" dirty="0" smtClean="0">
              <a:solidFill>
                <a:schemeClr val="bg1"/>
              </a:solidFill>
            </a:rPr>
            <a:t> </a:t>
          </a:r>
        </a:p>
      </dgm:t>
    </dgm:pt>
    <dgm:pt modelId="{317D165D-F4FB-4AE4-81B6-D7A67A589431}" cxnId="{D5B69EF7-4FC7-46E1-9DE0-EFB3E6ED517E}" type="parTrans">
      <dgm:prSet/>
      <dgm:spPr/>
      <dgm:t>
        <a:bodyPr/>
        <a:lstStyle/>
        <a:p>
          <a:endParaRPr lang="en-US"/>
        </a:p>
      </dgm:t>
    </dgm:pt>
    <dgm:pt modelId="{6669B58C-ED02-486D-AD30-261E00727866}" cxnId="{D5B69EF7-4FC7-46E1-9DE0-EFB3E6ED517E}" type="sibTrans">
      <dgm:prSet/>
      <dgm:spPr/>
      <dgm:t>
        <a:bodyPr/>
        <a:lstStyle/>
        <a:p>
          <a:endParaRPr lang="en-US"/>
        </a:p>
      </dgm:t>
    </dgm:pt>
    <dgm:pt modelId="{C2D19621-3E80-4936-A5EE-3A95B539A4E1}" type="pres">
      <dgm:prSet presAssocID="{58E0FE6E-B580-4DBB-B005-650D43FE8A88}" presName="composite" presStyleCnt="0">
        <dgm:presLayoutVars>
          <dgm:chMax val="1"/>
          <dgm:dir/>
          <dgm:resizeHandles val="exact"/>
        </dgm:presLayoutVars>
      </dgm:prSet>
      <dgm:spPr/>
      <dgm:t>
        <a:bodyPr/>
        <a:lstStyle/>
        <a:p>
          <a:endParaRPr lang="en-US"/>
        </a:p>
      </dgm:t>
    </dgm:pt>
    <dgm:pt modelId="{7D729BC2-B397-481A-B486-25E7DE38A7E5}" type="pres">
      <dgm:prSet presAssocID="{58E0FE6E-B580-4DBB-B005-650D43FE8A88}" presName="radial" presStyleCnt="0">
        <dgm:presLayoutVars>
          <dgm:animLvl val="ctr"/>
        </dgm:presLayoutVars>
      </dgm:prSet>
      <dgm:spPr/>
    </dgm:pt>
    <dgm:pt modelId="{3CE02AB7-63B6-43CB-9493-5413187A336D}" type="pres">
      <dgm:prSet presAssocID="{D3A8A9D4-6B88-4473-A826-60D5BFF0685C}" presName="centerShape" presStyleLbl="vennNode1" presStyleIdx="0" presStyleCnt="7"/>
      <dgm:spPr/>
      <dgm:t>
        <a:bodyPr/>
        <a:lstStyle/>
        <a:p>
          <a:endParaRPr lang="en-US"/>
        </a:p>
      </dgm:t>
    </dgm:pt>
    <dgm:pt modelId="{6A731958-8319-48A4-89F8-30BC35B7FB0B}" type="pres">
      <dgm:prSet presAssocID="{883ECA0D-6873-40AA-BA42-42BA34CC28B4}" presName="node" presStyleLbl="vennNode1" presStyleIdx="1" presStyleCnt="7">
        <dgm:presLayoutVars>
          <dgm:bulletEnabled val="1"/>
        </dgm:presLayoutVars>
      </dgm:prSet>
      <dgm:spPr/>
      <dgm:t>
        <a:bodyPr/>
        <a:lstStyle/>
        <a:p>
          <a:endParaRPr lang="en-US"/>
        </a:p>
      </dgm:t>
    </dgm:pt>
    <dgm:pt modelId="{1B89EDD3-C001-4FE6-BD6F-95708D9BE13C}" type="pres">
      <dgm:prSet presAssocID="{9F96B61E-4CCF-4ACA-9EE8-3942398F8DC8}" presName="node" presStyleLbl="vennNode1" presStyleIdx="2" presStyleCnt="7">
        <dgm:presLayoutVars>
          <dgm:bulletEnabled val="1"/>
        </dgm:presLayoutVars>
      </dgm:prSet>
      <dgm:spPr/>
      <dgm:t>
        <a:bodyPr/>
        <a:lstStyle/>
        <a:p>
          <a:endParaRPr lang="en-US"/>
        </a:p>
      </dgm:t>
    </dgm:pt>
    <dgm:pt modelId="{86564D29-3F2F-4FED-9379-BB6E38090901}" type="pres">
      <dgm:prSet presAssocID="{16740A37-DB1A-4C1F-BA1F-8FE629329489}" presName="node" presStyleLbl="vennNode1" presStyleIdx="3" presStyleCnt="7">
        <dgm:presLayoutVars>
          <dgm:bulletEnabled val="1"/>
        </dgm:presLayoutVars>
      </dgm:prSet>
      <dgm:spPr/>
      <dgm:t>
        <a:bodyPr/>
        <a:lstStyle/>
        <a:p>
          <a:endParaRPr lang="en-US"/>
        </a:p>
      </dgm:t>
    </dgm:pt>
    <dgm:pt modelId="{D912FD15-1C5A-4590-94A1-F2E36BB9D7FB}" type="pres">
      <dgm:prSet presAssocID="{DA4171E1-FF3C-4C86-983E-7D895BD0425E}" presName="node" presStyleLbl="vennNode1" presStyleIdx="4" presStyleCnt="7" custScaleX="123347">
        <dgm:presLayoutVars>
          <dgm:bulletEnabled val="1"/>
        </dgm:presLayoutVars>
      </dgm:prSet>
      <dgm:spPr/>
      <dgm:t>
        <a:bodyPr/>
        <a:lstStyle/>
        <a:p>
          <a:endParaRPr lang="en-US"/>
        </a:p>
      </dgm:t>
    </dgm:pt>
    <dgm:pt modelId="{E9489A6D-8F13-4C89-8E8C-76F5D5760F5A}" type="pres">
      <dgm:prSet presAssocID="{C34E2D72-C730-4938-8FA5-7F52806D100E}" presName="node" presStyleLbl="vennNode1" presStyleIdx="5" presStyleCnt="7">
        <dgm:presLayoutVars>
          <dgm:bulletEnabled val="1"/>
        </dgm:presLayoutVars>
      </dgm:prSet>
      <dgm:spPr/>
      <dgm:t>
        <a:bodyPr/>
        <a:lstStyle/>
        <a:p>
          <a:endParaRPr lang="en-US"/>
        </a:p>
      </dgm:t>
    </dgm:pt>
    <dgm:pt modelId="{4B34AF5C-ACF6-4F62-B03B-92D5082EFFC2}" type="pres">
      <dgm:prSet presAssocID="{86B2B78B-015C-4748-8156-F3B8C3DCE610}" presName="node" presStyleLbl="vennNode1" presStyleIdx="6" presStyleCnt="7">
        <dgm:presLayoutVars>
          <dgm:bulletEnabled val="1"/>
        </dgm:presLayoutVars>
      </dgm:prSet>
      <dgm:spPr/>
      <dgm:t>
        <a:bodyPr/>
        <a:lstStyle/>
        <a:p>
          <a:endParaRPr lang="en-US"/>
        </a:p>
      </dgm:t>
    </dgm:pt>
  </dgm:ptLst>
  <dgm:cxnLst>
    <dgm:cxn modelId="{927061E2-7F7A-4215-89BC-EE8091BF48F9}" srcId="{58E0FE6E-B580-4DBB-B005-650D43FE8A88}" destId="{D3A8A9D4-6B88-4473-A826-60D5BFF0685C}" srcOrd="0" destOrd="0" parTransId="{2B80D576-E7F4-477A-B38F-8BBB1DFB2F14}" sibTransId="{A2BC87C6-5DF4-4CA2-9B8C-F446CE04EFF7}"/>
    <dgm:cxn modelId="{1F2D6337-6730-435A-BBF6-070331AC0E75}" type="presOf" srcId="{58E0FE6E-B580-4DBB-B005-650D43FE8A88}" destId="{C2D19621-3E80-4936-A5EE-3A95B539A4E1}" srcOrd="0" destOrd="0" presId="urn:microsoft.com/office/officeart/2005/8/layout/radial3"/>
    <dgm:cxn modelId="{C7AF2CD2-1F37-42CF-B10C-0ACFDDE1D22B}" type="presOf" srcId="{16740A37-DB1A-4C1F-BA1F-8FE629329489}" destId="{86564D29-3F2F-4FED-9379-BB6E38090901}" srcOrd="0" destOrd="0" presId="urn:microsoft.com/office/officeart/2005/8/layout/radial3"/>
    <dgm:cxn modelId="{BCA90068-30CF-434D-9E7E-A659F3DA3BC2}" type="presOf" srcId="{86B2B78B-015C-4748-8156-F3B8C3DCE610}" destId="{4B34AF5C-ACF6-4F62-B03B-92D5082EFFC2}" srcOrd="0" destOrd="0" presId="urn:microsoft.com/office/officeart/2005/8/layout/radial3"/>
    <dgm:cxn modelId="{A067EEEC-B63B-44FA-B7FC-77A201DEFA7E}" type="presOf" srcId="{C34E2D72-C730-4938-8FA5-7F52806D100E}" destId="{E9489A6D-8F13-4C89-8E8C-76F5D5760F5A}" srcOrd="0" destOrd="0" presId="urn:microsoft.com/office/officeart/2005/8/layout/radial3"/>
    <dgm:cxn modelId="{43F7A338-9483-4F17-9DA6-F3BB343C1184}" srcId="{D3A8A9D4-6B88-4473-A826-60D5BFF0685C}" destId="{86B2B78B-015C-4748-8156-F3B8C3DCE610}" srcOrd="5" destOrd="0" parTransId="{99C0B463-2E66-4585-B4CB-95D6F374058A}" sibTransId="{9AA6B7AD-16CE-4543-A190-02F3CB5E2E31}"/>
    <dgm:cxn modelId="{AC45C887-A500-419F-AEA4-96B27BF4F853}" srcId="{58E0FE6E-B580-4DBB-B005-650D43FE8A88}" destId="{5D515515-5C43-4EC3-B205-6B6B57D3D2A2}" srcOrd="2" destOrd="0" parTransId="{8099A6BC-9C61-4BE9-B17B-9B470695C45F}" sibTransId="{E2862AD8-F768-48E9-9A9E-11AA23EAE630}"/>
    <dgm:cxn modelId="{FA4D1112-8536-442A-8924-FAFF05C37515}" srcId="{D3A8A9D4-6B88-4473-A826-60D5BFF0685C}" destId="{DA4171E1-FF3C-4C86-983E-7D895BD0425E}" srcOrd="3" destOrd="0" parTransId="{D9674004-BAC3-42EC-AA0C-6AC4D497E6C2}" sibTransId="{4D92B541-F77E-44B3-8A20-708D54F91E54}"/>
    <dgm:cxn modelId="{9A058D5A-7E87-4610-BF6A-DF80817098FC}" type="presOf" srcId="{9F96B61E-4CCF-4ACA-9EE8-3942398F8DC8}" destId="{1B89EDD3-C001-4FE6-BD6F-95708D9BE13C}" srcOrd="0" destOrd="0" presId="urn:microsoft.com/office/officeart/2005/8/layout/radial3"/>
    <dgm:cxn modelId="{92991087-10FB-4936-9458-CC5482435246}" srcId="{58E0FE6E-B580-4DBB-B005-650D43FE8A88}" destId="{9FB7CAB2-492F-4B02-9682-B7B01A2FCE8E}" srcOrd="3" destOrd="0" parTransId="{5587B2DC-585C-468B-8773-7FE4F91EF098}" sibTransId="{CB1F8B41-704C-42C0-897A-71342A500DF0}"/>
    <dgm:cxn modelId="{D5B69EF7-4FC7-46E1-9DE0-EFB3E6ED517E}" srcId="{D3A8A9D4-6B88-4473-A826-60D5BFF0685C}" destId="{883ECA0D-6873-40AA-BA42-42BA34CC28B4}" srcOrd="0" destOrd="0" parTransId="{317D165D-F4FB-4AE4-81B6-D7A67A589431}" sibTransId="{6669B58C-ED02-486D-AD30-261E00727866}"/>
    <dgm:cxn modelId="{6FDFFC64-8D1A-4BD8-A443-F798903355A0}" type="presOf" srcId="{883ECA0D-6873-40AA-BA42-42BA34CC28B4}" destId="{6A731958-8319-48A4-89F8-30BC35B7FB0B}" srcOrd="0" destOrd="0" presId="urn:microsoft.com/office/officeart/2005/8/layout/radial3"/>
    <dgm:cxn modelId="{37AC2825-DE8B-4768-A0A9-7E458485C392}" type="presOf" srcId="{D3A8A9D4-6B88-4473-A826-60D5BFF0685C}" destId="{3CE02AB7-63B6-43CB-9493-5413187A336D}" srcOrd="0" destOrd="0" presId="urn:microsoft.com/office/officeart/2005/8/layout/radial3"/>
    <dgm:cxn modelId="{905A0E7B-CA05-4EF0-87AC-C5E3783C512B}" srcId="{D3A8A9D4-6B88-4473-A826-60D5BFF0685C}" destId="{9F96B61E-4CCF-4ACA-9EE8-3942398F8DC8}" srcOrd="1" destOrd="0" parTransId="{E4714053-0AAD-4BD2-8135-055C5E48BAD3}" sibTransId="{975C13B1-F0BA-4A3A-966F-89BD3B15B8EE}"/>
    <dgm:cxn modelId="{FFE178AA-4992-4CF4-B85F-ED35DAFCD8FF}" type="presOf" srcId="{DA4171E1-FF3C-4C86-983E-7D895BD0425E}" destId="{D912FD15-1C5A-4590-94A1-F2E36BB9D7FB}" srcOrd="0" destOrd="0" presId="urn:microsoft.com/office/officeart/2005/8/layout/radial3"/>
    <dgm:cxn modelId="{C80370D7-BAF3-4A95-9D04-7BC19D18A925}" srcId="{D3A8A9D4-6B88-4473-A826-60D5BFF0685C}" destId="{16740A37-DB1A-4C1F-BA1F-8FE629329489}" srcOrd="2" destOrd="0" parTransId="{C2D3A1BC-18A6-45EE-8F5B-12D21E099FE4}" sibTransId="{03C6D992-DA81-4BC2-A4A8-9AB67A499769}"/>
    <dgm:cxn modelId="{E6923875-4C0F-4058-BB12-49D90996EA91}" srcId="{D3A8A9D4-6B88-4473-A826-60D5BFF0685C}" destId="{C34E2D72-C730-4938-8FA5-7F52806D100E}" srcOrd="4" destOrd="0" parTransId="{5EED64D9-4904-4245-AA58-459D8484078C}" sibTransId="{632473CD-B6FF-4655-AB26-C8DC84A1EA93}"/>
    <dgm:cxn modelId="{A84B0799-C3DA-47FF-9A86-826EFB9E151B}" srcId="{58E0FE6E-B580-4DBB-B005-650D43FE8A88}" destId="{38F463E9-E9EF-4A8C-BD39-62BDDB3E84C8}" srcOrd="1" destOrd="0" parTransId="{3CFDE312-2155-4954-B5AA-E56337D46B91}" sibTransId="{D960C60E-1D22-4313-9388-EA0F0763E5E7}"/>
    <dgm:cxn modelId="{6DC3E02F-512E-4B23-8668-8E9861A9B74F}" type="presParOf" srcId="{C2D19621-3E80-4936-A5EE-3A95B539A4E1}" destId="{7D729BC2-B397-481A-B486-25E7DE38A7E5}" srcOrd="0" destOrd="0" presId="urn:microsoft.com/office/officeart/2005/8/layout/radial3"/>
    <dgm:cxn modelId="{0DDA8F29-FAD3-4FDC-AAA7-9E73212D3A57}" type="presParOf" srcId="{7D729BC2-B397-481A-B486-25E7DE38A7E5}" destId="{3CE02AB7-63B6-43CB-9493-5413187A336D}" srcOrd="0" destOrd="0" presId="urn:microsoft.com/office/officeart/2005/8/layout/radial3"/>
    <dgm:cxn modelId="{EBA1723C-E8AC-4D0E-B3AD-829F88CC3E1F}" type="presParOf" srcId="{7D729BC2-B397-481A-B486-25E7DE38A7E5}" destId="{6A731958-8319-48A4-89F8-30BC35B7FB0B}" srcOrd="1" destOrd="0" presId="urn:microsoft.com/office/officeart/2005/8/layout/radial3"/>
    <dgm:cxn modelId="{8E72E9E8-B49B-4D25-8570-E89C8AAA6616}" type="presParOf" srcId="{7D729BC2-B397-481A-B486-25E7DE38A7E5}" destId="{1B89EDD3-C001-4FE6-BD6F-95708D9BE13C}" srcOrd="2" destOrd="0" presId="urn:microsoft.com/office/officeart/2005/8/layout/radial3"/>
    <dgm:cxn modelId="{275CD1B0-4132-4B1F-A079-5CD979BB5D08}" type="presParOf" srcId="{7D729BC2-B397-481A-B486-25E7DE38A7E5}" destId="{86564D29-3F2F-4FED-9379-BB6E38090901}" srcOrd="3" destOrd="0" presId="urn:microsoft.com/office/officeart/2005/8/layout/radial3"/>
    <dgm:cxn modelId="{43F68D98-B83E-40E4-ACA3-6356B14BA365}" type="presParOf" srcId="{7D729BC2-B397-481A-B486-25E7DE38A7E5}" destId="{D912FD15-1C5A-4590-94A1-F2E36BB9D7FB}" srcOrd="4" destOrd="0" presId="urn:microsoft.com/office/officeart/2005/8/layout/radial3"/>
    <dgm:cxn modelId="{D66BCBB5-B044-45AE-A2FB-FF1AA6659B79}" type="presParOf" srcId="{7D729BC2-B397-481A-B486-25E7DE38A7E5}" destId="{E9489A6D-8F13-4C89-8E8C-76F5D5760F5A}" srcOrd="5" destOrd="0" presId="urn:microsoft.com/office/officeart/2005/8/layout/radial3"/>
    <dgm:cxn modelId="{DA5112B7-C562-49D9-9EB0-81585289BC18}" type="presParOf" srcId="{7D729BC2-B397-481A-B486-25E7DE38A7E5}" destId="{4B34AF5C-ACF6-4F62-B03B-92D5082EFFC2}" srcOrd="6" destOrd="0" presId="urn:microsoft.com/office/officeart/2005/8/layout/radial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3839467-2833-4290-9161-1F5448DA7FCC}" type="doc">
      <dgm:prSet loTypeId="urn:microsoft.com/office/officeart/2008/layout/LinedList" loCatId="hierarchy" qsTypeId="urn:microsoft.com/office/officeart/2005/8/quickstyle/simple1" qsCatId="simple" csTypeId="urn:microsoft.com/office/officeart/2005/8/colors/accent1_2" csCatId="accent1" phldr="1"/>
      <dgm:spPr/>
      <dgm:t>
        <a:bodyPr/>
        <a:lstStyle/>
        <a:p>
          <a:endParaRPr lang="en-US"/>
        </a:p>
      </dgm:t>
    </dgm:pt>
    <dgm:pt modelId="{08ED1C24-130B-42DA-9505-72BA2D265DEC}">
      <dgm:prSet phldrT="[Text]"/>
      <dgm:spPr/>
      <dgm:t>
        <a:bodyPr/>
        <a:lstStyle/>
        <a:p>
          <a:r>
            <a:rPr lang="en-US" dirty="0" smtClean="0">
              <a:solidFill>
                <a:srgbClr val="002060"/>
              </a:solidFill>
            </a:rPr>
            <a:t>IAIM</a:t>
          </a:r>
          <a:endParaRPr lang="en-US" dirty="0">
            <a:solidFill>
              <a:srgbClr val="002060"/>
            </a:solidFill>
          </a:endParaRPr>
        </a:p>
      </dgm:t>
    </dgm:pt>
    <dgm:pt modelId="{43EC0EBE-9D17-4527-B7A5-2CA67EDDF937}" cxnId="{2B3E243C-0879-465F-9E74-33CDF7FEDE95}" type="parTrans">
      <dgm:prSet/>
      <dgm:spPr/>
      <dgm:t>
        <a:bodyPr/>
        <a:lstStyle/>
        <a:p>
          <a:endParaRPr lang="en-US"/>
        </a:p>
      </dgm:t>
    </dgm:pt>
    <dgm:pt modelId="{1A3BCA9E-98C6-4C1D-A5FC-F6DF4350F032}" cxnId="{2B3E243C-0879-465F-9E74-33CDF7FEDE95}" type="sibTrans">
      <dgm:prSet/>
      <dgm:spPr/>
      <dgm:t>
        <a:bodyPr/>
        <a:lstStyle/>
        <a:p>
          <a:endParaRPr lang="en-US"/>
        </a:p>
      </dgm:t>
    </dgm:pt>
    <dgm:pt modelId="{D862D55B-370E-4283-B8BF-6D6C8703B689}">
      <dgm:prSet phldrT="[Text]"/>
      <dgm:spPr/>
      <dgm:t>
        <a:bodyPr/>
        <a:lstStyle/>
        <a:p>
          <a:r>
            <a:rPr lang="en-US" dirty="0" err="1" smtClean="0">
              <a:solidFill>
                <a:schemeClr val="accent1"/>
              </a:solidFill>
              <a:latin typeface="+mn-lt"/>
            </a:rPr>
            <a:t>Infec</a:t>
          </a:r>
          <a:r>
            <a:rPr lang="ro-RO" dirty="0" smtClean="0">
              <a:solidFill>
                <a:schemeClr val="accent1"/>
              </a:solidFill>
              <a:latin typeface="+mn-lt"/>
            </a:rPr>
            <a:t>ţii ce rezultă din complicaţii ale asistenţei medicale, şi sunt legătură cu o morbiditate şi mortalitate crescută</a:t>
          </a:r>
          <a:endParaRPr lang="en-US" dirty="0">
            <a:solidFill>
              <a:schemeClr val="accent1"/>
            </a:solidFill>
            <a:latin typeface="+mn-lt"/>
          </a:endParaRPr>
        </a:p>
      </dgm:t>
    </dgm:pt>
    <dgm:pt modelId="{5DF9F548-A388-4CD9-BC5C-0861092D9BA9}" cxnId="{4CD25D00-4F3D-4F5A-9A58-F92BAFA98474}" type="parTrans">
      <dgm:prSet/>
      <dgm:spPr/>
      <dgm:t>
        <a:bodyPr/>
        <a:lstStyle/>
        <a:p>
          <a:endParaRPr lang="en-US"/>
        </a:p>
      </dgm:t>
    </dgm:pt>
    <dgm:pt modelId="{49739446-0CA5-4BCC-A84B-6922860C0180}" cxnId="{4CD25D00-4F3D-4F5A-9A58-F92BAFA98474}" type="sibTrans">
      <dgm:prSet/>
      <dgm:spPr/>
      <dgm:t>
        <a:bodyPr/>
        <a:lstStyle/>
        <a:p>
          <a:endParaRPr lang="en-US"/>
        </a:p>
      </dgm:t>
    </dgm:pt>
    <dgm:pt modelId="{5F98A8EF-FC0D-4D88-ADE2-C1FB587D5DB3}">
      <dgm:prSet phldrT="[Text]"/>
      <dgm:spPr/>
      <dgm:t>
        <a:bodyPr/>
        <a:lstStyle/>
        <a:p>
          <a:r>
            <a:rPr lang="ro-RO" dirty="0" smtClean="0">
              <a:solidFill>
                <a:schemeClr val="accent1"/>
              </a:solidFill>
              <a:latin typeface="+mn-lt"/>
            </a:rPr>
            <a:t>Zilnic </a:t>
          </a:r>
          <a:r>
            <a:rPr lang="en-GB" i="0" dirty="0" smtClean="0">
              <a:solidFill>
                <a:schemeClr val="accent1"/>
              </a:solidFill>
              <a:effectLst/>
              <a:latin typeface="+mn-lt"/>
            </a:rPr>
            <a:t>1 din 31 de </a:t>
          </a:r>
          <a:r>
            <a:rPr lang="en-GB" i="0" dirty="0" err="1" smtClean="0">
              <a:solidFill>
                <a:schemeClr val="accent1"/>
              </a:solidFill>
              <a:effectLst/>
              <a:latin typeface="+mn-lt"/>
            </a:rPr>
            <a:t>pacienți</a:t>
          </a:r>
          <a:r>
            <a:rPr lang="en-GB" i="0" dirty="0" smtClean="0">
              <a:solidFill>
                <a:schemeClr val="accent1"/>
              </a:solidFill>
              <a:effectLst/>
              <a:latin typeface="+mn-lt"/>
            </a:rPr>
            <a:t> din </a:t>
          </a:r>
          <a:r>
            <a:rPr lang="en-GB" i="0" dirty="0" err="1" smtClean="0">
              <a:solidFill>
                <a:schemeClr val="accent1"/>
              </a:solidFill>
              <a:effectLst/>
              <a:latin typeface="+mn-lt"/>
            </a:rPr>
            <a:t>spital</a:t>
          </a:r>
          <a:r>
            <a:rPr lang="en-GB" i="0" dirty="0" smtClean="0">
              <a:solidFill>
                <a:schemeClr val="accent1"/>
              </a:solidFill>
              <a:effectLst/>
              <a:latin typeface="+mn-lt"/>
            </a:rPr>
            <a:t> are o IAIM </a:t>
          </a:r>
          <a:endParaRPr lang="ro-RO" i="0" dirty="0" smtClean="0">
            <a:solidFill>
              <a:schemeClr val="accent1"/>
            </a:solidFill>
            <a:effectLst/>
            <a:latin typeface="+mn-lt"/>
          </a:endParaRPr>
        </a:p>
        <a:p>
          <a:r>
            <a:rPr lang="en-GB" i="0" dirty="0" smtClean="0">
              <a:solidFill>
                <a:schemeClr val="accent1"/>
              </a:solidFill>
              <a:effectLst/>
              <a:latin typeface="+mn-lt"/>
            </a:rPr>
            <a:t>(</a:t>
          </a:r>
          <a:r>
            <a:rPr lang="en-GB" i="0" dirty="0" smtClean="0">
              <a:solidFill>
                <a:schemeClr val="accent1"/>
              </a:solidFill>
              <a:effectLst/>
              <a:latin typeface="+mn-lt"/>
            </a:rPr>
            <a:t>o </a:t>
          </a:r>
          <a:r>
            <a:rPr lang="en-GB" i="0" dirty="0" err="1" smtClean="0">
              <a:solidFill>
                <a:schemeClr val="accent1"/>
              </a:solidFill>
              <a:effectLst/>
              <a:latin typeface="+mn-lt"/>
            </a:rPr>
            <a:t>infecție</a:t>
          </a:r>
          <a:r>
            <a:rPr lang="en-GB" i="0" dirty="0" smtClean="0">
              <a:solidFill>
                <a:schemeClr val="accent1"/>
              </a:solidFill>
              <a:effectLst/>
              <a:latin typeface="+mn-lt"/>
            </a:rPr>
            <a:t> în </a:t>
          </a:r>
          <a:r>
            <a:rPr lang="en-GB" i="0" dirty="0" err="1" smtClean="0">
              <a:solidFill>
                <a:schemeClr val="accent1"/>
              </a:solidFill>
              <a:effectLst/>
              <a:latin typeface="+mn-lt"/>
            </a:rPr>
            <a:t>timp</a:t>
          </a:r>
          <a:r>
            <a:rPr lang="en-GB" i="0" dirty="0" smtClean="0">
              <a:solidFill>
                <a:schemeClr val="accent1"/>
              </a:solidFill>
              <a:effectLst/>
              <a:latin typeface="+mn-lt"/>
            </a:rPr>
            <a:t> </a:t>
          </a:r>
          <a:r>
            <a:rPr lang="en-GB" i="0" dirty="0" err="1" smtClean="0">
              <a:solidFill>
                <a:schemeClr val="accent1"/>
              </a:solidFill>
              <a:effectLst/>
              <a:latin typeface="+mn-lt"/>
            </a:rPr>
            <a:t>ce</a:t>
          </a:r>
          <a:r>
            <a:rPr lang="en-GB" i="0" dirty="0" smtClean="0">
              <a:solidFill>
                <a:schemeClr val="accent1"/>
              </a:solidFill>
              <a:effectLst/>
              <a:latin typeface="+mn-lt"/>
            </a:rPr>
            <a:t> </a:t>
          </a:r>
          <a:r>
            <a:rPr lang="en-GB" i="0" dirty="0" err="1" smtClean="0">
              <a:solidFill>
                <a:schemeClr val="accent1"/>
              </a:solidFill>
              <a:effectLst/>
              <a:latin typeface="+mn-lt"/>
            </a:rPr>
            <a:t>este</a:t>
          </a:r>
          <a:r>
            <a:rPr lang="en-GB" i="0" dirty="0" smtClean="0">
              <a:solidFill>
                <a:schemeClr val="accent1"/>
              </a:solidFill>
              <a:effectLst/>
              <a:latin typeface="+mn-lt"/>
            </a:rPr>
            <a:t> </a:t>
          </a:r>
          <a:r>
            <a:rPr lang="en-GB" i="0" dirty="0" err="1" smtClean="0">
              <a:solidFill>
                <a:schemeClr val="accent1"/>
              </a:solidFill>
              <a:effectLst/>
              <a:latin typeface="+mn-lt"/>
            </a:rPr>
            <a:t>tratat</a:t>
          </a:r>
          <a:r>
            <a:rPr lang="en-GB" i="0" dirty="0" smtClean="0">
              <a:solidFill>
                <a:schemeClr val="accent1"/>
              </a:solidFill>
              <a:effectLst/>
              <a:latin typeface="+mn-lt"/>
            </a:rPr>
            <a:t> </a:t>
          </a:r>
          <a:r>
            <a:rPr lang="en-GB" i="0" dirty="0" err="1" smtClean="0">
              <a:solidFill>
                <a:schemeClr val="accent1"/>
              </a:solidFill>
              <a:effectLst/>
              <a:latin typeface="+mn-lt"/>
            </a:rPr>
            <a:t>într</a:t>
          </a:r>
          <a:r>
            <a:rPr lang="en-GB" i="0" dirty="0" smtClean="0">
              <a:solidFill>
                <a:schemeClr val="accent1"/>
              </a:solidFill>
              <a:effectLst/>
              <a:latin typeface="+mn-lt"/>
            </a:rPr>
            <a:t>-o </a:t>
          </a:r>
          <a:r>
            <a:rPr lang="en-GB" i="0" dirty="0" err="1" smtClean="0">
              <a:solidFill>
                <a:schemeClr val="accent1"/>
              </a:solidFill>
              <a:effectLst/>
              <a:latin typeface="+mn-lt"/>
            </a:rPr>
            <a:t>unitate</a:t>
          </a:r>
          <a:r>
            <a:rPr lang="en-GB" i="0" dirty="0" smtClean="0">
              <a:solidFill>
                <a:schemeClr val="accent1"/>
              </a:solidFill>
              <a:effectLst/>
              <a:latin typeface="+mn-lt"/>
            </a:rPr>
            <a:t> </a:t>
          </a:r>
          <a:r>
            <a:rPr lang="en-GB" i="0" dirty="0" err="1" smtClean="0">
              <a:solidFill>
                <a:schemeClr val="accent1"/>
              </a:solidFill>
              <a:effectLst/>
              <a:latin typeface="+mn-lt"/>
            </a:rPr>
            <a:t>medicală</a:t>
          </a:r>
          <a:endParaRPr lang="en-US" dirty="0">
            <a:solidFill>
              <a:schemeClr val="accent1"/>
            </a:solidFill>
            <a:latin typeface="+mn-lt"/>
          </a:endParaRPr>
        </a:p>
      </dgm:t>
    </dgm:pt>
    <dgm:pt modelId="{D3216A90-4BA3-4A3C-8256-79CADBEF9825}" cxnId="{60373069-4485-42F8-9BA5-6D90DE9F7553}" type="parTrans">
      <dgm:prSet/>
      <dgm:spPr/>
      <dgm:t>
        <a:bodyPr/>
        <a:lstStyle/>
        <a:p>
          <a:endParaRPr lang="en-US"/>
        </a:p>
      </dgm:t>
    </dgm:pt>
    <dgm:pt modelId="{FF1334C9-AB3E-441C-A5F7-52569AFB74A3}" cxnId="{60373069-4485-42F8-9BA5-6D90DE9F7553}" type="sibTrans">
      <dgm:prSet/>
      <dgm:spPr/>
      <dgm:t>
        <a:bodyPr/>
        <a:lstStyle/>
        <a:p>
          <a:endParaRPr lang="en-US"/>
        </a:p>
      </dgm:t>
    </dgm:pt>
    <dgm:pt modelId="{9C8131E5-1DF6-48AA-AACD-96BB030981E2}">
      <dgm:prSet phldrT="[Text]"/>
      <dgm:spPr/>
      <dgm:t>
        <a:bodyPr/>
        <a:lstStyle/>
        <a:p>
          <a:r>
            <a:rPr lang="ro-RO" dirty="0" smtClean="0">
              <a:solidFill>
                <a:schemeClr val="accent1"/>
              </a:solidFill>
              <a:latin typeface="+mn-lt"/>
            </a:rPr>
            <a:t>Sunt cauzate de bacterii multidrog rezistente asociind risc crescut de sepsis sau deces</a:t>
          </a:r>
          <a:endParaRPr lang="en-US" dirty="0">
            <a:solidFill>
              <a:schemeClr val="accent1"/>
            </a:solidFill>
            <a:latin typeface="+mn-lt"/>
          </a:endParaRPr>
        </a:p>
      </dgm:t>
    </dgm:pt>
    <dgm:pt modelId="{D9ABD2DA-92E4-460E-BE23-1B14823AA139}" cxnId="{F4D06279-6BA3-4909-9BF1-1779BD82FB29}" type="parTrans">
      <dgm:prSet/>
      <dgm:spPr/>
      <dgm:t>
        <a:bodyPr/>
        <a:lstStyle/>
        <a:p>
          <a:endParaRPr lang="en-US"/>
        </a:p>
      </dgm:t>
    </dgm:pt>
    <dgm:pt modelId="{A6E6BC79-A3DC-4D0A-B1BF-45C7D839D150}" cxnId="{F4D06279-6BA3-4909-9BF1-1779BD82FB29}" type="sibTrans">
      <dgm:prSet/>
      <dgm:spPr/>
      <dgm:t>
        <a:bodyPr/>
        <a:lstStyle/>
        <a:p>
          <a:endParaRPr lang="en-US"/>
        </a:p>
      </dgm:t>
    </dgm:pt>
    <dgm:pt modelId="{4FCB05E5-AE65-44CC-B214-2579CCDD9D10}" type="pres">
      <dgm:prSet presAssocID="{43839467-2833-4290-9161-1F5448DA7FCC}" presName="vert0" presStyleCnt="0">
        <dgm:presLayoutVars>
          <dgm:dir/>
          <dgm:animOne val="branch"/>
          <dgm:animLvl val="lvl"/>
        </dgm:presLayoutVars>
      </dgm:prSet>
      <dgm:spPr/>
      <dgm:t>
        <a:bodyPr/>
        <a:lstStyle/>
        <a:p>
          <a:endParaRPr lang="en-US"/>
        </a:p>
      </dgm:t>
    </dgm:pt>
    <dgm:pt modelId="{FDCAF6E4-AE78-4A65-8436-5BCCFB6E7521}" type="pres">
      <dgm:prSet presAssocID="{08ED1C24-130B-42DA-9505-72BA2D265DEC}" presName="thickLine" presStyleLbl="alignNode1" presStyleIdx="0" presStyleCnt="1"/>
      <dgm:spPr/>
    </dgm:pt>
    <dgm:pt modelId="{A40F7D20-7C25-4990-8CA7-A10AAA48933A}" type="pres">
      <dgm:prSet presAssocID="{08ED1C24-130B-42DA-9505-72BA2D265DEC}" presName="horz1" presStyleCnt="0"/>
      <dgm:spPr/>
    </dgm:pt>
    <dgm:pt modelId="{1A0A525C-A33C-439A-84CA-5E831574FD4A}" type="pres">
      <dgm:prSet presAssocID="{08ED1C24-130B-42DA-9505-72BA2D265DEC}" presName="tx1" presStyleLbl="revTx" presStyleIdx="0" presStyleCnt="4"/>
      <dgm:spPr/>
      <dgm:t>
        <a:bodyPr/>
        <a:lstStyle/>
        <a:p>
          <a:endParaRPr lang="en-US"/>
        </a:p>
      </dgm:t>
    </dgm:pt>
    <dgm:pt modelId="{F89CAB14-E9DD-4E03-A97F-7D5FD8104EF9}" type="pres">
      <dgm:prSet presAssocID="{08ED1C24-130B-42DA-9505-72BA2D265DEC}" presName="vert1" presStyleCnt="0"/>
      <dgm:spPr/>
    </dgm:pt>
    <dgm:pt modelId="{E572BE86-58C6-4882-A107-6490A0B4715C}" type="pres">
      <dgm:prSet presAssocID="{D862D55B-370E-4283-B8BF-6D6C8703B689}" presName="vertSpace2a" presStyleCnt="0"/>
      <dgm:spPr/>
    </dgm:pt>
    <dgm:pt modelId="{160A935F-EEEF-49E4-9835-6FE18A4DEBE2}" type="pres">
      <dgm:prSet presAssocID="{D862D55B-370E-4283-B8BF-6D6C8703B689}" presName="horz2" presStyleCnt="0"/>
      <dgm:spPr/>
    </dgm:pt>
    <dgm:pt modelId="{AA65191F-5DE2-4934-B74A-0D00961B94F5}" type="pres">
      <dgm:prSet presAssocID="{D862D55B-370E-4283-B8BF-6D6C8703B689}" presName="horzSpace2" presStyleCnt="0"/>
      <dgm:spPr/>
    </dgm:pt>
    <dgm:pt modelId="{CF57FFDC-3060-4C19-A3A0-013FC0A6B8C7}" type="pres">
      <dgm:prSet presAssocID="{D862D55B-370E-4283-B8BF-6D6C8703B689}" presName="tx2" presStyleLbl="revTx" presStyleIdx="1" presStyleCnt="4"/>
      <dgm:spPr/>
      <dgm:t>
        <a:bodyPr/>
        <a:lstStyle/>
        <a:p>
          <a:endParaRPr lang="en-US"/>
        </a:p>
      </dgm:t>
    </dgm:pt>
    <dgm:pt modelId="{D34656B1-3DC3-4399-AB24-49777646F0E9}" type="pres">
      <dgm:prSet presAssocID="{D862D55B-370E-4283-B8BF-6D6C8703B689}" presName="vert2" presStyleCnt="0"/>
      <dgm:spPr/>
    </dgm:pt>
    <dgm:pt modelId="{4C06AD40-FA0F-4841-9113-34E96EC8C2B8}" type="pres">
      <dgm:prSet presAssocID="{D862D55B-370E-4283-B8BF-6D6C8703B689}" presName="thinLine2b" presStyleLbl="callout" presStyleIdx="0" presStyleCnt="3"/>
      <dgm:spPr/>
    </dgm:pt>
    <dgm:pt modelId="{02AB686B-BAE3-4190-ADC5-E26DF890C5F5}" type="pres">
      <dgm:prSet presAssocID="{D862D55B-370E-4283-B8BF-6D6C8703B689}" presName="vertSpace2b" presStyleCnt="0"/>
      <dgm:spPr/>
    </dgm:pt>
    <dgm:pt modelId="{8AE0BBF9-DF2F-433A-B913-FC83BE116568}" type="pres">
      <dgm:prSet presAssocID="{5F98A8EF-FC0D-4D88-ADE2-C1FB587D5DB3}" presName="horz2" presStyleCnt="0"/>
      <dgm:spPr/>
    </dgm:pt>
    <dgm:pt modelId="{FBEE2B2E-302D-49C7-87A7-E853BEDB521A}" type="pres">
      <dgm:prSet presAssocID="{5F98A8EF-FC0D-4D88-ADE2-C1FB587D5DB3}" presName="horzSpace2" presStyleCnt="0"/>
      <dgm:spPr/>
    </dgm:pt>
    <dgm:pt modelId="{CE97B2F2-2001-48E6-9E07-432FDA304366}" type="pres">
      <dgm:prSet presAssocID="{5F98A8EF-FC0D-4D88-ADE2-C1FB587D5DB3}" presName="tx2" presStyleLbl="revTx" presStyleIdx="2" presStyleCnt="4"/>
      <dgm:spPr/>
      <dgm:t>
        <a:bodyPr/>
        <a:lstStyle/>
        <a:p>
          <a:endParaRPr lang="en-US"/>
        </a:p>
      </dgm:t>
    </dgm:pt>
    <dgm:pt modelId="{B289EF65-4E0C-4DB2-B2B6-3681A215F934}" type="pres">
      <dgm:prSet presAssocID="{5F98A8EF-FC0D-4D88-ADE2-C1FB587D5DB3}" presName="vert2" presStyleCnt="0"/>
      <dgm:spPr/>
    </dgm:pt>
    <dgm:pt modelId="{CC29120F-FAD3-405E-9B76-FFA9C5D16EF4}" type="pres">
      <dgm:prSet presAssocID="{5F98A8EF-FC0D-4D88-ADE2-C1FB587D5DB3}" presName="thinLine2b" presStyleLbl="callout" presStyleIdx="1" presStyleCnt="3"/>
      <dgm:spPr/>
    </dgm:pt>
    <dgm:pt modelId="{6097765B-B632-4045-81C6-98DE30E1F31B}" type="pres">
      <dgm:prSet presAssocID="{5F98A8EF-FC0D-4D88-ADE2-C1FB587D5DB3}" presName="vertSpace2b" presStyleCnt="0"/>
      <dgm:spPr/>
    </dgm:pt>
    <dgm:pt modelId="{7675EC25-BF72-47D4-BAA4-81EB5910AC38}" type="pres">
      <dgm:prSet presAssocID="{9C8131E5-1DF6-48AA-AACD-96BB030981E2}" presName="horz2" presStyleCnt="0"/>
      <dgm:spPr/>
    </dgm:pt>
    <dgm:pt modelId="{4CB3945B-8350-4B93-8F78-56D12278AEC1}" type="pres">
      <dgm:prSet presAssocID="{9C8131E5-1DF6-48AA-AACD-96BB030981E2}" presName="horzSpace2" presStyleCnt="0"/>
      <dgm:spPr/>
    </dgm:pt>
    <dgm:pt modelId="{B45A0603-B420-49CF-AE2A-EED3D3833FAF}" type="pres">
      <dgm:prSet presAssocID="{9C8131E5-1DF6-48AA-AACD-96BB030981E2}" presName="tx2" presStyleLbl="revTx" presStyleIdx="3" presStyleCnt="4"/>
      <dgm:spPr/>
      <dgm:t>
        <a:bodyPr/>
        <a:lstStyle/>
        <a:p>
          <a:endParaRPr lang="en-US"/>
        </a:p>
      </dgm:t>
    </dgm:pt>
    <dgm:pt modelId="{D6F28FE3-D4B5-4CDE-B5A3-4EEAA11F3786}" type="pres">
      <dgm:prSet presAssocID="{9C8131E5-1DF6-48AA-AACD-96BB030981E2}" presName="vert2" presStyleCnt="0"/>
      <dgm:spPr/>
    </dgm:pt>
    <dgm:pt modelId="{B95570CF-902F-49F3-8FBF-75503261A613}" type="pres">
      <dgm:prSet presAssocID="{9C8131E5-1DF6-48AA-AACD-96BB030981E2}" presName="thinLine2b" presStyleLbl="callout" presStyleIdx="2" presStyleCnt="3"/>
      <dgm:spPr/>
    </dgm:pt>
    <dgm:pt modelId="{5534B83D-3B4E-4E2D-A2B9-14900A3ACBDD}" type="pres">
      <dgm:prSet presAssocID="{9C8131E5-1DF6-48AA-AACD-96BB030981E2}" presName="vertSpace2b" presStyleCnt="0"/>
      <dgm:spPr/>
    </dgm:pt>
  </dgm:ptLst>
  <dgm:cxnLst>
    <dgm:cxn modelId="{4CD25D00-4F3D-4F5A-9A58-F92BAFA98474}" srcId="{08ED1C24-130B-42DA-9505-72BA2D265DEC}" destId="{D862D55B-370E-4283-B8BF-6D6C8703B689}" srcOrd="0" destOrd="0" parTransId="{5DF9F548-A388-4CD9-BC5C-0861092D9BA9}" sibTransId="{49739446-0CA5-4BCC-A84B-6922860C0180}"/>
    <dgm:cxn modelId="{F4D06279-6BA3-4909-9BF1-1779BD82FB29}" srcId="{08ED1C24-130B-42DA-9505-72BA2D265DEC}" destId="{9C8131E5-1DF6-48AA-AACD-96BB030981E2}" srcOrd="2" destOrd="0" parTransId="{D9ABD2DA-92E4-460E-BE23-1B14823AA139}" sibTransId="{A6E6BC79-A3DC-4D0A-B1BF-45C7D839D150}"/>
    <dgm:cxn modelId="{1ECC9A2B-6C7B-471C-BEF6-4AF7B34938B3}" type="presOf" srcId="{5F98A8EF-FC0D-4D88-ADE2-C1FB587D5DB3}" destId="{CE97B2F2-2001-48E6-9E07-432FDA304366}" srcOrd="0" destOrd="0" presId="urn:microsoft.com/office/officeart/2008/layout/LinedList"/>
    <dgm:cxn modelId="{3CB54220-B32C-4382-9C07-E3C93CEF5830}" type="presOf" srcId="{9C8131E5-1DF6-48AA-AACD-96BB030981E2}" destId="{B45A0603-B420-49CF-AE2A-EED3D3833FAF}" srcOrd="0" destOrd="0" presId="urn:microsoft.com/office/officeart/2008/layout/LinedList"/>
    <dgm:cxn modelId="{352AAF42-BF35-4F42-8197-6B03EAC16DAF}" type="presOf" srcId="{08ED1C24-130B-42DA-9505-72BA2D265DEC}" destId="{1A0A525C-A33C-439A-84CA-5E831574FD4A}" srcOrd="0" destOrd="0" presId="urn:microsoft.com/office/officeart/2008/layout/LinedList"/>
    <dgm:cxn modelId="{60373069-4485-42F8-9BA5-6D90DE9F7553}" srcId="{08ED1C24-130B-42DA-9505-72BA2D265DEC}" destId="{5F98A8EF-FC0D-4D88-ADE2-C1FB587D5DB3}" srcOrd="1" destOrd="0" parTransId="{D3216A90-4BA3-4A3C-8256-79CADBEF9825}" sibTransId="{FF1334C9-AB3E-441C-A5F7-52569AFB74A3}"/>
    <dgm:cxn modelId="{2B3E243C-0879-465F-9E74-33CDF7FEDE95}" srcId="{43839467-2833-4290-9161-1F5448DA7FCC}" destId="{08ED1C24-130B-42DA-9505-72BA2D265DEC}" srcOrd="0" destOrd="0" parTransId="{43EC0EBE-9D17-4527-B7A5-2CA67EDDF937}" sibTransId="{1A3BCA9E-98C6-4C1D-A5FC-F6DF4350F032}"/>
    <dgm:cxn modelId="{AAB311E7-1CAD-41DE-8673-2E339CE9546A}" type="presOf" srcId="{D862D55B-370E-4283-B8BF-6D6C8703B689}" destId="{CF57FFDC-3060-4C19-A3A0-013FC0A6B8C7}" srcOrd="0" destOrd="0" presId="urn:microsoft.com/office/officeart/2008/layout/LinedList"/>
    <dgm:cxn modelId="{5F46B914-C92C-461D-B230-EC2F5457BD2E}" type="presOf" srcId="{43839467-2833-4290-9161-1F5448DA7FCC}" destId="{4FCB05E5-AE65-44CC-B214-2579CCDD9D10}" srcOrd="0" destOrd="0" presId="urn:microsoft.com/office/officeart/2008/layout/LinedList"/>
    <dgm:cxn modelId="{205DA001-3646-46D7-A956-5AAE74C6E7D6}" type="presParOf" srcId="{4FCB05E5-AE65-44CC-B214-2579CCDD9D10}" destId="{FDCAF6E4-AE78-4A65-8436-5BCCFB6E7521}" srcOrd="0" destOrd="0" presId="urn:microsoft.com/office/officeart/2008/layout/LinedList"/>
    <dgm:cxn modelId="{36285371-5A15-4FA7-9314-D57388142B93}" type="presParOf" srcId="{4FCB05E5-AE65-44CC-B214-2579CCDD9D10}" destId="{A40F7D20-7C25-4990-8CA7-A10AAA48933A}" srcOrd="1" destOrd="0" presId="urn:microsoft.com/office/officeart/2008/layout/LinedList"/>
    <dgm:cxn modelId="{6B5E1D72-7CE8-4066-BCB1-4CA240D9D437}" type="presParOf" srcId="{A40F7D20-7C25-4990-8CA7-A10AAA48933A}" destId="{1A0A525C-A33C-439A-84CA-5E831574FD4A}" srcOrd="0" destOrd="0" presId="urn:microsoft.com/office/officeart/2008/layout/LinedList"/>
    <dgm:cxn modelId="{6E7008A6-ACFF-441E-B54D-421A066D4109}" type="presParOf" srcId="{A40F7D20-7C25-4990-8CA7-A10AAA48933A}" destId="{F89CAB14-E9DD-4E03-A97F-7D5FD8104EF9}" srcOrd="1" destOrd="0" presId="urn:microsoft.com/office/officeart/2008/layout/LinedList"/>
    <dgm:cxn modelId="{77C3CEB3-DA9E-42FD-864D-F345A51CA533}" type="presParOf" srcId="{F89CAB14-E9DD-4E03-A97F-7D5FD8104EF9}" destId="{E572BE86-58C6-4882-A107-6490A0B4715C}" srcOrd="0" destOrd="0" presId="urn:microsoft.com/office/officeart/2008/layout/LinedList"/>
    <dgm:cxn modelId="{C19416B5-CD20-43BF-926E-8B2333667302}" type="presParOf" srcId="{F89CAB14-E9DD-4E03-A97F-7D5FD8104EF9}" destId="{160A935F-EEEF-49E4-9835-6FE18A4DEBE2}" srcOrd="1" destOrd="0" presId="urn:microsoft.com/office/officeart/2008/layout/LinedList"/>
    <dgm:cxn modelId="{813AF207-AFF1-409D-BEBF-FC3B4376CE1A}" type="presParOf" srcId="{160A935F-EEEF-49E4-9835-6FE18A4DEBE2}" destId="{AA65191F-5DE2-4934-B74A-0D00961B94F5}" srcOrd="0" destOrd="0" presId="urn:microsoft.com/office/officeart/2008/layout/LinedList"/>
    <dgm:cxn modelId="{C803F58F-C7B5-445C-8F1B-F44B6A6137C0}" type="presParOf" srcId="{160A935F-EEEF-49E4-9835-6FE18A4DEBE2}" destId="{CF57FFDC-3060-4C19-A3A0-013FC0A6B8C7}" srcOrd="1" destOrd="0" presId="urn:microsoft.com/office/officeart/2008/layout/LinedList"/>
    <dgm:cxn modelId="{DBB27577-7B15-453A-BC28-D048EAF1BCEE}" type="presParOf" srcId="{160A935F-EEEF-49E4-9835-6FE18A4DEBE2}" destId="{D34656B1-3DC3-4399-AB24-49777646F0E9}" srcOrd="2" destOrd="0" presId="urn:microsoft.com/office/officeart/2008/layout/LinedList"/>
    <dgm:cxn modelId="{7BEFE057-2D43-4B37-BE73-C39CD464CA66}" type="presParOf" srcId="{F89CAB14-E9DD-4E03-A97F-7D5FD8104EF9}" destId="{4C06AD40-FA0F-4841-9113-34E96EC8C2B8}" srcOrd="2" destOrd="0" presId="urn:microsoft.com/office/officeart/2008/layout/LinedList"/>
    <dgm:cxn modelId="{9CF76745-87DA-4D57-8109-1D15BDC18745}" type="presParOf" srcId="{F89CAB14-E9DD-4E03-A97F-7D5FD8104EF9}" destId="{02AB686B-BAE3-4190-ADC5-E26DF890C5F5}" srcOrd="3" destOrd="0" presId="urn:microsoft.com/office/officeart/2008/layout/LinedList"/>
    <dgm:cxn modelId="{5BAB6C79-6248-427D-BED3-5288C69DB4C7}" type="presParOf" srcId="{F89CAB14-E9DD-4E03-A97F-7D5FD8104EF9}" destId="{8AE0BBF9-DF2F-433A-B913-FC83BE116568}" srcOrd="4" destOrd="0" presId="urn:microsoft.com/office/officeart/2008/layout/LinedList"/>
    <dgm:cxn modelId="{B4266839-A75A-4347-B468-2FE2B786DAD7}" type="presParOf" srcId="{8AE0BBF9-DF2F-433A-B913-FC83BE116568}" destId="{FBEE2B2E-302D-49C7-87A7-E853BEDB521A}" srcOrd="0" destOrd="0" presId="urn:microsoft.com/office/officeart/2008/layout/LinedList"/>
    <dgm:cxn modelId="{73F75226-D79A-42C4-AD94-F599251A24F8}" type="presParOf" srcId="{8AE0BBF9-DF2F-433A-B913-FC83BE116568}" destId="{CE97B2F2-2001-48E6-9E07-432FDA304366}" srcOrd="1" destOrd="0" presId="urn:microsoft.com/office/officeart/2008/layout/LinedList"/>
    <dgm:cxn modelId="{BD3004C3-AA56-47FF-82B7-7EA6F56403C7}" type="presParOf" srcId="{8AE0BBF9-DF2F-433A-B913-FC83BE116568}" destId="{B289EF65-4E0C-4DB2-B2B6-3681A215F934}" srcOrd="2" destOrd="0" presId="urn:microsoft.com/office/officeart/2008/layout/LinedList"/>
    <dgm:cxn modelId="{6CCAD15F-957D-40F2-BC53-55449D28394F}" type="presParOf" srcId="{F89CAB14-E9DD-4E03-A97F-7D5FD8104EF9}" destId="{CC29120F-FAD3-405E-9B76-FFA9C5D16EF4}" srcOrd="5" destOrd="0" presId="urn:microsoft.com/office/officeart/2008/layout/LinedList"/>
    <dgm:cxn modelId="{3AEDF634-0AC2-420C-937E-C32A3DEF123B}" type="presParOf" srcId="{F89CAB14-E9DD-4E03-A97F-7D5FD8104EF9}" destId="{6097765B-B632-4045-81C6-98DE30E1F31B}" srcOrd="6" destOrd="0" presId="urn:microsoft.com/office/officeart/2008/layout/LinedList"/>
    <dgm:cxn modelId="{19F769B0-C818-4291-BE98-AB835823735D}" type="presParOf" srcId="{F89CAB14-E9DD-4E03-A97F-7D5FD8104EF9}" destId="{7675EC25-BF72-47D4-BAA4-81EB5910AC38}" srcOrd="7" destOrd="0" presId="urn:microsoft.com/office/officeart/2008/layout/LinedList"/>
    <dgm:cxn modelId="{F599564F-ACA7-444B-8FAC-91774E04DC59}" type="presParOf" srcId="{7675EC25-BF72-47D4-BAA4-81EB5910AC38}" destId="{4CB3945B-8350-4B93-8F78-56D12278AEC1}" srcOrd="0" destOrd="0" presId="urn:microsoft.com/office/officeart/2008/layout/LinedList"/>
    <dgm:cxn modelId="{D316F913-8AE8-488D-AC71-44C26037519A}" type="presParOf" srcId="{7675EC25-BF72-47D4-BAA4-81EB5910AC38}" destId="{B45A0603-B420-49CF-AE2A-EED3D3833FAF}" srcOrd="1" destOrd="0" presId="urn:microsoft.com/office/officeart/2008/layout/LinedList"/>
    <dgm:cxn modelId="{299E35D7-3506-43EA-97C8-22FED261A1F2}" type="presParOf" srcId="{7675EC25-BF72-47D4-BAA4-81EB5910AC38}" destId="{D6F28FE3-D4B5-4CDE-B5A3-4EEAA11F3786}" srcOrd="2" destOrd="0" presId="urn:microsoft.com/office/officeart/2008/layout/LinedList"/>
    <dgm:cxn modelId="{21AF244F-2EB0-468A-BF78-EAD522BC0808}" type="presParOf" srcId="{F89CAB14-E9DD-4E03-A97F-7D5FD8104EF9}" destId="{B95570CF-902F-49F3-8FBF-75503261A613}" srcOrd="8" destOrd="0" presId="urn:microsoft.com/office/officeart/2008/layout/LinedList"/>
    <dgm:cxn modelId="{8CBBA146-7D1C-414D-A78E-E5B79EA42935}" type="presParOf" srcId="{F89CAB14-E9DD-4E03-A97F-7D5FD8104EF9}" destId="{5534B83D-3B4E-4E2D-A2B9-14900A3ACBDD}" srcOrd="9" destOrd="0" presId="urn:microsoft.com/office/officeart/2008/layout/LinedList"/>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11259670" cy="5418667"/>
        <a:chOff x="0" y="0"/>
        <a:chExt cx="11259670" cy="5418667"/>
      </a:xfrm>
    </dsp:grpSpPr>
    <dsp:sp modelId="{DE621FA7-06A1-4320-82C9-F6F3E0B7442E}">
      <dsp:nvSpPr>
        <dsp:cNvPr id="3" name="Rounded Rectangle 2"/>
        <dsp:cNvSpPr/>
      </dsp:nvSpPr>
      <dsp:spPr bwMode="white">
        <a:xfrm>
          <a:off x="0" y="62974"/>
          <a:ext cx="11259670" cy="2606040"/>
        </a:xfrm>
        <a:prstGeom prst="roundRect">
          <a:avLst/>
        </a:prstGeom>
      </dsp:spPr>
      <dsp:style>
        <a:lnRef idx="2">
          <a:schemeClr val="lt1"/>
        </a:lnRef>
        <a:fillRef idx="1">
          <a:schemeClr val="accent1"/>
        </a:fillRef>
        <a:effectRef idx="0">
          <a:scrgbClr r="0" g="0" b="0"/>
        </a:effectRef>
        <a:fontRef idx="minor">
          <a:schemeClr val="lt1"/>
        </a:fontRef>
      </dsp:style>
      <dsp:txBody>
        <a:bodyPr lIns="106680" tIns="106680" rIns="106680" bIns="106680" anchor="ctr"/>
        <a:lstStyle>
          <a:lvl1pPr algn="l">
            <a:defRPr sz="2800"/>
          </a:lvl1pPr>
          <a:lvl2pPr marL="228600" indent="-228600" algn="l">
            <a:defRPr sz="2100"/>
          </a:lvl2pPr>
          <a:lvl3pPr marL="457200" indent="-228600" algn="l">
            <a:defRPr sz="2100"/>
          </a:lvl3pPr>
          <a:lvl4pPr marL="685800" indent="-228600" algn="l">
            <a:defRPr sz="2100"/>
          </a:lvl4pPr>
          <a:lvl5pPr marL="914400" indent="-228600" algn="l">
            <a:defRPr sz="2100"/>
          </a:lvl5pPr>
          <a:lvl6pPr marL="1143000" indent="-228600" algn="l">
            <a:defRPr sz="2100"/>
          </a:lvl6pPr>
          <a:lvl7pPr marL="1371600" indent="-228600" algn="l">
            <a:defRPr sz="2100"/>
          </a:lvl7pPr>
          <a:lvl8pPr marL="1600200" indent="-228600" algn="l">
            <a:defRPr sz="2100"/>
          </a:lvl8pPr>
          <a:lvl9pPr marL="1828800" indent="-228600" algn="l">
            <a:defRPr sz="2100"/>
          </a:lvl9pPr>
        </a:lstStyle>
        <a:p>
          <a:pPr lvl="0">
            <a:lnSpc>
              <a:spcPct val="100000"/>
            </a:lnSpc>
            <a:spcBef>
              <a:spcPct val="0"/>
            </a:spcBef>
            <a:spcAft>
              <a:spcPct val="35000"/>
            </a:spcAft>
          </a:pPr>
          <a:r>
            <a:rPr lang="en-GB" dirty="0" smtClean="0"/>
            <a:t>Infecţiile </a:t>
          </a:r>
          <a:r>
            <a:rPr lang="en-GB" dirty="0" err="1" smtClean="0"/>
            <a:t>Asociate</a:t>
          </a:r>
          <a:r>
            <a:rPr lang="en-GB" dirty="0" smtClean="0"/>
            <a:t> </a:t>
          </a:r>
          <a:r>
            <a:rPr lang="en-GB" dirty="0" err="1" smtClean="0"/>
            <a:t>Asistenţei</a:t>
          </a:r>
          <a:r>
            <a:rPr lang="en-GB" dirty="0" smtClean="0"/>
            <a:t> </a:t>
          </a:r>
          <a:r>
            <a:rPr lang="en-GB" dirty="0" err="1" smtClean="0"/>
            <a:t>Medicale</a:t>
          </a:r>
          <a:r>
            <a:rPr lang="en-GB" dirty="0" smtClean="0"/>
            <a:t> (IAAM) </a:t>
          </a:r>
          <a:r>
            <a:rPr lang="en-GB" dirty="0" err="1" smtClean="0"/>
            <a:t>fac</a:t>
          </a:r>
          <a:r>
            <a:rPr lang="en-GB" dirty="0" smtClean="0"/>
            <a:t> parte </a:t>
          </a:r>
          <a:r>
            <a:rPr lang="en-GB" dirty="0" err="1" smtClean="0"/>
            <a:t>dintre</a:t>
          </a:r>
          <a:r>
            <a:rPr lang="en-GB" dirty="0" smtClean="0"/>
            <a:t> </a:t>
          </a:r>
          <a:r>
            <a:rPr lang="en-GB" dirty="0" err="1" smtClean="0"/>
            <a:t>problemele</a:t>
          </a:r>
          <a:r>
            <a:rPr lang="en-GB" dirty="0" smtClean="0"/>
            <a:t> </a:t>
          </a:r>
          <a:r>
            <a:rPr lang="en-GB" dirty="0" err="1" smtClean="0"/>
            <a:t>prioritare</a:t>
          </a:r>
          <a:r>
            <a:rPr lang="en-GB" dirty="0" smtClean="0"/>
            <a:t> de </a:t>
          </a:r>
          <a:r>
            <a:rPr lang="en-GB" dirty="0" err="1" smtClean="0"/>
            <a:t>sănătate</a:t>
          </a:r>
          <a:r>
            <a:rPr lang="en-GB" dirty="0" smtClean="0"/>
            <a:t> </a:t>
          </a:r>
          <a:r>
            <a:rPr lang="en-GB" dirty="0" err="1" smtClean="0"/>
            <a:t>publică</a:t>
          </a:r>
          <a:r>
            <a:rPr lang="en-GB" dirty="0" smtClean="0"/>
            <a:t> </a:t>
          </a:r>
          <a:r>
            <a:rPr lang="en-GB" dirty="0" err="1" smtClean="0"/>
            <a:t>prin</a:t>
          </a:r>
          <a:r>
            <a:rPr lang="en-GB" dirty="0" smtClean="0"/>
            <a:t> </a:t>
          </a:r>
          <a:r>
            <a:rPr lang="en-GB" dirty="0" err="1" smtClean="0"/>
            <a:t>consecinţele</a:t>
          </a:r>
          <a:r>
            <a:rPr lang="en-GB" dirty="0" smtClean="0"/>
            <a:t> </a:t>
          </a:r>
          <a:r>
            <a:rPr lang="en-GB" dirty="0" err="1" smtClean="0"/>
            <a:t>pe</a:t>
          </a:r>
          <a:r>
            <a:rPr lang="en-GB" dirty="0" smtClean="0"/>
            <a:t> care le </a:t>
          </a:r>
          <a:r>
            <a:rPr lang="en-GB" dirty="0" err="1" smtClean="0"/>
            <a:t>generează</a:t>
          </a:r>
          <a:r>
            <a:rPr lang="en-GB" dirty="0" smtClean="0"/>
            <a:t>, ca </a:t>
          </a:r>
          <a:r>
            <a:rPr lang="en-GB" dirty="0" err="1" smtClean="0"/>
            <a:t>urmare</a:t>
          </a:r>
          <a:r>
            <a:rPr lang="en-GB" dirty="0" smtClean="0"/>
            <a:t> a </a:t>
          </a:r>
          <a:r>
            <a:rPr lang="en-GB" b="1" dirty="0" err="1" smtClean="0"/>
            <a:t>morbidităţii</a:t>
          </a:r>
          <a:r>
            <a:rPr lang="en-GB" b="1" dirty="0" smtClean="0"/>
            <a:t> </a:t>
          </a:r>
          <a:r>
            <a:rPr lang="en-GB" b="1" dirty="0" err="1" smtClean="0"/>
            <a:t>și</a:t>
          </a:r>
          <a:r>
            <a:rPr lang="en-GB" b="1" dirty="0" smtClean="0"/>
            <a:t> </a:t>
          </a:r>
          <a:r>
            <a:rPr lang="en-GB" b="1" dirty="0" err="1" smtClean="0"/>
            <a:t>mortalităţii</a:t>
          </a:r>
          <a:r>
            <a:rPr lang="en-GB" b="1" dirty="0" smtClean="0"/>
            <a:t> </a:t>
          </a:r>
          <a:r>
            <a:rPr lang="en-GB" b="1" dirty="0" err="1" smtClean="0"/>
            <a:t>specifice</a:t>
          </a:r>
          <a:r>
            <a:rPr lang="en-GB" dirty="0" smtClean="0"/>
            <a:t>, </a:t>
          </a:r>
          <a:r>
            <a:rPr lang="en-GB" dirty="0" err="1" smtClean="0"/>
            <a:t>dar</a:t>
          </a:r>
          <a:r>
            <a:rPr lang="en-GB" dirty="0" smtClean="0"/>
            <a:t> </a:t>
          </a:r>
          <a:r>
            <a:rPr lang="en-GB" dirty="0" err="1" smtClean="0"/>
            <a:t>şi</a:t>
          </a:r>
          <a:r>
            <a:rPr lang="en-GB" dirty="0" smtClean="0"/>
            <a:t> </a:t>
          </a:r>
          <a:r>
            <a:rPr lang="en-GB" dirty="0" err="1" smtClean="0"/>
            <a:t>prin</a:t>
          </a:r>
          <a:r>
            <a:rPr lang="en-GB" dirty="0" smtClean="0"/>
            <a:t> </a:t>
          </a:r>
          <a:r>
            <a:rPr lang="en-GB" dirty="0" err="1" smtClean="0"/>
            <a:t>crearea</a:t>
          </a:r>
          <a:r>
            <a:rPr lang="en-GB" dirty="0" smtClean="0"/>
            <a:t> </a:t>
          </a:r>
          <a:r>
            <a:rPr lang="en-GB" dirty="0" err="1" smtClean="0"/>
            <a:t>premiselor</a:t>
          </a:r>
          <a:r>
            <a:rPr lang="en-GB" dirty="0" smtClean="0"/>
            <a:t> </a:t>
          </a:r>
          <a:r>
            <a:rPr lang="en-GB" dirty="0" err="1" smtClean="0"/>
            <a:t>pentru</a:t>
          </a:r>
          <a:r>
            <a:rPr lang="en-GB" dirty="0" smtClean="0"/>
            <a:t> </a:t>
          </a:r>
          <a:r>
            <a:rPr lang="en-GB" dirty="0" err="1" smtClean="0"/>
            <a:t>manifestarea</a:t>
          </a:r>
          <a:r>
            <a:rPr lang="en-GB" dirty="0" smtClean="0"/>
            <a:t> </a:t>
          </a:r>
          <a:r>
            <a:rPr lang="en-GB" dirty="0" err="1" smtClean="0"/>
            <a:t>fenomenului</a:t>
          </a:r>
          <a:r>
            <a:rPr lang="en-GB" dirty="0" smtClean="0"/>
            <a:t> de </a:t>
          </a:r>
          <a:r>
            <a:rPr lang="en-GB" b="1" dirty="0" err="1" smtClean="0"/>
            <a:t>emergenţă</a:t>
          </a:r>
          <a:r>
            <a:rPr lang="en-GB" b="1" dirty="0" smtClean="0"/>
            <a:t> a </a:t>
          </a:r>
          <a:r>
            <a:rPr lang="en-GB" b="1" dirty="0" err="1" smtClean="0"/>
            <a:t>microorganismelor</a:t>
          </a:r>
          <a:r>
            <a:rPr lang="en-GB" b="1" dirty="0" smtClean="0"/>
            <a:t> </a:t>
          </a:r>
          <a:r>
            <a:rPr lang="en-GB" b="1" dirty="0" err="1" smtClean="0"/>
            <a:t>multidrog</a:t>
          </a:r>
          <a:r>
            <a:rPr lang="en-GB" b="1" dirty="0" smtClean="0"/>
            <a:t> </a:t>
          </a:r>
          <a:r>
            <a:rPr lang="en-GB" b="1" dirty="0" err="1" smtClean="0"/>
            <a:t>rezistente</a:t>
          </a:r>
          <a:r>
            <a:rPr lang="en-GB" b="1" dirty="0" smtClean="0"/>
            <a:t>.</a:t>
          </a:r>
          <a:endParaRPr lang="en-GB" b="1" dirty="0"/>
        </a:p>
      </dsp:txBody>
      <dsp:txXfrm>
        <a:off x="0" y="62974"/>
        <a:ext cx="11259670" cy="2606040"/>
      </dsp:txXfrm>
    </dsp:sp>
    <dsp:sp modelId="{3C345CE4-6EE5-47A1-BDBD-102A42927417}">
      <dsp:nvSpPr>
        <dsp:cNvPr id="4" name="Rounded Rectangle 3"/>
        <dsp:cNvSpPr/>
      </dsp:nvSpPr>
      <dsp:spPr bwMode="white">
        <a:xfrm>
          <a:off x="0" y="2749654"/>
          <a:ext cx="11259670" cy="2606040"/>
        </a:xfrm>
        <a:prstGeom prst="roundRect">
          <a:avLst/>
        </a:prstGeom>
      </dsp:spPr>
      <dsp:style>
        <a:lnRef idx="2">
          <a:schemeClr val="lt1"/>
        </a:lnRef>
        <a:fillRef idx="1">
          <a:schemeClr val="accent1"/>
        </a:fillRef>
        <a:effectRef idx="0">
          <a:scrgbClr r="0" g="0" b="0"/>
        </a:effectRef>
        <a:fontRef idx="minor">
          <a:schemeClr val="lt1"/>
        </a:fontRef>
      </dsp:style>
      <dsp:txBody>
        <a:bodyPr lIns="106680" tIns="106680" rIns="106680" bIns="106680" anchor="ctr"/>
        <a:lstStyle>
          <a:lvl1pPr algn="l">
            <a:defRPr sz="2800"/>
          </a:lvl1pPr>
          <a:lvl2pPr marL="228600" indent="-228600" algn="l">
            <a:defRPr sz="2100"/>
          </a:lvl2pPr>
          <a:lvl3pPr marL="457200" indent="-228600" algn="l">
            <a:defRPr sz="2100"/>
          </a:lvl3pPr>
          <a:lvl4pPr marL="685800" indent="-228600" algn="l">
            <a:defRPr sz="2100"/>
          </a:lvl4pPr>
          <a:lvl5pPr marL="914400" indent="-228600" algn="l">
            <a:defRPr sz="2100"/>
          </a:lvl5pPr>
          <a:lvl6pPr marL="1143000" indent="-228600" algn="l">
            <a:defRPr sz="2100"/>
          </a:lvl6pPr>
          <a:lvl7pPr marL="1371600" indent="-228600" algn="l">
            <a:defRPr sz="2100"/>
          </a:lvl7pPr>
          <a:lvl8pPr marL="1600200" indent="-228600" algn="l">
            <a:defRPr sz="2100"/>
          </a:lvl8pPr>
          <a:lvl9pPr marL="1828800" indent="-228600" algn="l">
            <a:defRPr sz="2100"/>
          </a:lvl9pPr>
        </a:lstStyle>
        <a:p>
          <a:pPr lvl="0">
            <a:lnSpc>
              <a:spcPct val="100000"/>
            </a:lnSpc>
            <a:spcBef>
              <a:spcPct val="0"/>
            </a:spcBef>
            <a:spcAft>
              <a:spcPct val="35000"/>
            </a:spcAft>
          </a:pPr>
          <a:r>
            <a:rPr lang="en-GB" dirty="0" smtClean="0"/>
            <a:t>O </a:t>
          </a:r>
          <a:r>
            <a:rPr lang="en-GB" b="1" dirty="0" err="1" smtClean="0"/>
            <a:t>infectie</a:t>
          </a:r>
          <a:r>
            <a:rPr lang="en-GB" b="1" dirty="0" smtClean="0"/>
            <a:t> </a:t>
          </a:r>
          <a:r>
            <a:rPr lang="en-GB" b="1" dirty="0" err="1" smtClean="0"/>
            <a:t>asociata</a:t>
          </a:r>
          <a:r>
            <a:rPr lang="en-GB" b="1" dirty="0" smtClean="0"/>
            <a:t> </a:t>
          </a:r>
          <a:r>
            <a:rPr lang="en-GB" b="1" dirty="0" err="1" smtClean="0"/>
            <a:t>asistentei</a:t>
          </a:r>
          <a:r>
            <a:rPr lang="en-GB" b="1" dirty="0" smtClean="0"/>
            <a:t> </a:t>
          </a:r>
          <a:r>
            <a:rPr lang="en-GB" b="1" dirty="0" err="1" smtClean="0"/>
            <a:t>medicale</a:t>
          </a:r>
          <a:r>
            <a:rPr lang="en-GB" b="1" dirty="0" smtClean="0"/>
            <a:t> </a:t>
          </a:r>
          <a:r>
            <a:rPr lang="en-GB" dirty="0" err="1" smtClean="0"/>
            <a:t>reprezinta</a:t>
          </a:r>
          <a:r>
            <a:rPr lang="en-GB" dirty="0" smtClean="0"/>
            <a:t> </a:t>
          </a:r>
          <a:r>
            <a:rPr lang="en-GB" dirty="0" err="1" smtClean="0"/>
            <a:t>orice</a:t>
          </a:r>
          <a:r>
            <a:rPr lang="en-GB" dirty="0" smtClean="0"/>
            <a:t> </a:t>
          </a:r>
          <a:r>
            <a:rPr lang="en-GB" dirty="0" err="1" smtClean="0"/>
            <a:t>infecție</a:t>
          </a:r>
          <a:r>
            <a:rPr lang="en-GB" dirty="0" smtClean="0"/>
            <a:t> care </a:t>
          </a:r>
          <a:r>
            <a:rPr lang="en-GB" dirty="0" err="1" smtClean="0"/>
            <a:t>apare</a:t>
          </a:r>
          <a:r>
            <a:rPr lang="en-GB" dirty="0" smtClean="0"/>
            <a:t> </a:t>
          </a:r>
          <a:r>
            <a:rPr lang="en-GB" dirty="0" err="1" smtClean="0"/>
            <a:t>pe</a:t>
          </a:r>
          <a:r>
            <a:rPr lang="en-GB" dirty="0" smtClean="0"/>
            <a:t> </a:t>
          </a:r>
          <a:r>
            <a:rPr lang="en-GB" dirty="0" err="1" smtClean="0"/>
            <a:t>parcursul</a:t>
          </a:r>
          <a:r>
            <a:rPr lang="en-GB" dirty="0" smtClean="0"/>
            <a:t> </a:t>
          </a:r>
          <a:r>
            <a:rPr lang="en-GB" dirty="0" err="1" smtClean="0"/>
            <a:t>internării</a:t>
          </a:r>
          <a:r>
            <a:rPr lang="en-GB" dirty="0" smtClean="0"/>
            <a:t> </a:t>
          </a:r>
          <a:r>
            <a:rPr lang="en-GB" dirty="0" err="1" smtClean="0"/>
            <a:t>sau</a:t>
          </a:r>
          <a:r>
            <a:rPr lang="en-GB" dirty="0" smtClean="0"/>
            <a:t> ulterior </a:t>
          </a:r>
          <a:r>
            <a:rPr lang="en-GB" dirty="0" err="1" smtClean="0"/>
            <a:t>acesteia</a:t>
          </a:r>
          <a:r>
            <a:rPr lang="en-GB" dirty="0" smtClean="0"/>
            <a:t>, ca </a:t>
          </a:r>
          <a:r>
            <a:rPr lang="en-GB" dirty="0" err="1" smtClean="0"/>
            <a:t>urmare</a:t>
          </a:r>
          <a:r>
            <a:rPr lang="en-GB" dirty="0" smtClean="0"/>
            <a:t> a </a:t>
          </a:r>
          <a:r>
            <a:rPr lang="en-GB" b="1" dirty="0" err="1" smtClean="0"/>
            <a:t>procedurilor</a:t>
          </a:r>
          <a:r>
            <a:rPr lang="en-GB" b="1" dirty="0" smtClean="0"/>
            <a:t> </a:t>
          </a:r>
          <a:r>
            <a:rPr lang="en-GB" b="1" dirty="0" err="1" smtClean="0"/>
            <a:t>și</a:t>
          </a:r>
          <a:r>
            <a:rPr lang="en-GB" b="1" dirty="0" smtClean="0"/>
            <a:t> </a:t>
          </a:r>
          <a:r>
            <a:rPr lang="en-GB" b="1" dirty="0" err="1" smtClean="0"/>
            <a:t>tratamentelor</a:t>
          </a:r>
          <a:r>
            <a:rPr lang="en-GB" b="1" dirty="0" smtClean="0"/>
            <a:t> </a:t>
          </a:r>
          <a:r>
            <a:rPr lang="en-GB" b="1" dirty="0" err="1" smtClean="0"/>
            <a:t>aplicate</a:t>
          </a:r>
          <a:r>
            <a:rPr lang="en-GB" b="1" dirty="0" smtClean="0"/>
            <a:t> </a:t>
          </a:r>
          <a:r>
            <a:rPr lang="en-GB" dirty="0" smtClean="0"/>
            <a:t>în </a:t>
          </a:r>
          <a:r>
            <a:rPr lang="en-GB" dirty="0" err="1" smtClean="0"/>
            <a:t>cadrul</a:t>
          </a:r>
          <a:r>
            <a:rPr lang="en-GB" dirty="0" smtClean="0"/>
            <a:t> </a:t>
          </a:r>
          <a:r>
            <a:rPr lang="en-GB" dirty="0" err="1" smtClean="0"/>
            <a:t>asistenței</a:t>
          </a:r>
          <a:r>
            <a:rPr lang="en-GB" dirty="0" smtClean="0"/>
            <a:t> </a:t>
          </a:r>
          <a:r>
            <a:rPr lang="en-GB" dirty="0" err="1" smtClean="0"/>
            <a:t>medicale</a:t>
          </a:r>
          <a:r>
            <a:rPr lang="en-GB" dirty="0" smtClean="0"/>
            <a:t>.</a:t>
          </a:r>
          <a:endParaRPr lang="x-none" b="1" dirty="0"/>
        </a:p>
      </dsp:txBody>
      <dsp:txXfrm>
        <a:off x="0" y="2749654"/>
        <a:ext cx="11259670" cy="2606040"/>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12070080" cy="6416040"/>
        <a:chOff x="0" y="0"/>
        <a:chExt cx="12070080" cy="6416040"/>
      </a:xfrm>
    </dsp:grpSpPr>
    <dsp:sp modelId="{56DF6AB1-C976-42E6-B8DA-5CE8E2D67A43}">
      <dsp:nvSpPr>
        <dsp:cNvPr id="3" name="Rectangles 2"/>
        <dsp:cNvSpPr/>
      </dsp:nvSpPr>
      <dsp:spPr bwMode="white">
        <a:xfrm>
          <a:off x="238110" y="1317998"/>
          <a:ext cx="5643705" cy="1763658"/>
        </a:xfrm>
        <a:prstGeom prst="rect">
          <a:avLst/>
        </a:prstGeom>
      </dsp:spPr>
      <dsp:style>
        <a:lnRef idx="1">
          <a:schemeClr val="accent1"/>
        </a:lnRef>
        <a:fillRef idx="1">
          <a:schemeClr val="lt1">
            <a:alpha val="40000"/>
          </a:schemeClr>
        </a:fillRef>
        <a:effectRef idx="0">
          <a:scrgbClr r="0" g="0" b="0"/>
        </a:effectRef>
        <a:fontRef idx="minor"/>
      </dsp:style>
      <dsp:txBody>
        <a:bodyPr lIns="1194584" tIns="76200" rIns="76200" bIns="7620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en-GB" sz="2000" b="0" i="0" dirty="0" smtClean="0">
              <a:solidFill>
                <a:schemeClr val="accent1"/>
              </a:solidFill>
              <a:effectLst/>
              <a:latin typeface="+mn-lt"/>
              <a:cs typeface="Calibri" panose="020F0502020204030204" pitchFamily="34" charset="0"/>
            </a:rPr>
            <a:t>Cabinetul de </a:t>
          </a:r>
          <a:r>
            <a:rPr lang="en-GB" sz="2000" b="0" i="0" dirty="0" err="1" smtClean="0">
              <a:solidFill>
                <a:schemeClr val="accent1"/>
              </a:solidFill>
              <a:effectLst/>
              <a:latin typeface="+mn-lt"/>
              <a:cs typeface="Calibri" panose="020F0502020204030204" pitchFamily="34" charset="0"/>
            </a:rPr>
            <a:t>stomatologie</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este</a:t>
          </a:r>
          <a:r>
            <a:rPr lang="en-GB" sz="2000" b="0" i="0" dirty="0" smtClean="0">
              <a:solidFill>
                <a:schemeClr val="accent1"/>
              </a:solidFill>
              <a:effectLst/>
              <a:latin typeface="+mn-lt"/>
              <a:cs typeface="Calibri" panose="020F0502020204030204" pitchFamily="34" charset="0"/>
            </a:rPr>
            <a:t> un </a:t>
          </a:r>
          <a:r>
            <a:rPr lang="en-GB" sz="2000" b="0" i="0" dirty="0" err="1" smtClean="0">
              <a:solidFill>
                <a:schemeClr val="accent1"/>
              </a:solidFill>
              <a:effectLst/>
              <a:latin typeface="+mn-lt"/>
              <a:cs typeface="Calibri" panose="020F0502020204030204" pitchFamily="34" charset="0"/>
            </a:rPr>
            <a:t>cadru</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ce</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prezintă</a:t>
          </a:r>
          <a:r>
            <a:rPr lang="en-GB" sz="2000" b="0" i="0" dirty="0" smtClean="0">
              <a:solidFill>
                <a:schemeClr val="accent1"/>
              </a:solidFill>
              <a:effectLst/>
              <a:latin typeface="+mn-lt"/>
              <a:cs typeface="Calibri" panose="020F0502020204030204" pitchFamily="34" charset="0"/>
            </a:rPr>
            <a:t> un </a:t>
          </a:r>
          <a:r>
            <a:rPr lang="en-GB" sz="2000" b="1" i="0" dirty="0" err="1" smtClean="0">
              <a:solidFill>
                <a:schemeClr val="accent1"/>
              </a:solidFill>
              <a:effectLst/>
              <a:latin typeface="+mn-lt"/>
              <a:cs typeface="Calibri" panose="020F0502020204030204" pitchFamily="34" charset="0"/>
            </a:rPr>
            <a:t>risc</a:t>
          </a:r>
          <a:r>
            <a:rPr lang="en-GB" sz="2000" b="1" i="0" dirty="0" smtClean="0">
              <a:solidFill>
                <a:schemeClr val="accent1"/>
              </a:solidFill>
              <a:effectLst/>
              <a:latin typeface="+mn-lt"/>
              <a:cs typeface="Calibri" panose="020F0502020204030204" pitchFamily="34" charset="0"/>
            </a:rPr>
            <a:t> </a:t>
          </a:r>
          <a:r>
            <a:rPr lang="en-GB" sz="2000" b="1" i="0" dirty="0" err="1" smtClean="0">
              <a:solidFill>
                <a:schemeClr val="accent1"/>
              </a:solidFill>
              <a:effectLst/>
              <a:latin typeface="+mn-lt"/>
              <a:cs typeface="Calibri" panose="020F0502020204030204" pitchFamily="34" charset="0"/>
            </a:rPr>
            <a:t>crescut</a:t>
          </a:r>
          <a:r>
            <a:rPr lang="en-GB" sz="2000" b="1" i="0" dirty="0" smtClean="0">
              <a:solidFill>
                <a:schemeClr val="accent1"/>
              </a:solidFill>
              <a:effectLst/>
              <a:latin typeface="+mn-lt"/>
              <a:cs typeface="Calibri" panose="020F0502020204030204" pitchFamily="34" charset="0"/>
            </a:rPr>
            <a:t> </a:t>
          </a:r>
          <a:r>
            <a:rPr lang="en-GB" sz="2000" b="0" i="0" dirty="0" smtClean="0">
              <a:solidFill>
                <a:schemeClr val="accent1"/>
              </a:solidFill>
              <a:effectLst/>
              <a:latin typeface="+mn-lt"/>
              <a:cs typeface="Calibri" panose="020F0502020204030204" pitchFamily="34" charset="0"/>
            </a:rPr>
            <a:t>de </a:t>
          </a:r>
          <a:r>
            <a:rPr lang="en-GB" sz="2000" b="0" i="0" dirty="0" err="1" smtClean="0">
              <a:solidFill>
                <a:schemeClr val="accent1"/>
              </a:solidFill>
              <a:effectLst/>
              <a:latin typeface="+mn-lt"/>
              <a:cs typeface="Calibri" panose="020F0502020204030204" pitchFamily="34" charset="0"/>
            </a:rPr>
            <a:t>transmitere</a:t>
          </a:r>
          <a:r>
            <a:rPr lang="en-GB" sz="2000" b="0" i="0" dirty="0" smtClean="0">
              <a:solidFill>
                <a:schemeClr val="accent1"/>
              </a:solidFill>
              <a:effectLst/>
              <a:latin typeface="+mn-lt"/>
              <a:cs typeface="Calibri" panose="020F0502020204030204" pitchFamily="34" charset="0"/>
            </a:rPr>
            <a:t> a </a:t>
          </a:r>
          <a:r>
            <a:rPr lang="en-GB" sz="2000" b="0" i="0" dirty="0" err="1" smtClean="0">
              <a:solidFill>
                <a:schemeClr val="accent1"/>
              </a:solidFill>
              <a:effectLst/>
              <a:latin typeface="+mn-lt"/>
              <a:cs typeface="Calibri" panose="020F0502020204030204" pitchFamily="34" charset="0"/>
            </a:rPr>
            <a:t>patogenilor</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iar</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una</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dintre</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măsurile</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necesare</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este</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cea</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referitoare</a:t>
          </a:r>
          <a:r>
            <a:rPr lang="en-GB" sz="2000" b="0" i="0" dirty="0" smtClean="0">
              <a:solidFill>
                <a:schemeClr val="accent1"/>
              </a:solidFill>
              <a:effectLst/>
              <a:latin typeface="+mn-lt"/>
              <a:cs typeface="Calibri" panose="020F0502020204030204" pitchFamily="34" charset="0"/>
            </a:rPr>
            <a:t> la </a:t>
          </a:r>
          <a:r>
            <a:rPr lang="en-GB" sz="2000" b="1" i="0" dirty="0" smtClean="0">
              <a:solidFill>
                <a:schemeClr val="accent1"/>
              </a:solidFill>
              <a:effectLst/>
              <a:latin typeface="+mn-lt"/>
              <a:cs typeface="Calibri" panose="020F0502020204030204" pitchFamily="34" charset="0"/>
            </a:rPr>
            <a:t>prevenirea </a:t>
          </a:r>
          <a:r>
            <a:rPr lang="en-GB" sz="2000" b="1" i="0" dirty="0" err="1" smtClean="0">
              <a:solidFill>
                <a:schemeClr val="accent1"/>
              </a:solidFill>
              <a:effectLst/>
              <a:latin typeface="+mn-lt"/>
              <a:cs typeface="Calibri" panose="020F0502020204030204" pitchFamily="34" charset="0"/>
            </a:rPr>
            <a:t>și</a:t>
          </a:r>
          <a:r>
            <a:rPr lang="en-GB" sz="2000" b="1" i="0" dirty="0" smtClean="0">
              <a:solidFill>
                <a:schemeClr val="accent1"/>
              </a:solidFill>
              <a:effectLst/>
              <a:latin typeface="+mn-lt"/>
              <a:cs typeface="Calibri" panose="020F0502020204030204" pitchFamily="34" charset="0"/>
            </a:rPr>
            <a:t> </a:t>
          </a:r>
          <a:r>
            <a:rPr lang="en-GB" sz="2000" b="1" i="0" dirty="0" err="1" smtClean="0">
              <a:solidFill>
                <a:schemeClr val="accent1"/>
              </a:solidFill>
              <a:effectLst/>
              <a:latin typeface="+mn-lt"/>
              <a:cs typeface="Calibri" panose="020F0502020204030204" pitchFamily="34" charset="0"/>
            </a:rPr>
            <a:t>controlul</a:t>
          </a:r>
          <a:r>
            <a:rPr lang="en-GB" sz="2000" b="1" i="0" dirty="0" smtClean="0">
              <a:solidFill>
                <a:schemeClr val="accent1"/>
              </a:solidFill>
              <a:effectLst/>
              <a:latin typeface="+mn-lt"/>
              <a:cs typeface="Calibri" panose="020F0502020204030204" pitchFamily="34" charset="0"/>
            </a:rPr>
            <a:t> </a:t>
          </a:r>
          <a:r>
            <a:rPr lang="en-GB" sz="2000" b="1" i="0" dirty="0" err="1" smtClean="0">
              <a:solidFill>
                <a:schemeClr val="accent1"/>
              </a:solidFill>
              <a:effectLst/>
              <a:latin typeface="+mn-lt"/>
              <a:cs typeface="Calibri" panose="020F0502020204030204" pitchFamily="34" charset="0"/>
            </a:rPr>
            <a:t>infecțiilor</a:t>
          </a:r>
          <a:r>
            <a:rPr lang="en-GB" sz="2000" b="0" i="0" dirty="0" smtClean="0">
              <a:solidFill>
                <a:schemeClr val="accent1"/>
              </a:solidFill>
              <a:effectLst/>
              <a:latin typeface="+mn-lt"/>
              <a:cs typeface="Calibri" panose="020F0502020204030204" pitchFamily="34" charset="0"/>
            </a:rPr>
            <a:t>. </a:t>
          </a:r>
          <a:endParaRPr lang="en-GB" sz="2000" b="0" i="0" dirty="0">
            <a:solidFill>
              <a:schemeClr val="accent1"/>
            </a:solidFill>
            <a:effectLst/>
            <a:latin typeface="+mn-lt"/>
            <a:cs typeface="Calibri" panose="020F0502020204030204" pitchFamily="34" charset="0"/>
          </a:endParaRPr>
        </a:p>
      </dsp:txBody>
      <dsp:txXfrm>
        <a:off x="238110" y="1317998"/>
        <a:ext cx="5643705" cy="1763658"/>
      </dsp:txXfrm>
    </dsp:sp>
    <dsp:sp modelId="{F51EDDDA-42B0-4FA2-A9B0-6A880E2EADDC}">
      <dsp:nvSpPr>
        <dsp:cNvPr id="4" name="Rectangles 3"/>
        <dsp:cNvSpPr/>
      </dsp:nvSpPr>
      <dsp:spPr bwMode="white">
        <a:xfrm>
          <a:off x="0" y="1090972"/>
          <a:ext cx="1234561" cy="1851841"/>
        </a:xfrm>
        <a:prstGeom prst="rect">
          <a:avLst/>
        </a:prstGeom>
        <a:blipFill rotWithShape="1">
          <a:blip r:embed="rId1"/>
          <a:stretch>
            <a:fillRect/>
          </a:stretch>
        </a:blipFill>
      </dsp:spPr>
      <dsp:style>
        <a:lnRef idx="2">
          <a:schemeClr val="lt1"/>
        </a:lnRef>
        <a:fillRef idx="1">
          <a:schemeClr val="accent1">
            <a:tint val="50000"/>
          </a:schemeClr>
        </a:fillRef>
        <a:effectRef idx="0">
          <a:scrgbClr r="0" g="0" b="0"/>
        </a:effectRef>
        <a:fontRef idx="minor"/>
      </dsp:style>
      <dsp:txXfrm>
        <a:off x="0" y="1090972"/>
        <a:ext cx="1234561" cy="1851841"/>
      </dsp:txXfrm>
    </dsp:sp>
    <dsp:sp modelId="{6E099611-5662-428C-9E83-97F730CB29FF}">
      <dsp:nvSpPr>
        <dsp:cNvPr id="5" name="Rectangles 4"/>
        <dsp:cNvSpPr/>
      </dsp:nvSpPr>
      <dsp:spPr bwMode="white">
        <a:xfrm>
          <a:off x="6429470" y="1317998"/>
          <a:ext cx="5643705" cy="1763658"/>
        </a:xfrm>
        <a:prstGeom prst="rect">
          <a:avLst/>
        </a:prstGeom>
      </dsp:spPr>
      <dsp:style>
        <a:lnRef idx="1">
          <a:schemeClr val="accent1"/>
        </a:lnRef>
        <a:fillRef idx="1">
          <a:schemeClr val="lt1">
            <a:alpha val="40000"/>
          </a:schemeClr>
        </a:fillRef>
        <a:effectRef idx="0">
          <a:scrgbClr r="0" g="0" b="0"/>
        </a:effectRef>
        <a:fontRef idx="minor"/>
      </dsp:style>
      <dsp:txBody>
        <a:bodyPr lIns="1194584" tIns="76200" rIns="76200" bIns="7620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en-GB" sz="2000" b="0" i="0" dirty="0" smtClean="0">
              <a:solidFill>
                <a:schemeClr val="accent1"/>
              </a:solidFill>
              <a:effectLst/>
              <a:latin typeface="+mn-lt"/>
              <a:cs typeface="Calibri" panose="020F0502020204030204" pitchFamily="34" charset="0"/>
            </a:rPr>
            <a:t>În </a:t>
          </a:r>
          <a:r>
            <a:rPr lang="en-GB" sz="2000" b="0" i="0" dirty="0" err="1" smtClean="0">
              <a:solidFill>
                <a:schemeClr val="accent1"/>
              </a:solidFill>
              <a:effectLst/>
              <a:latin typeface="+mn-lt"/>
              <a:cs typeface="Calibri" panose="020F0502020204030204" pitchFamily="34" charset="0"/>
            </a:rPr>
            <a:t>timpul</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furnizării</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serviciilor</a:t>
          </a:r>
          <a:r>
            <a:rPr lang="en-GB" sz="2000" b="0" i="0" dirty="0" smtClean="0">
              <a:solidFill>
                <a:schemeClr val="accent1"/>
              </a:solidFill>
              <a:effectLst/>
              <a:latin typeface="+mn-lt"/>
              <a:cs typeface="Calibri" panose="020F0502020204030204" pitchFamily="34" charset="0"/>
            </a:rPr>
            <a:t> de </a:t>
          </a:r>
          <a:r>
            <a:rPr lang="en-GB" sz="2000" b="0" i="0" dirty="0" err="1" smtClean="0">
              <a:solidFill>
                <a:schemeClr val="accent1"/>
              </a:solidFill>
              <a:effectLst/>
              <a:latin typeface="+mn-lt"/>
              <a:cs typeface="Calibri" panose="020F0502020204030204" pitchFamily="34" charset="0"/>
            </a:rPr>
            <a:t>îngrijire</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medicală</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există</a:t>
          </a:r>
          <a:r>
            <a:rPr lang="en-GB" sz="2000" b="0" i="0" dirty="0" smtClean="0">
              <a:solidFill>
                <a:schemeClr val="accent1"/>
              </a:solidFill>
              <a:effectLst/>
              <a:latin typeface="+mn-lt"/>
              <a:cs typeface="Calibri" panose="020F0502020204030204" pitchFamily="34" charset="0"/>
            </a:rPr>
            <a:t> un </a:t>
          </a:r>
          <a:r>
            <a:rPr lang="en-GB" sz="2000" b="0" i="0" dirty="0" err="1" smtClean="0">
              <a:solidFill>
                <a:schemeClr val="accent1"/>
              </a:solidFill>
              <a:effectLst/>
              <a:latin typeface="+mn-lt"/>
              <a:cs typeface="Calibri" panose="020F0502020204030204" pitchFamily="34" charset="0"/>
            </a:rPr>
            <a:t>poten</a:t>
          </a:r>
          <a:r>
            <a:rPr lang="ro-RO" sz="2000" b="0" i="0" dirty="0" smtClean="0">
              <a:solidFill>
                <a:schemeClr val="accent1"/>
              </a:solidFill>
              <a:effectLst/>
              <a:latin typeface="+mn-lt"/>
              <a:cs typeface="Calibri" panose="020F0502020204030204" pitchFamily="34" charset="0"/>
            </a:rPr>
            <a:t>ţ</a:t>
          </a:r>
          <a:r>
            <a:rPr lang="en-GB" sz="2000" b="0" i="0" dirty="0" err="1" smtClean="0">
              <a:solidFill>
                <a:schemeClr val="accent1"/>
              </a:solidFill>
              <a:effectLst/>
              <a:latin typeface="+mn-lt"/>
              <a:cs typeface="Calibri" panose="020F0502020204030204" pitchFamily="34" charset="0"/>
            </a:rPr>
            <a:t>ial</a:t>
          </a:r>
          <a:r>
            <a:rPr lang="en-GB" sz="2000" b="0" i="0" dirty="0" smtClean="0">
              <a:solidFill>
                <a:schemeClr val="accent1"/>
              </a:solidFill>
              <a:effectLst/>
              <a:latin typeface="+mn-lt"/>
              <a:cs typeface="Calibri" panose="020F0502020204030204" pitchFamily="34" charset="0"/>
            </a:rPr>
            <a:t> de </a:t>
          </a:r>
          <a:r>
            <a:rPr lang="en-GB" sz="2000" b="1" i="0" dirty="0" err="1" smtClean="0">
              <a:solidFill>
                <a:schemeClr val="accent1"/>
              </a:solidFill>
              <a:effectLst/>
              <a:latin typeface="+mn-lt"/>
              <a:cs typeface="Calibri" panose="020F0502020204030204" pitchFamily="34" charset="0"/>
            </a:rPr>
            <a:t>diseminare</a:t>
          </a:r>
          <a:r>
            <a:rPr lang="en-GB" sz="2000" b="1" i="0" dirty="0" smtClean="0">
              <a:solidFill>
                <a:schemeClr val="accent1"/>
              </a:solidFill>
              <a:effectLst/>
              <a:latin typeface="+mn-lt"/>
              <a:cs typeface="Calibri" panose="020F0502020204030204" pitchFamily="34" charset="0"/>
            </a:rPr>
            <a:t> </a:t>
          </a:r>
          <a:r>
            <a:rPr lang="en-GB" sz="2000" b="1" i="0" dirty="0" err="1" smtClean="0">
              <a:solidFill>
                <a:schemeClr val="accent1"/>
              </a:solidFill>
              <a:effectLst/>
              <a:latin typeface="+mn-lt"/>
              <a:cs typeface="Calibri" panose="020F0502020204030204" pitchFamily="34" charset="0"/>
            </a:rPr>
            <a:t>și</a:t>
          </a:r>
          <a:r>
            <a:rPr lang="en-GB" sz="2000" b="1" i="0" dirty="0" smtClean="0">
              <a:solidFill>
                <a:schemeClr val="accent1"/>
              </a:solidFill>
              <a:effectLst/>
              <a:latin typeface="+mn-lt"/>
              <a:cs typeface="Calibri" panose="020F0502020204030204" pitchFamily="34" charset="0"/>
            </a:rPr>
            <a:t>/</a:t>
          </a:r>
          <a:r>
            <a:rPr lang="en-GB" sz="2000" b="1" i="0" dirty="0" err="1" smtClean="0">
              <a:solidFill>
                <a:schemeClr val="accent1"/>
              </a:solidFill>
              <a:effectLst/>
              <a:latin typeface="+mn-lt"/>
              <a:cs typeface="Calibri" panose="020F0502020204030204" pitchFamily="34" charset="0"/>
            </a:rPr>
            <a:t>sau</a:t>
          </a:r>
          <a:r>
            <a:rPr lang="en-GB" sz="2000" b="1" i="0" dirty="0" smtClean="0">
              <a:solidFill>
                <a:schemeClr val="accent1"/>
              </a:solidFill>
              <a:effectLst/>
              <a:latin typeface="+mn-lt"/>
              <a:cs typeface="Calibri" panose="020F0502020204030204" pitchFamily="34" charset="0"/>
            </a:rPr>
            <a:t> </a:t>
          </a:r>
          <a:r>
            <a:rPr lang="en-GB" sz="2000" b="1" i="0" dirty="0" err="1" smtClean="0">
              <a:solidFill>
                <a:schemeClr val="accent1"/>
              </a:solidFill>
              <a:effectLst/>
              <a:latin typeface="+mn-lt"/>
              <a:cs typeface="Calibri" panose="020F0502020204030204" pitchFamily="34" charset="0"/>
            </a:rPr>
            <a:t>expunere</a:t>
          </a:r>
          <a:r>
            <a:rPr lang="en-GB" sz="2000" b="1" i="0" dirty="0" smtClean="0">
              <a:solidFill>
                <a:schemeClr val="accent1"/>
              </a:solidFill>
              <a:effectLst/>
              <a:latin typeface="+mn-lt"/>
              <a:cs typeface="Calibri" panose="020F0502020204030204" pitchFamily="34" charset="0"/>
            </a:rPr>
            <a:t> </a:t>
          </a:r>
          <a:r>
            <a:rPr lang="en-GB" sz="2000" b="0" i="0" dirty="0" smtClean="0">
              <a:solidFill>
                <a:schemeClr val="accent1"/>
              </a:solidFill>
              <a:effectLst/>
              <a:latin typeface="+mn-lt"/>
              <a:cs typeface="Calibri" panose="020F0502020204030204" pitchFamily="34" charset="0"/>
            </a:rPr>
            <a:t>la </a:t>
          </a:r>
          <a:r>
            <a:rPr lang="en-GB" sz="2000" b="0" i="0" dirty="0" err="1" smtClean="0">
              <a:solidFill>
                <a:schemeClr val="accent1"/>
              </a:solidFill>
              <a:effectLst/>
              <a:latin typeface="+mn-lt"/>
              <a:cs typeface="Calibri" panose="020F0502020204030204" pitchFamily="34" charset="0"/>
            </a:rPr>
            <a:t>sânge</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ori</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fluide</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precum</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și</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numeroase</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microorganisme</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ce</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colonizează</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cavitatea</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bucală</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secrețiile</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orale</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nazale</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și</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respiratorii</a:t>
          </a:r>
          <a:r>
            <a:rPr lang="en-GB" sz="2000" b="0" i="0" dirty="0" smtClean="0">
              <a:solidFill>
                <a:schemeClr val="accent1"/>
              </a:solidFill>
              <a:effectLst/>
              <a:latin typeface="+mn-lt"/>
              <a:cs typeface="Calibri" panose="020F0502020204030204" pitchFamily="34" charset="0"/>
            </a:rPr>
            <a:t>.</a:t>
          </a:r>
          <a:endParaRPr lang="en-GB" sz="2000" b="0" i="0" dirty="0">
            <a:solidFill>
              <a:schemeClr val="accent1"/>
            </a:solidFill>
            <a:effectLst/>
            <a:latin typeface="+mn-lt"/>
            <a:cs typeface="Calibri" panose="020F0502020204030204" pitchFamily="34" charset="0"/>
          </a:endParaRPr>
        </a:p>
      </dsp:txBody>
      <dsp:txXfrm>
        <a:off x="6429470" y="1317998"/>
        <a:ext cx="5643705" cy="1763658"/>
      </dsp:txXfrm>
    </dsp:sp>
    <dsp:sp modelId="{044E8F66-EB8E-43FB-9165-A051D7BD283B}">
      <dsp:nvSpPr>
        <dsp:cNvPr id="6" name="Rectangles 5"/>
        <dsp:cNvSpPr/>
      </dsp:nvSpPr>
      <dsp:spPr bwMode="white">
        <a:xfrm>
          <a:off x="5063529" y="1127456"/>
          <a:ext cx="1234561" cy="1851841"/>
        </a:xfrm>
        <a:prstGeom prst="rect">
          <a:avLst/>
        </a:prstGeom>
        <a:blipFill rotWithShape="1">
          <a:blip r:embed="rId2"/>
          <a:stretch>
            <a:fillRect/>
          </a:stretch>
        </a:blipFill>
      </dsp:spPr>
      <dsp:style>
        <a:lnRef idx="2">
          <a:schemeClr val="lt1"/>
        </a:lnRef>
        <a:fillRef idx="1">
          <a:schemeClr val="accent1">
            <a:tint val="50000"/>
          </a:schemeClr>
        </a:fillRef>
        <a:effectRef idx="0">
          <a:scrgbClr r="0" g="0" b="0"/>
        </a:effectRef>
        <a:fontRef idx="minor"/>
      </dsp:style>
      <dsp:txXfrm>
        <a:off x="5063529" y="1127456"/>
        <a:ext cx="1234561" cy="1851841"/>
      </dsp:txXfrm>
    </dsp:sp>
    <dsp:sp modelId="{209FB4DD-CA5D-44BC-8368-C4F67F02199A}">
      <dsp:nvSpPr>
        <dsp:cNvPr id="7" name="Rectangles 6"/>
        <dsp:cNvSpPr/>
      </dsp:nvSpPr>
      <dsp:spPr bwMode="white">
        <a:xfrm>
          <a:off x="3332238" y="3589135"/>
          <a:ext cx="5643705" cy="1763658"/>
        </a:xfrm>
        <a:prstGeom prst="rect">
          <a:avLst/>
        </a:prstGeom>
      </dsp:spPr>
      <dsp:style>
        <a:lnRef idx="1">
          <a:schemeClr val="accent1"/>
        </a:lnRef>
        <a:fillRef idx="1">
          <a:schemeClr val="lt1">
            <a:alpha val="40000"/>
          </a:schemeClr>
        </a:fillRef>
        <a:effectRef idx="0">
          <a:scrgbClr r="0" g="0" b="0"/>
        </a:effectRef>
        <a:fontRef idx="minor"/>
      </dsp:style>
      <dsp:txBody>
        <a:bodyPr lIns="1194584" tIns="76200" rIns="76200" bIns="7620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en-GB" sz="2000" b="0" i="0" dirty="0" smtClean="0">
              <a:solidFill>
                <a:schemeClr val="accent1"/>
              </a:solidFill>
              <a:effectLst/>
              <a:latin typeface="+mn-lt"/>
              <a:cs typeface="Calibri" panose="020F0502020204030204" pitchFamily="34" charset="0"/>
            </a:rPr>
            <a:t>Expunerea la </a:t>
          </a:r>
          <a:r>
            <a:rPr lang="en-GB" sz="2000" b="1" i="0" dirty="0" err="1" smtClean="0">
              <a:solidFill>
                <a:schemeClr val="accent1"/>
              </a:solidFill>
              <a:effectLst/>
              <a:latin typeface="+mn-lt"/>
              <a:cs typeface="Calibri" panose="020F0502020204030204" pitchFamily="34" charset="0"/>
            </a:rPr>
            <a:t>microorganisme</a:t>
          </a:r>
          <a:r>
            <a:rPr lang="en-GB" sz="2000" b="1" i="0" dirty="0" smtClean="0">
              <a:solidFill>
                <a:schemeClr val="accent1"/>
              </a:solidFill>
              <a:effectLst/>
              <a:latin typeface="+mn-lt"/>
              <a:cs typeface="Calibri" panose="020F0502020204030204" pitchFamily="34" charset="0"/>
            </a:rPr>
            <a:t> </a:t>
          </a:r>
          <a:r>
            <a:rPr lang="en-GB" sz="2000" b="1" i="0" dirty="0" err="1" smtClean="0">
              <a:solidFill>
                <a:schemeClr val="accent1"/>
              </a:solidFill>
              <a:effectLst/>
              <a:latin typeface="+mn-lt"/>
              <a:cs typeface="Calibri" panose="020F0502020204030204" pitchFamily="34" charset="0"/>
            </a:rPr>
            <a:t>patogene</a:t>
          </a:r>
          <a:r>
            <a:rPr lang="en-GB" sz="2000" b="1"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poate</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determina</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apariția</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unor</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infectii</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acestea</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având</a:t>
          </a:r>
          <a:r>
            <a:rPr lang="en-GB" sz="2000" b="0" i="0" dirty="0" smtClean="0">
              <a:solidFill>
                <a:schemeClr val="accent1"/>
              </a:solidFill>
              <a:effectLst/>
              <a:latin typeface="+mn-lt"/>
              <a:cs typeface="Calibri" panose="020F0502020204030204" pitchFamily="34" charset="0"/>
            </a:rPr>
            <a:t> ca </a:t>
          </a:r>
          <a:r>
            <a:rPr lang="en-GB" sz="2000" b="0" i="0" dirty="0" err="1" smtClean="0">
              <a:solidFill>
                <a:schemeClr val="accent1"/>
              </a:solidFill>
              <a:effectLst/>
              <a:latin typeface="+mn-lt"/>
              <a:cs typeface="Calibri" panose="020F0502020204030204" pitchFamily="34" charset="0"/>
            </a:rPr>
            <a:t>principala</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cauză</a:t>
          </a:r>
          <a:r>
            <a:rPr lang="en-GB" sz="2000" b="0" i="0" dirty="0" smtClean="0">
              <a:solidFill>
                <a:schemeClr val="accent1"/>
              </a:solidFill>
              <a:effectLst/>
              <a:latin typeface="+mn-lt"/>
              <a:cs typeface="Calibri" panose="020F0502020204030204" pitchFamily="34" charset="0"/>
            </a:rPr>
            <a:t> – </a:t>
          </a:r>
          <a:r>
            <a:rPr lang="en-GB" sz="2000" b="0" i="0" dirty="0" err="1" smtClean="0">
              <a:solidFill>
                <a:schemeClr val="accent1"/>
              </a:solidFill>
              <a:effectLst/>
              <a:latin typeface="+mn-lt"/>
              <a:cs typeface="Calibri" panose="020F0502020204030204" pitchFamily="34" charset="0"/>
            </a:rPr>
            <a:t>contactul</a:t>
          </a:r>
          <a:r>
            <a:rPr lang="en-GB" sz="2000" b="0" i="0" dirty="0" smtClean="0">
              <a:solidFill>
                <a:schemeClr val="accent1"/>
              </a:solidFill>
              <a:effectLst/>
              <a:latin typeface="+mn-lt"/>
              <a:cs typeface="Calibri" panose="020F0502020204030204" pitchFamily="34" charset="0"/>
            </a:rPr>
            <a:t> direct cu </a:t>
          </a:r>
          <a:r>
            <a:rPr lang="en-GB" sz="2000" b="0" i="0" dirty="0" err="1" smtClean="0">
              <a:solidFill>
                <a:schemeClr val="accent1"/>
              </a:solidFill>
              <a:effectLst/>
              <a:latin typeface="+mn-lt"/>
              <a:cs typeface="Calibri" panose="020F0502020204030204" pitchFamily="34" charset="0"/>
            </a:rPr>
            <a:t>fluidele</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și</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țesuturile</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corporale</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infectate</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ori</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contactul</a:t>
          </a:r>
          <a:r>
            <a:rPr lang="en-GB" sz="2000" b="0" i="0" dirty="0" smtClean="0">
              <a:solidFill>
                <a:schemeClr val="accent1"/>
              </a:solidFill>
              <a:effectLst/>
              <a:latin typeface="+mn-lt"/>
              <a:cs typeface="Calibri" panose="020F0502020204030204" pitchFamily="34" charset="0"/>
            </a:rPr>
            <a:t> direct cu </a:t>
          </a:r>
          <a:r>
            <a:rPr lang="en-GB" sz="2000" b="0" i="0" dirty="0" err="1" smtClean="0">
              <a:solidFill>
                <a:schemeClr val="accent1"/>
              </a:solidFill>
              <a:effectLst/>
              <a:latin typeface="+mn-lt"/>
              <a:cs typeface="Calibri" panose="020F0502020204030204" pitchFamily="34" charset="0"/>
            </a:rPr>
            <a:t>suprafețele</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ori</a:t>
          </a:r>
          <a:r>
            <a:rPr lang="en-GB" sz="2000" b="0" i="0" dirty="0" smtClean="0">
              <a:solidFill>
                <a:schemeClr val="accent1"/>
              </a:solidFill>
              <a:effectLst/>
              <a:latin typeface="+mn-lt"/>
              <a:cs typeface="Calibri" panose="020F0502020204030204" pitchFamily="34" charset="0"/>
            </a:rPr>
            <a:t> </a:t>
          </a:r>
          <a:r>
            <a:rPr lang="en-GB" sz="2000" b="0" i="0" dirty="0" err="1" smtClean="0">
              <a:solidFill>
                <a:schemeClr val="accent1"/>
              </a:solidFill>
              <a:effectLst/>
              <a:latin typeface="+mn-lt"/>
              <a:cs typeface="Calibri" panose="020F0502020204030204" pitchFamily="34" charset="0"/>
            </a:rPr>
            <a:t>dispozitivele</a:t>
          </a:r>
          <a:r>
            <a:rPr lang="en-GB" sz="2000" b="0" i="0" dirty="0" smtClean="0">
              <a:solidFill>
                <a:schemeClr val="accent1"/>
              </a:solidFill>
              <a:effectLst/>
              <a:latin typeface="+mn-lt"/>
              <a:cs typeface="Calibri" panose="020F0502020204030204" pitchFamily="34" charset="0"/>
            </a:rPr>
            <a:t> care au </a:t>
          </a:r>
          <a:r>
            <a:rPr lang="en-GB" sz="2000" b="0" i="0" dirty="0" err="1" smtClean="0">
              <a:solidFill>
                <a:schemeClr val="accent1"/>
              </a:solidFill>
              <a:effectLst/>
              <a:latin typeface="+mn-lt"/>
              <a:cs typeface="Calibri" panose="020F0502020204030204" pitchFamily="34" charset="0"/>
            </a:rPr>
            <a:t>fost</a:t>
          </a:r>
          <a:r>
            <a:rPr lang="en-GB" sz="2000" b="0" i="0" dirty="0" smtClean="0">
              <a:solidFill>
                <a:schemeClr val="accent1"/>
              </a:solidFill>
              <a:effectLst/>
              <a:latin typeface="+mn-lt"/>
              <a:cs typeface="Calibri" panose="020F0502020204030204" pitchFamily="34" charset="0"/>
            </a:rPr>
            <a:t> contaminate. </a:t>
          </a:r>
          <a:endParaRPr lang="x-none" sz="2000" b="1" dirty="0">
            <a:solidFill>
              <a:schemeClr val="accent1"/>
            </a:solidFill>
            <a:latin typeface="+mn-lt"/>
            <a:cs typeface="Calibri" panose="020F0502020204030204" pitchFamily="34" charset="0"/>
          </a:endParaRPr>
        </a:p>
      </dsp:txBody>
      <dsp:txXfrm>
        <a:off x="3332238" y="3589135"/>
        <a:ext cx="5643705" cy="1763658"/>
      </dsp:txXfrm>
    </dsp:sp>
    <dsp:sp modelId="{50E5BD0F-89EE-4AAE-8357-1F3420F8D2D7}">
      <dsp:nvSpPr>
        <dsp:cNvPr id="8" name="Rectangles 7"/>
        <dsp:cNvSpPr/>
      </dsp:nvSpPr>
      <dsp:spPr bwMode="white">
        <a:xfrm>
          <a:off x="1902847" y="3525815"/>
          <a:ext cx="1234561" cy="1851841"/>
        </a:xfrm>
        <a:prstGeom prst="rect">
          <a:avLst/>
        </a:prstGeom>
        <a:blipFill rotWithShape="1">
          <a:blip r:embed="rId3"/>
          <a:stretch>
            <a:fillRect/>
          </a:stretch>
        </a:blipFill>
      </dsp:spPr>
      <dsp:style>
        <a:lnRef idx="2">
          <a:schemeClr val="lt1"/>
        </a:lnRef>
        <a:fillRef idx="1">
          <a:schemeClr val="accent1">
            <a:tint val="50000"/>
          </a:schemeClr>
        </a:fillRef>
        <a:effectRef idx="0">
          <a:scrgbClr r="0" g="0" b="0"/>
        </a:effectRef>
        <a:fontRef idx="minor"/>
      </dsp:style>
      <dsp:txXfrm>
        <a:off x="1902847" y="3525815"/>
        <a:ext cx="1234561" cy="1851841"/>
      </dsp:txXfrm>
    </dsp:sp>
  </dsp:spTree>
</dsp:drawing>
</file>

<file path=ppt/diagrams/drawing3.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6416040" cy="6416040"/>
        <a:chOff x="0" y="0"/>
        <a:chExt cx="6416040" cy="6416040"/>
      </a:xfrm>
    </dsp:grpSpPr>
    <dsp:sp modelId="{3CE02AB7-63B6-43CB-9493-5413187A336D}">
      <dsp:nvSpPr>
        <dsp:cNvPr id="3" name="Oval 2"/>
        <dsp:cNvSpPr/>
      </dsp:nvSpPr>
      <dsp:spPr bwMode="white">
        <a:xfrm>
          <a:off x="3399367" y="1425787"/>
          <a:ext cx="3564467" cy="3564467"/>
        </a:xfrm>
        <a:prstGeom prst="ellipse">
          <a:avLst/>
        </a:prstGeom>
      </dsp:spPr>
      <dsp:style>
        <a:lnRef idx="2">
          <a:schemeClr val="lt1"/>
        </a:lnRef>
        <a:fillRef idx="1">
          <a:schemeClr val="accent1">
            <a:alpha val="50000"/>
          </a:schemeClr>
        </a:fillRef>
        <a:effectRef idx="0">
          <a:scrgbClr r="0" g="0" b="0"/>
        </a:effectRef>
        <a:fontRef idx="minor">
          <a:schemeClr val="tx1"/>
        </a:fontRef>
      </dsp:style>
      <dsp:txBody>
        <a:bodyPr lIns="45720" tIns="45720" rIns="45720" bIns="45720" anchor="ctr"/>
        <a:lstStyle>
          <a:lvl1pPr algn="ctr">
            <a:defRPr sz="3600"/>
          </a:lvl1pPr>
          <a:lvl2pPr marL="285750" indent="-285750" algn="ctr">
            <a:defRPr sz="2800"/>
          </a:lvl2pPr>
          <a:lvl3pPr marL="571500" indent="-285750" algn="ctr">
            <a:defRPr sz="2800"/>
          </a:lvl3pPr>
          <a:lvl4pPr marL="857250" indent="-285750" algn="ctr">
            <a:defRPr sz="2800"/>
          </a:lvl4pPr>
          <a:lvl5pPr marL="1143000" indent="-285750" algn="ctr">
            <a:defRPr sz="2800"/>
          </a:lvl5pPr>
          <a:lvl6pPr marL="1428750" indent="-285750" algn="ctr">
            <a:defRPr sz="2800"/>
          </a:lvl6pPr>
          <a:lvl7pPr marL="1714500" indent="-285750" algn="ctr">
            <a:defRPr sz="2800"/>
          </a:lvl7pPr>
          <a:lvl8pPr marL="2000250" indent="-285750" algn="ctr">
            <a:defRPr sz="2800"/>
          </a:lvl8pPr>
          <a:lvl9pPr marL="2286000" indent="-285750" algn="ctr">
            <a:defRPr sz="2800"/>
          </a:lvl9pPr>
        </a:lstStyle>
        <a:p>
          <a:pPr lvl="0">
            <a:lnSpc>
              <a:spcPct val="100000"/>
            </a:lnSpc>
            <a:spcBef>
              <a:spcPct val="0"/>
            </a:spcBef>
            <a:spcAft>
              <a:spcPct val="35000"/>
            </a:spcAft>
          </a:pPr>
          <a:r>
            <a:rPr lang="ro-RO" b="1" dirty="0" smtClean="0">
              <a:solidFill>
                <a:schemeClr val="accent1">
                  <a:lumMod val="50000"/>
                </a:schemeClr>
              </a:solidFill>
            </a:rPr>
            <a:t>Expunerea profesională presupune</a:t>
          </a:r>
          <a:endParaRPr lang="en-US" b="1" dirty="0">
            <a:solidFill>
              <a:schemeClr val="accent1">
                <a:lumMod val="50000"/>
              </a:schemeClr>
            </a:solidFill>
          </a:endParaRPr>
        </a:p>
      </dsp:txBody>
      <dsp:txXfrm>
        <a:off x="3399367" y="1425787"/>
        <a:ext cx="3564467" cy="3564467"/>
      </dsp:txXfrm>
    </dsp:sp>
    <dsp:sp modelId="{6A731958-8319-48A4-89F8-30BC35B7FB0B}">
      <dsp:nvSpPr>
        <dsp:cNvPr id="4" name="Oval 3"/>
        <dsp:cNvSpPr/>
      </dsp:nvSpPr>
      <dsp:spPr bwMode="white">
        <a:xfrm>
          <a:off x="4290483" y="0"/>
          <a:ext cx="1782233" cy="1782233"/>
        </a:xfrm>
        <a:prstGeom prst="ellipse">
          <a:avLst/>
        </a:prstGeom>
      </dsp:spPr>
      <dsp:style>
        <a:lnRef idx="2">
          <a:schemeClr val="lt1"/>
        </a:lnRef>
        <a:fillRef idx="1">
          <a:schemeClr val="accent1">
            <a:alpha val="50000"/>
          </a:schemeClr>
        </a:fillRef>
        <a:effectRef idx="0">
          <a:scrgbClr r="0" g="0" b="0"/>
        </a:effectRef>
        <a:fontRef idx="minor">
          <a:schemeClr val="tx1"/>
        </a:fontRef>
      </dsp:style>
      <dsp:txBody>
        <a:bodyPr lIns="17780" tIns="17780" rIns="17780" bIns="17780" anchor="ctr"/>
        <a:lstStyle>
          <a:lvl1pPr algn="ctr">
            <a:defRPr sz="3600"/>
          </a:lvl1pPr>
          <a:lvl2pPr marL="285750" indent="-285750" algn="ctr">
            <a:defRPr sz="2800"/>
          </a:lvl2pPr>
          <a:lvl3pPr marL="571500" indent="-285750" algn="ctr">
            <a:defRPr sz="2800"/>
          </a:lvl3pPr>
          <a:lvl4pPr marL="857250" indent="-285750" algn="ctr">
            <a:defRPr sz="2800"/>
          </a:lvl4pPr>
          <a:lvl5pPr marL="1143000" indent="-285750" algn="ctr">
            <a:defRPr sz="2800"/>
          </a:lvl5pPr>
          <a:lvl6pPr marL="1428750" indent="-285750" algn="ctr">
            <a:defRPr sz="2800"/>
          </a:lvl6pPr>
          <a:lvl7pPr marL="1714500" indent="-285750" algn="ctr">
            <a:defRPr sz="2800"/>
          </a:lvl7pPr>
          <a:lvl8pPr marL="2000250" indent="-285750" algn="ctr">
            <a:defRPr sz="2800"/>
          </a:lvl8pPr>
          <a:lvl9pPr marL="2286000" indent="-285750" algn="ctr">
            <a:defRPr sz="2800"/>
          </a:lvl9pPr>
        </a:lstStyle>
        <a:p>
          <a:pPr lvl="0">
            <a:lnSpc>
              <a:spcPct val="100000"/>
            </a:lnSpc>
            <a:spcBef>
              <a:spcPct val="0"/>
            </a:spcBef>
            <a:spcAft>
              <a:spcPct val="35000"/>
            </a:spcAft>
          </a:pPr>
          <a:r>
            <a:rPr lang="en-GB" sz="1400" b="1" dirty="0" smtClean="0">
              <a:solidFill>
                <a:schemeClr val="bg1"/>
              </a:solidFill>
            </a:rPr>
            <a:t>o </a:t>
          </a:r>
          <a:r>
            <a:rPr lang="en-GB" sz="1400" b="1" dirty="0" err="1" smtClean="0">
              <a:solidFill>
                <a:schemeClr val="bg1"/>
              </a:solidFill>
            </a:rPr>
            <a:t>contaminare</a:t>
          </a:r>
          <a:r>
            <a:rPr lang="en-GB" sz="1400" b="1" dirty="0" smtClean="0">
              <a:solidFill>
                <a:schemeClr val="bg1"/>
              </a:solidFill>
            </a:rPr>
            <a:t> a </a:t>
          </a:r>
          <a:r>
            <a:rPr lang="en-GB" sz="1400" b="1" dirty="0" err="1" smtClean="0">
              <a:solidFill>
                <a:schemeClr val="bg1"/>
              </a:solidFill>
            </a:rPr>
            <a:t>mucoaselor</a:t>
          </a:r>
          <a:r>
            <a:rPr lang="en-GB" sz="1400" b="1" dirty="0" smtClean="0">
              <a:solidFill>
                <a:schemeClr val="bg1"/>
              </a:solidFill>
            </a:rPr>
            <a:t> </a:t>
          </a:r>
        </a:p>
      </dsp:txBody>
      <dsp:txXfrm>
        <a:off x="4290483" y="0"/>
        <a:ext cx="1782233" cy="1782233"/>
      </dsp:txXfrm>
    </dsp:sp>
    <dsp:sp modelId="{1B89EDD3-C001-4FE6-BD6F-95708D9BE13C}">
      <dsp:nvSpPr>
        <dsp:cNvPr id="5" name="Oval 4"/>
        <dsp:cNvSpPr/>
      </dsp:nvSpPr>
      <dsp:spPr bwMode="white">
        <a:xfrm>
          <a:off x="6296980" y="1158452"/>
          <a:ext cx="1782233" cy="1782233"/>
        </a:xfrm>
        <a:prstGeom prst="ellipse">
          <a:avLst/>
        </a:prstGeom>
      </dsp:spPr>
      <dsp:style>
        <a:lnRef idx="2">
          <a:schemeClr val="lt1"/>
        </a:lnRef>
        <a:fillRef idx="1">
          <a:schemeClr val="accent1">
            <a:alpha val="50000"/>
          </a:schemeClr>
        </a:fillRef>
        <a:effectRef idx="0">
          <a:scrgbClr r="0" g="0" b="0"/>
        </a:effectRef>
        <a:fontRef idx="minor">
          <a:schemeClr val="tx1"/>
        </a:fontRef>
      </dsp:style>
      <dsp:txBody>
        <a:bodyPr lIns="17780" tIns="17780" rIns="17780" bIns="17780" anchor="ctr"/>
        <a:lstStyle>
          <a:lvl1pPr algn="ctr">
            <a:defRPr sz="3600"/>
          </a:lvl1pPr>
          <a:lvl2pPr marL="285750" indent="-285750" algn="ctr">
            <a:defRPr sz="2800"/>
          </a:lvl2pPr>
          <a:lvl3pPr marL="571500" indent="-285750" algn="ctr">
            <a:defRPr sz="2800"/>
          </a:lvl3pPr>
          <a:lvl4pPr marL="857250" indent="-285750" algn="ctr">
            <a:defRPr sz="2800"/>
          </a:lvl4pPr>
          <a:lvl5pPr marL="1143000" indent="-285750" algn="ctr">
            <a:defRPr sz="2800"/>
          </a:lvl5pPr>
          <a:lvl6pPr marL="1428750" indent="-285750" algn="ctr">
            <a:defRPr sz="2800"/>
          </a:lvl6pPr>
          <a:lvl7pPr marL="1714500" indent="-285750" algn="ctr">
            <a:defRPr sz="2800"/>
          </a:lvl7pPr>
          <a:lvl8pPr marL="2000250" indent="-285750" algn="ctr">
            <a:defRPr sz="2800"/>
          </a:lvl8pPr>
          <a:lvl9pPr marL="2286000" indent="-285750" algn="ctr">
            <a:defRPr sz="2800"/>
          </a:lvl9pPr>
        </a:lstStyle>
        <a:p>
          <a:pPr lvl="0">
            <a:lnSpc>
              <a:spcPct val="100000"/>
            </a:lnSpc>
            <a:spcBef>
              <a:spcPct val="0"/>
            </a:spcBef>
            <a:spcAft>
              <a:spcPct val="35000"/>
            </a:spcAft>
          </a:pPr>
          <a:r>
            <a:rPr lang="en-GB" sz="1400" b="1" dirty="0" smtClean="0">
              <a:solidFill>
                <a:schemeClr val="bg1"/>
              </a:solidFill>
            </a:rPr>
            <a:t>o </a:t>
          </a:r>
          <a:r>
            <a:rPr lang="en-GB" sz="1400" b="1" dirty="0" err="1" smtClean="0">
              <a:solidFill>
                <a:schemeClr val="bg1"/>
              </a:solidFill>
            </a:rPr>
            <a:t>contaminare</a:t>
          </a:r>
          <a:r>
            <a:rPr lang="en-GB" sz="1400" b="1" dirty="0" smtClean="0">
              <a:solidFill>
                <a:schemeClr val="bg1"/>
              </a:solidFill>
            </a:rPr>
            <a:t> a </a:t>
          </a:r>
          <a:r>
            <a:rPr lang="en-GB" sz="1400" b="1" dirty="0" err="1" smtClean="0">
              <a:solidFill>
                <a:schemeClr val="bg1"/>
              </a:solidFill>
            </a:rPr>
            <a:t>tegumentelor</a:t>
          </a:r>
          <a:r>
            <a:rPr lang="en-GB" sz="1400" b="1" dirty="0" smtClean="0">
              <a:solidFill>
                <a:schemeClr val="bg1"/>
              </a:solidFill>
            </a:rPr>
            <a:t> care au </a:t>
          </a:r>
          <a:r>
            <a:rPr lang="en-GB" sz="1400" b="1" dirty="0" err="1" smtClean="0">
              <a:solidFill>
                <a:schemeClr val="bg1"/>
              </a:solidFill>
            </a:rPr>
            <a:t>soluţii</a:t>
          </a:r>
          <a:r>
            <a:rPr lang="en-GB" sz="1400" b="1" dirty="0" smtClean="0">
              <a:solidFill>
                <a:schemeClr val="bg1"/>
              </a:solidFill>
            </a:rPr>
            <a:t> de </a:t>
          </a:r>
          <a:r>
            <a:rPr lang="en-GB" sz="1400" b="1" dirty="0" err="1" smtClean="0">
              <a:solidFill>
                <a:schemeClr val="bg1"/>
              </a:solidFill>
            </a:rPr>
            <a:t>continuitate</a:t>
          </a:r>
          <a:r>
            <a:rPr lang="en-GB" sz="1400" b="1" dirty="0" smtClean="0">
              <a:solidFill>
                <a:schemeClr val="bg1"/>
              </a:solidFill>
            </a:rPr>
            <a:t> (</a:t>
          </a:r>
          <a:r>
            <a:rPr lang="en-GB" sz="1400" b="1" dirty="0" err="1" smtClean="0">
              <a:solidFill>
                <a:schemeClr val="bg1"/>
              </a:solidFill>
            </a:rPr>
            <a:t>lezate</a:t>
          </a:r>
          <a:r>
            <a:rPr lang="en-GB" sz="1400" b="1" dirty="0" smtClean="0">
              <a:solidFill>
                <a:schemeClr val="bg1"/>
              </a:solidFill>
            </a:rPr>
            <a:t>)</a:t>
          </a:r>
        </a:p>
      </dsp:txBody>
      <dsp:txXfrm>
        <a:off x="6296980" y="1158452"/>
        <a:ext cx="1782233" cy="1782233"/>
      </dsp:txXfrm>
    </dsp:sp>
    <dsp:sp modelId="{86564D29-3F2F-4FED-9379-BB6E38090901}">
      <dsp:nvSpPr>
        <dsp:cNvPr id="6" name="Oval 5"/>
        <dsp:cNvSpPr/>
      </dsp:nvSpPr>
      <dsp:spPr bwMode="white">
        <a:xfrm>
          <a:off x="6296980" y="3475355"/>
          <a:ext cx="1782233" cy="1782233"/>
        </a:xfrm>
        <a:prstGeom prst="ellipse">
          <a:avLst/>
        </a:prstGeom>
      </dsp:spPr>
      <dsp:style>
        <a:lnRef idx="2">
          <a:schemeClr val="lt1"/>
        </a:lnRef>
        <a:fillRef idx="1">
          <a:schemeClr val="accent1">
            <a:alpha val="50000"/>
          </a:schemeClr>
        </a:fillRef>
        <a:effectRef idx="0">
          <a:scrgbClr r="0" g="0" b="0"/>
        </a:effectRef>
        <a:fontRef idx="minor">
          <a:schemeClr val="tx1"/>
        </a:fontRef>
      </dsp:style>
      <dsp:txBody>
        <a:bodyPr lIns="17780" tIns="17780" rIns="17780" bIns="17780" anchor="ctr"/>
        <a:lstStyle>
          <a:lvl1pPr algn="ctr">
            <a:defRPr sz="3600"/>
          </a:lvl1pPr>
          <a:lvl2pPr marL="285750" indent="-285750" algn="ctr">
            <a:defRPr sz="2800"/>
          </a:lvl2pPr>
          <a:lvl3pPr marL="571500" indent="-285750" algn="ctr">
            <a:defRPr sz="2800"/>
          </a:lvl3pPr>
          <a:lvl4pPr marL="857250" indent="-285750" algn="ctr">
            <a:defRPr sz="2800"/>
          </a:lvl4pPr>
          <a:lvl5pPr marL="1143000" indent="-285750" algn="ctr">
            <a:defRPr sz="2800"/>
          </a:lvl5pPr>
          <a:lvl6pPr marL="1428750" indent="-285750" algn="ctr">
            <a:defRPr sz="2800"/>
          </a:lvl6pPr>
          <a:lvl7pPr marL="1714500" indent="-285750" algn="ctr">
            <a:defRPr sz="2800"/>
          </a:lvl7pPr>
          <a:lvl8pPr marL="2000250" indent="-285750" algn="ctr">
            <a:defRPr sz="2800"/>
          </a:lvl8pPr>
          <a:lvl9pPr marL="2286000" indent="-285750" algn="ctr">
            <a:defRPr sz="2800"/>
          </a:lvl9pPr>
        </a:lstStyle>
        <a:p>
          <a:pPr lvl="0">
            <a:lnSpc>
              <a:spcPct val="100000"/>
            </a:lnSpc>
            <a:spcBef>
              <a:spcPct val="0"/>
            </a:spcBef>
            <a:spcAft>
              <a:spcPct val="35000"/>
            </a:spcAft>
          </a:pPr>
          <a:r>
            <a:rPr lang="en-GB" sz="1400" b="1" dirty="0" smtClean="0">
              <a:solidFill>
                <a:schemeClr val="bg1"/>
              </a:solidFill>
            </a:rPr>
            <a:t>o </a:t>
          </a:r>
          <a:r>
            <a:rPr lang="en-GB" sz="1400" b="1" dirty="0" err="1" smtClean="0">
              <a:solidFill>
                <a:schemeClr val="bg1"/>
              </a:solidFill>
            </a:rPr>
            <a:t>inoculare</a:t>
          </a:r>
          <a:r>
            <a:rPr lang="en-GB" sz="1400" b="1" dirty="0" smtClean="0">
              <a:solidFill>
                <a:schemeClr val="bg1"/>
              </a:solidFill>
            </a:rPr>
            <a:t> </a:t>
          </a:r>
          <a:r>
            <a:rPr lang="en-GB" sz="1400" b="1" dirty="0" err="1" smtClean="0">
              <a:solidFill>
                <a:schemeClr val="bg1"/>
              </a:solidFill>
            </a:rPr>
            <a:t>percutanată</a:t>
          </a:r>
          <a:r>
            <a:rPr lang="en-GB" sz="1400" b="1" dirty="0" smtClean="0">
              <a:solidFill>
                <a:schemeClr val="bg1"/>
              </a:solidFill>
            </a:rPr>
            <a:t> </a:t>
          </a:r>
          <a:r>
            <a:rPr lang="en-GB" sz="1400" b="1" dirty="0" err="1" smtClean="0">
              <a:solidFill>
                <a:schemeClr val="bg1"/>
              </a:solidFill>
            </a:rPr>
            <a:t>prin</a:t>
          </a:r>
          <a:r>
            <a:rPr lang="en-GB" sz="1400" b="1" dirty="0" smtClean="0">
              <a:solidFill>
                <a:schemeClr val="bg1"/>
              </a:solidFill>
            </a:rPr>
            <a:t> </a:t>
          </a:r>
          <a:r>
            <a:rPr lang="en-GB" sz="1400" b="1" dirty="0" err="1" smtClean="0">
              <a:solidFill>
                <a:schemeClr val="bg1"/>
              </a:solidFill>
            </a:rPr>
            <a:t>înţepare</a:t>
          </a:r>
          <a:r>
            <a:rPr lang="en-GB" sz="1400" b="1" dirty="0" smtClean="0">
              <a:solidFill>
                <a:schemeClr val="bg1"/>
              </a:solidFill>
            </a:rPr>
            <a:t> </a:t>
          </a:r>
          <a:r>
            <a:rPr lang="en-GB" sz="1400" b="1" dirty="0" err="1" smtClean="0">
              <a:solidFill>
                <a:schemeClr val="bg1"/>
              </a:solidFill>
            </a:rPr>
            <a:t>sau</a:t>
          </a:r>
          <a:r>
            <a:rPr lang="en-GB" sz="1400" b="1" dirty="0" smtClean="0">
              <a:solidFill>
                <a:schemeClr val="bg1"/>
              </a:solidFill>
            </a:rPr>
            <a:t> </a:t>
          </a:r>
          <a:r>
            <a:rPr lang="en-GB" sz="1400" b="1" dirty="0" err="1" smtClean="0">
              <a:solidFill>
                <a:schemeClr val="bg1"/>
              </a:solidFill>
            </a:rPr>
            <a:t>tăiere</a:t>
          </a:r>
          <a:endParaRPr lang="en-GB" sz="1400" b="1" dirty="0" smtClean="0">
            <a:solidFill>
              <a:schemeClr val="bg1"/>
            </a:solidFill>
          </a:endParaRPr>
        </a:p>
      </dsp:txBody>
      <dsp:txXfrm>
        <a:off x="6296980" y="3475355"/>
        <a:ext cx="1782233" cy="1782233"/>
      </dsp:txXfrm>
    </dsp:sp>
    <dsp:sp modelId="{D912FD15-1C5A-4590-94A1-F2E36BB9D7FB}">
      <dsp:nvSpPr>
        <dsp:cNvPr id="7" name="Oval 6"/>
        <dsp:cNvSpPr/>
      </dsp:nvSpPr>
      <dsp:spPr bwMode="white">
        <a:xfrm>
          <a:off x="4290483" y="4633807"/>
          <a:ext cx="1782233" cy="1782233"/>
        </a:xfrm>
        <a:prstGeom prst="ellipse">
          <a:avLst/>
        </a:prstGeom>
      </dsp:spPr>
      <dsp:style>
        <a:lnRef idx="2">
          <a:schemeClr val="lt1"/>
        </a:lnRef>
        <a:fillRef idx="1">
          <a:schemeClr val="accent1">
            <a:alpha val="50000"/>
          </a:schemeClr>
        </a:fillRef>
        <a:effectRef idx="0">
          <a:scrgbClr r="0" g="0" b="0"/>
        </a:effectRef>
        <a:fontRef idx="minor">
          <a:schemeClr val="tx1"/>
        </a:fontRef>
      </dsp:style>
      <dsp:txBody>
        <a:bodyPr lIns="17780" tIns="17780" rIns="17780" bIns="17780" anchor="ctr"/>
        <a:lstStyle>
          <a:lvl1pPr algn="ctr">
            <a:defRPr sz="3600"/>
          </a:lvl1pPr>
          <a:lvl2pPr marL="285750" indent="-285750" algn="ctr">
            <a:defRPr sz="2800"/>
          </a:lvl2pPr>
          <a:lvl3pPr marL="571500" indent="-285750" algn="ctr">
            <a:defRPr sz="2800"/>
          </a:lvl3pPr>
          <a:lvl4pPr marL="857250" indent="-285750" algn="ctr">
            <a:defRPr sz="2800"/>
          </a:lvl4pPr>
          <a:lvl5pPr marL="1143000" indent="-285750" algn="ctr">
            <a:defRPr sz="2800"/>
          </a:lvl5pPr>
          <a:lvl6pPr marL="1428750" indent="-285750" algn="ctr">
            <a:defRPr sz="2800"/>
          </a:lvl6pPr>
          <a:lvl7pPr marL="1714500" indent="-285750" algn="ctr">
            <a:defRPr sz="2800"/>
          </a:lvl7pPr>
          <a:lvl8pPr marL="2000250" indent="-285750" algn="ctr">
            <a:defRPr sz="2800"/>
          </a:lvl8pPr>
          <a:lvl9pPr marL="2286000" indent="-285750" algn="ctr">
            <a:defRPr sz="2800"/>
          </a:lvl9pPr>
        </a:lstStyle>
        <a:p>
          <a:pPr lvl="0">
            <a:lnSpc>
              <a:spcPct val="100000"/>
            </a:lnSpc>
            <a:spcBef>
              <a:spcPct val="0"/>
            </a:spcBef>
            <a:spcAft>
              <a:spcPct val="35000"/>
            </a:spcAft>
          </a:pPr>
          <a:r>
            <a:rPr lang="en-GB" sz="1400" b="1" dirty="0" smtClean="0">
              <a:solidFill>
                <a:schemeClr val="bg1"/>
              </a:solidFill>
            </a:rPr>
            <a:t>în </a:t>
          </a:r>
          <a:r>
            <a:rPr lang="en-GB" sz="1400" b="1" dirty="0" err="1" smtClean="0">
              <a:solidFill>
                <a:schemeClr val="bg1"/>
              </a:solidFill>
            </a:rPr>
            <a:t>timpul</a:t>
          </a:r>
          <a:r>
            <a:rPr lang="en-GB" sz="1400" b="1" dirty="0" smtClean="0">
              <a:solidFill>
                <a:schemeClr val="bg1"/>
              </a:solidFill>
            </a:rPr>
            <a:t> </a:t>
          </a:r>
          <a:r>
            <a:rPr lang="en-GB" sz="1400" b="1" dirty="0" err="1" smtClean="0">
              <a:solidFill>
                <a:schemeClr val="bg1"/>
              </a:solidFill>
            </a:rPr>
            <a:t>manipularării</a:t>
          </a:r>
          <a:r>
            <a:rPr lang="en-GB" sz="1400" b="1" dirty="0" smtClean="0">
              <a:solidFill>
                <a:schemeClr val="bg1"/>
              </a:solidFill>
            </a:rPr>
            <a:t> </a:t>
          </a:r>
          <a:r>
            <a:rPr lang="en-GB" sz="1400" b="1" dirty="0" err="1" smtClean="0">
              <a:solidFill>
                <a:schemeClr val="bg1"/>
              </a:solidFill>
            </a:rPr>
            <a:t>instrumentarului</a:t>
          </a:r>
          <a:r>
            <a:rPr lang="en-US" sz="1400" b="1" dirty="0" smtClean="0">
              <a:solidFill>
                <a:schemeClr val="bg1"/>
              </a:solidFill>
            </a:rPr>
            <a:t>/</a:t>
          </a:r>
          <a:r>
            <a:rPr lang="en-GB" sz="1400" b="1" dirty="0" err="1" smtClean="0">
              <a:solidFill>
                <a:schemeClr val="bg1"/>
              </a:solidFill>
            </a:rPr>
            <a:t>materialelorsanitare</a:t>
          </a:r>
          <a:r>
            <a:rPr lang="en-GB" sz="1400" b="1" dirty="0" smtClean="0">
              <a:solidFill>
                <a:schemeClr val="bg1"/>
              </a:solidFill>
            </a:rPr>
            <a:t> contaminate cu </a:t>
          </a:r>
          <a:r>
            <a:rPr lang="en-GB" sz="1400" b="1" dirty="0" err="1" smtClean="0">
              <a:solidFill>
                <a:schemeClr val="bg1"/>
              </a:solidFill>
            </a:rPr>
            <a:t>produse</a:t>
          </a:r>
          <a:r>
            <a:rPr lang="en-GB" sz="1400" b="1" dirty="0" smtClean="0">
              <a:solidFill>
                <a:schemeClr val="bg1"/>
              </a:solidFill>
            </a:rPr>
            <a:t> </a:t>
          </a:r>
          <a:r>
            <a:rPr lang="en-GB" sz="1400" b="1" dirty="0" err="1" smtClean="0">
              <a:solidFill>
                <a:schemeClr val="bg1"/>
              </a:solidFill>
            </a:rPr>
            <a:t>biologice</a:t>
          </a:r>
          <a:r>
            <a:rPr lang="en-GB" sz="1400" b="1" dirty="0" smtClean="0">
              <a:solidFill>
                <a:schemeClr val="bg1"/>
              </a:solidFill>
            </a:rPr>
            <a:t>. </a:t>
          </a:r>
          <a:endParaRPr lang="x-none" sz="1400" b="1" dirty="0">
            <a:solidFill>
              <a:schemeClr val="bg1"/>
            </a:solidFill>
            <a:latin typeface="Calibri" panose="020F0502020204030204" pitchFamily="34" charset="0"/>
            <a:cs typeface="Calibri" panose="020F0502020204030204" pitchFamily="34" charset="0"/>
          </a:endParaRPr>
        </a:p>
      </dsp:txBody>
      <dsp:txXfrm>
        <a:off x="4290483" y="4633807"/>
        <a:ext cx="1782233" cy="1782233"/>
      </dsp:txXfrm>
    </dsp:sp>
    <dsp:sp modelId="{E9489A6D-8F13-4C89-8E8C-76F5D5760F5A}">
      <dsp:nvSpPr>
        <dsp:cNvPr id="8" name="Oval 7"/>
        <dsp:cNvSpPr/>
      </dsp:nvSpPr>
      <dsp:spPr bwMode="white">
        <a:xfrm>
          <a:off x="2283986" y="3475355"/>
          <a:ext cx="1782233" cy="1782233"/>
        </a:xfrm>
        <a:prstGeom prst="ellipse">
          <a:avLst/>
        </a:prstGeom>
      </dsp:spPr>
      <dsp:style>
        <a:lnRef idx="2">
          <a:schemeClr val="lt1"/>
        </a:lnRef>
        <a:fillRef idx="1">
          <a:schemeClr val="accent1">
            <a:alpha val="50000"/>
          </a:schemeClr>
        </a:fillRef>
        <a:effectRef idx="0">
          <a:scrgbClr r="0" g="0" b="0"/>
        </a:effectRef>
        <a:fontRef idx="minor">
          <a:schemeClr val="tx1"/>
        </a:fontRef>
      </dsp:style>
      <dsp:txBody>
        <a:bodyPr lIns="17780" tIns="17780" rIns="17780" bIns="17780" anchor="ctr"/>
        <a:lstStyle>
          <a:lvl1pPr algn="ctr">
            <a:defRPr sz="3600"/>
          </a:lvl1pPr>
          <a:lvl2pPr marL="285750" indent="-285750" algn="ctr">
            <a:defRPr sz="2800"/>
          </a:lvl2pPr>
          <a:lvl3pPr marL="571500" indent="-285750" algn="ctr">
            <a:defRPr sz="2800"/>
          </a:lvl3pPr>
          <a:lvl4pPr marL="857250" indent="-285750" algn="ctr">
            <a:defRPr sz="2800"/>
          </a:lvl4pPr>
          <a:lvl5pPr marL="1143000" indent="-285750" algn="ctr">
            <a:defRPr sz="2800"/>
          </a:lvl5pPr>
          <a:lvl6pPr marL="1428750" indent="-285750" algn="ctr">
            <a:defRPr sz="2800"/>
          </a:lvl6pPr>
          <a:lvl7pPr marL="1714500" indent="-285750" algn="ctr">
            <a:defRPr sz="2800"/>
          </a:lvl7pPr>
          <a:lvl8pPr marL="2000250" indent="-285750" algn="ctr">
            <a:defRPr sz="2800"/>
          </a:lvl8pPr>
          <a:lvl9pPr marL="2286000" indent="-285750" algn="ctr">
            <a:defRPr sz="2800"/>
          </a:lvl9pPr>
        </a:lstStyle>
        <a:p>
          <a:pPr lvl="0">
            <a:lnSpc>
              <a:spcPct val="100000"/>
            </a:lnSpc>
            <a:spcBef>
              <a:spcPct val="0"/>
            </a:spcBef>
            <a:spcAft>
              <a:spcPct val="35000"/>
            </a:spcAft>
          </a:pPr>
          <a:r>
            <a:rPr lang="en-GB" sz="1400" b="1" dirty="0" smtClean="0">
              <a:solidFill>
                <a:schemeClr val="bg1"/>
              </a:solidFill>
            </a:rPr>
            <a:t>în </a:t>
          </a:r>
          <a:r>
            <a:rPr lang="en-GB" sz="1400" b="1" dirty="0" err="1" smtClean="0">
              <a:solidFill>
                <a:schemeClr val="bg1"/>
              </a:solidFill>
            </a:rPr>
            <a:t>timpul</a:t>
          </a:r>
          <a:r>
            <a:rPr lang="en-GB" sz="1400" b="1" dirty="0" smtClean="0">
              <a:solidFill>
                <a:schemeClr val="bg1"/>
              </a:solidFill>
            </a:rPr>
            <a:t> </a:t>
          </a:r>
          <a:r>
            <a:rPr lang="en-GB" sz="1400" b="1" dirty="0" err="1" smtClean="0">
              <a:solidFill>
                <a:schemeClr val="bg1"/>
              </a:solidFill>
            </a:rPr>
            <a:t>manipulării</a:t>
          </a:r>
          <a:r>
            <a:rPr lang="en-GB" sz="1400" b="1" dirty="0" smtClean="0">
              <a:solidFill>
                <a:schemeClr val="bg1"/>
              </a:solidFill>
            </a:rPr>
            <a:t> de </a:t>
          </a:r>
          <a:r>
            <a:rPr lang="en-GB" sz="1400" b="1" dirty="0" err="1" smtClean="0">
              <a:solidFill>
                <a:schemeClr val="bg1"/>
              </a:solidFill>
            </a:rPr>
            <a:t>produse</a:t>
          </a:r>
          <a:r>
            <a:rPr lang="en-GB" sz="1400" b="1" dirty="0" smtClean="0">
              <a:solidFill>
                <a:schemeClr val="bg1"/>
              </a:solidFill>
            </a:rPr>
            <a:t> </a:t>
          </a:r>
          <a:r>
            <a:rPr lang="en-GB" sz="1400" b="1" dirty="0" err="1" smtClean="0">
              <a:solidFill>
                <a:schemeClr val="bg1"/>
              </a:solidFill>
            </a:rPr>
            <a:t>biologice</a:t>
          </a:r>
          <a:r>
            <a:rPr lang="en-GB" sz="1400" b="1" dirty="0" smtClean="0">
              <a:solidFill>
                <a:schemeClr val="bg1"/>
              </a:solidFill>
            </a:rPr>
            <a:t>,</a:t>
          </a:r>
        </a:p>
      </dsp:txBody>
      <dsp:txXfrm>
        <a:off x="2283986" y="3475355"/>
        <a:ext cx="1782233" cy="1782233"/>
      </dsp:txXfrm>
    </dsp:sp>
    <dsp:sp modelId="{4B34AF5C-ACF6-4F62-B03B-92D5082EFFC2}">
      <dsp:nvSpPr>
        <dsp:cNvPr id="9" name="Oval 8"/>
        <dsp:cNvSpPr/>
      </dsp:nvSpPr>
      <dsp:spPr bwMode="white">
        <a:xfrm>
          <a:off x="2283986" y="1158452"/>
          <a:ext cx="1782233" cy="1782233"/>
        </a:xfrm>
        <a:prstGeom prst="ellipse">
          <a:avLst/>
        </a:prstGeom>
      </dsp:spPr>
      <dsp:style>
        <a:lnRef idx="2">
          <a:schemeClr val="lt1"/>
        </a:lnRef>
        <a:fillRef idx="1">
          <a:schemeClr val="accent1">
            <a:alpha val="50000"/>
          </a:schemeClr>
        </a:fillRef>
        <a:effectRef idx="0">
          <a:scrgbClr r="0" g="0" b="0"/>
        </a:effectRef>
        <a:fontRef idx="minor">
          <a:schemeClr val="tx1"/>
        </a:fontRef>
      </dsp:style>
      <dsp:txBody>
        <a:bodyPr lIns="17780" tIns="17780" rIns="17780" bIns="17780" anchor="ctr"/>
        <a:lstStyle>
          <a:lvl1pPr algn="ctr">
            <a:defRPr sz="3600"/>
          </a:lvl1pPr>
          <a:lvl2pPr marL="285750" indent="-285750" algn="ctr">
            <a:defRPr sz="2800"/>
          </a:lvl2pPr>
          <a:lvl3pPr marL="571500" indent="-285750" algn="ctr">
            <a:defRPr sz="2800"/>
          </a:lvl3pPr>
          <a:lvl4pPr marL="857250" indent="-285750" algn="ctr">
            <a:defRPr sz="2800"/>
          </a:lvl4pPr>
          <a:lvl5pPr marL="1143000" indent="-285750" algn="ctr">
            <a:defRPr sz="2800"/>
          </a:lvl5pPr>
          <a:lvl6pPr marL="1428750" indent="-285750" algn="ctr">
            <a:defRPr sz="2800"/>
          </a:lvl6pPr>
          <a:lvl7pPr marL="1714500" indent="-285750" algn="ctr">
            <a:defRPr sz="2800"/>
          </a:lvl7pPr>
          <a:lvl8pPr marL="2000250" indent="-285750" algn="ctr">
            <a:defRPr sz="2800"/>
          </a:lvl8pPr>
          <a:lvl9pPr marL="2286000" indent="-285750" algn="ctr">
            <a:defRPr sz="2800"/>
          </a:lvl9pPr>
        </a:lstStyle>
        <a:p>
          <a:pPr lvl="0">
            <a:lnSpc>
              <a:spcPct val="100000"/>
            </a:lnSpc>
            <a:spcBef>
              <a:spcPct val="0"/>
            </a:spcBef>
            <a:spcAft>
              <a:spcPct val="35000"/>
            </a:spcAft>
          </a:pPr>
          <a:r>
            <a:rPr lang="en-GB" sz="1400" b="1" dirty="0" smtClean="0">
              <a:solidFill>
                <a:schemeClr val="bg1"/>
              </a:solidFill>
            </a:rPr>
            <a:t>în </a:t>
          </a:r>
          <a:r>
            <a:rPr lang="en-GB" sz="1400" b="1" dirty="0" err="1" smtClean="0">
              <a:solidFill>
                <a:schemeClr val="bg1"/>
              </a:solidFill>
            </a:rPr>
            <a:t>timpul</a:t>
          </a:r>
          <a:r>
            <a:rPr lang="en-GB" sz="1400" b="1" dirty="0" smtClean="0">
              <a:solidFill>
                <a:schemeClr val="bg1"/>
              </a:solidFill>
            </a:rPr>
            <a:t> </a:t>
          </a:r>
          <a:r>
            <a:rPr lang="en-GB" sz="1400" b="1" dirty="0" err="1" smtClean="0">
              <a:solidFill>
                <a:schemeClr val="bg1"/>
              </a:solidFill>
            </a:rPr>
            <a:t>efectuării</a:t>
          </a:r>
          <a:r>
            <a:rPr lang="en-GB" sz="1400" b="1" dirty="0" smtClean="0">
              <a:solidFill>
                <a:schemeClr val="bg1"/>
              </a:solidFill>
            </a:rPr>
            <a:t> de </a:t>
          </a:r>
          <a:r>
            <a:rPr lang="en-GB" sz="1400" b="1" dirty="0" err="1" smtClean="0">
              <a:solidFill>
                <a:schemeClr val="bg1"/>
              </a:solidFill>
            </a:rPr>
            <a:t>manopere</a:t>
          </a:r>
          <a:r>
            <a:rPr lang="en-GB" sz="1400" b="1" dirty="0" smtClean="0">
              <a:solidFill>
                <a:schemeClr val="bg1"/>
              </a:solidFill>
            </a:rPr>
            <a:t> </a:t>
          </a:r>
          <a:r>
            <a:rPr lang="en-GB" sz="1400" b="1" dirty="0" err="1" smtClean="0">
              <a:solidFill>
                <a:schemeClr val="bg1"/>
              </a:solidFill>
            </a:rPr>
            <a:t>medicale</a:t>
          </a:r>
          <a:r>
            <a:rPr lang="en-GB" sz="1400" b="1" dirty="0" smtClean="0">
              <a:solidFill>
                <a:schemeClr val="bg1"/>
              </a:solidFill>
            </a:rPr>
            <a:t>, </a:t>
          </a:r>
        </a:p>
      </dsp:txBody>
      <dsp:txXfrm>
        <a:off x="2283986" y="1158452"/>
        <a:ext cx="1782233" cy="17822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CAF6E4-AE78-4A65-8436-5BCCFB6E7521}">
      <dsp:nvSpPr>
        <dsp:cNvPr id="0" name=""/>
        <dsp:cNvSpPr/>
      </dsp:nvSpPr>
      <dsp:spPr>
        <a:xfrm>
          <a:off x="0" y="0"/>
          <a:ext cx="1179576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0A525C-A33C-439A-84CA-5E831574FD4A}">
      <dsp:nvSpPr>
        <dsp:cNvPr id="0" name=""/>
        <dsp:cNvSpPr/>
      </dsp:nvSpPr>
      <dsp:spPr>
        <a:xfrm>
          <a:off x="0" y="0"/>
          <a:ext cx="2359152" cy="541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lvl="0" algn="l" defTabSz="2889250">
            <a:lnSpc>
              <a:spcPct val="90000"/>
            </a:lnSpc>
            <a:spcBef>
              <a:spcPct val="0"/>
            </a:spcBef>
            <a:spcAft>
              <a:spcPct val="35000"/>
            </a:spcAft>
          </a:pPr>
          <a:r>
            <a:rPr lang="en-US" sz="6500" kern="1200" dirty="0" smtClean="0">
              <a:solidFill>
                <a:srgbClr val="002060"/>
              </a:solidFill>
            </a:rPr>
            <a:t>IAIM</a:t>
          </a:r>
          <a:endParaRPr lang="en-US" sz="6500" kern="1200" dirty="0">
            <a:solidFill>
              <a:srgbClr val="002060"/>
            </a:solidFill>
          </a:endParaRPr>
        </a:p>
      </dsp:txBody>
      <dsp:txXfrm>
        <a:off x="0" y="0"/>
        <a:ext cx="2359152" cy="5418667"/>
      </dsp:txXfrm>
    </dsp:sp>
    <dsp:sp modelId="{CF57FFDC-3060-4C19-A3A0-013FC0A6B8C7}">
      <dsp:nvSpPr>
        <dsp:cNvPr id="0" name=""/>
        <dsp:cNvSpPr/>
      </dsp:nvSpPr>
      <dsp:spPr>
        <a:xfrm>
          <a:off x="2536088" y="84666"/>
          <a:ext cx="9259671" cy="1693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lvl="0" algn="l" defTabSz="1377950">
            <a:lnSpc>
              <a:spcPct val="90000"/>
            </a:lnSpc>
            <a:spcBef>
              <a:spcPct val="0"/>
            </a:spcBef>
            <a:spcAft>
              <a:spcPct val="35000"/>
            </a:spcAft>
          </a:pPr>
          <a:r>
            <a:rPr lang="en-US" sz="3100" kern="1200" dirty="0" err="1" smtClean="0">
              <a:solidFill>
                <a:schemeClr val="accent1"/>
              </a:solidFill>
              <a:latin typeface="+mn-lt"/>
            </a:rPr>
            <a:t>Infec</a:t>
          </a:r>
          <a:r>
            <a:rPr lang="ro-RO" sz="3100" kern="1200" dirty="0" smtClean="0">
              <a:solidFill>
                <a:schemeClr val="accent1"/>
              </a:solidFill>
              <a:latin typeface="+mn-lt"/>
            </a:rPr>
            <a:t>ţii ce rezultă din complicaţii ale asistenţei medicale, şi sunt legătură cu o morbiditate şi mortalitate crescută</a:t>
          </a:r>
          <a:endParaRPr lang="en-US" sz="3100" kern="1200" dirty="0">
            <a:solidFill>
              <a:schemeClr val="accent1"/>
            </a:solidFill>
            <a:latin typeface="+mn-lt"/>
          </a:endParaRPr>
        </a:p>
      </dsp:txBody>
      <dsp:txXfrm>
        <a:off x="2536088" y="84666"/>
        <a:ext cx="9259671" cy="1693333"/>
      </dsp:txXfrm>
    </dsp:sp>
    <dsp:sp modelId="{4C06AD40-FA0F-4841-9113-34E96EC8C2B8}">
      <dsp:nvSpPr>
        <dsp:cNvPr id="0" name=""/>
        <dsp:cNvSpPr/>
      </dsp:nvSpPr>
      <dsp:spPr>
        <a:xfrm>
          <a:off x="2359152" y="1778000"/>
          <a:ext cx="94366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97B2F2-2001-48E6-9E07-432FDA304366}">
      <dsp:nvSpPr>
        <dsp:cNvPr id="0" name=""/>
        <dsp:cNvSpPr/>
      </dsp:nvSpPr>
      <dsp:spPr>
        <a:xfrm>
          <a:off x="2536088" y="1862666"/>
          <a:ext cx="9259671" cy="1693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lvl="0" algn="l" defTabSz="1377950">
            <a:lnSpc>
              <a:spcPct val="90000"/>
            </a:lnSpc>
            <a:spcBef>
              <a:spcPct val="0"/>
            </a:spcBef>
            <a:spcAft>
              <a:spcPct val="35000"/>
            </a:spcAft>
          </a:pPr>
          <a:r>
            <a:rPr lang="ro-RO" sz="3100" kern="1200" dirty="0" smtClean="0">
              <a:solidFill>
                <a:schemeClr val="accent1"/>
              </a:solidFill>
              <a:latin typeface="+mn-lt"/>
            </a:rPr>
            <a:t>Zilnic </a:t>
          </a:r>
          <a:r>
            <a:rPr lang="en-GB" sz="3100" i="0" kern="1200" dirty="0" smtClean="0">
              <a:solidFill>
                <a:schemeClr val="accent1"/>
              </a:solidFill>
              <a:effectLst/>
              <a:latin typeface="+mn-lt"/>
            </a:rPr>
            <a:t>1 din 31 de </a:t>
          </a:r>
          <a:r>
            <a:rPr lang="en-GB" sz="3100" i="0" kern="1200" dirty="0" err="1" smtClean="0">
              <a:solidFill>
                <a:schemeClr val="accent1"/>
              </a:solidFill>
              <a:effectLst/>
              <a:latin typeface="+mn-lt"/>
            </a:rPr>
            <a:t>pacienți</a:t>
          </a:r>
          <a:r>
            <a:rPr lang="en-GB" sz="3100" i="0" kern="1200" dirty="0" smtClean="0">
              <a:solidFill>
                <a:schemeClr val="accent1"/>
              </a:solidFill>
              <a:effectLst/>
              <a:latin typeface="+mn-lt"/>
            </a:rPr>
            <a:t> din </a:t>
          </a:r>
          <a:r>
            <a:rPr lang="en-GB" sz="3100" i="0" kern="1200" dirty="0" err="1" smtClean="0">
              <a:solidFill>
                <a:schemeClr val="accent1"/>
              </a:solidFill>
              <a:effectLst/>
              <a:latin typeface="+mn-lt"/>
            </a:rPr>
            <a:t>spital</a:t>
          </a:r>
          <a:r>
            <a:rPr lang="en-GB" sz="3100" i="0" kern="1200" dirty="0" smtClean="0">
              <a:solidFill>
                <a:schemeClr val="accent1"/>
              </a:solidFill>
              <a:effectLst/>
              <a:latin typeface="+mn-lt"/>
            </a:rPr>
            <a:t> are o IAIM </a:t>
          </a:r>
          <a:endParaRPr lang="ro-RO" sz="3100" i="0" kern="1200" dirty="0" smtClean="0">
            <a:solidFill>
              <a:schemeClr val="accent1"/>
            </a:solidFill>
            <a:effectLst/>
            <a:latin typeface="+mn-lt"/>
          </a:endParaRPr>
        </a:p>
        <a:p>
          <a:pPr lvl="0" algn="l" defTabSz="1377950">
            <a:lnSpc>
              <a:spcPct val="90000"/>
            </a:lnSpc>
            <a:spcBef>
              <a:spcPct val="0"/>
            </a:spcBef>
            <a:spcAft>
              <a:spcPct val="35000"/>
            </a:spcAft>
          </a:pPr>
          <a:r>
            <a:rPr lang="en-GB" sz="3100" i="0" kern="1200" dirty="0" smtClean="0">
              <a:solidFill>
                <a:schemeClr val="accent1"/>
              </a:solidFill>
              <a:effectLst/>
              <a:latin typeface="+mn-lt"/>
            </a:rPr>
            <a:t>(</a:t>
          </a:r>
          <a:r>
            <a:rPr lang="en-GB" sz="3100" i="0" kern="1200" dirty="0" smtClean="0">
              <a:solidFill>
                <a:schemeClr val="accent1"/>
              </a:solidFill>
              <a:effectLst/>
              <a:latin typeface="+mn-lt"/>
            </a:rPr>
            <a:t>o </a:t>
          </a:r>
          <a:r>
            <a:rPr lang="en-GB" sz="3100" i="0" kern="1200" dirty="0" err="1" smtClean="0">
              <a:solidFill>
                <a:schemeClr val="accent1"/>
              </a:solidFill>
              <a:effectLst/>
              <a:latin typeface="+mn-lt"/>
            </a:rPr>
            <a:t>infecție</a:t>
          </a:r>
          <a:r>
            <a:rPr lang="en-GB" sz="3100" i="0" kern="1200" dirty="0" smtClean="0">
              <a:solidFill>
                <a:schemeClr val="accent1"/>
              </a:solidFill>
              <a:effectLst/>
              <a:latin typeface="+mn-lt"/>
            </a:rPr>
            <a:t> în </a:t>
          </a:r>
          <a:r>
            <a:rPr lang="en-GB" sz="3100" i="0" kern="1200" dirty="0" err="1" smtClean="0">
              <a:solidFill>
                <a:schemeClr val="accent1"/>
              </a:solidFill>
              <a:effectLst/>
              <a:latin typeface="+mn-lt"/>
            </a:rPr>
            <a:t>timp</a:t>
          </a:r>
          <a:r>
            <a:rPr lang="en-GB" sz="3100" i="0" kern="1200" dirty="0" smtClean="0">
              <a:solidFill>
                <a:schemeClr val="accent1"/>
              </a:solidFill>
              <a:effectLst/>
              <a:latin typeface="+mn-lt"/>
            </a:rPr>
            <a:t> </a:t>
          </a:r>
          <a:r>
            <a:rPr lang="en-GB" sz="3100" i="0" kern="1200" dirty="0" err="1" smtClean="0">
              <a:solidFill>
                <a:schemeClr val="accent1"/>
              </a:solidFill>
              <a:effectLst/>
              <a:latin typeface="+mn-lt"/>
            </a:rPr>
            <a:t>ce</a:t>
          </a:r>
          <a:r>
            <a:rPr lang="en-GB" sz="3100" i="0" kern="1200" dirty="0" smtClean="0">
              <a:solidFill>
                <a:schemeClr val="accent1"/>
              </a:solidFill>
              <a:effectLst/>
              <a:latin typeface="+mn-lt"/>
            </a:rPr>
            <a:t> </a:t>
          </a:r>
          <a:r>
            <a:rPr lang="en-GB" sz="3100" i="0" kern="1200" dirty="0" err="1" smtClean="0">
              <a:solidFill>
                <a:schemeClr val="accent1"/>
              </a:solidFill>
              <a:effectLst/>
              <a:latin typeface="+mn-lt"/>
            </a:rPr>
            <a:t>este</a:t>
          </a:r>
          <a:r>
            <a:rPr lang="en-GB" sz="3100" i="0" kern="1200" dirty="0" smtClean="0">
              <a:solidFill>
                <a:schemeClr val="accent1"/>
              </a:solidFill>
              <a:effectLst/>
              <a:latin typeface="+mn-lt"/>
            </a:rPr>
            <a:t> </a:t>
          </a:r>
          <a:r>
            <a:rPr lang="en-GB" sz="3100" i="0" kern="1200" dirty="0" err="1" smtClean="0">
              <a:solidFill>
                <a:schemeClr val="accent1"/>
              </a:solidFill>
              <a:effectLst/>
              <a:latin typeface="+mn-lt"/>
            </a:rPr>
            <a:t>tratat</a:t>
          </a:r>
          <a:r>
            <a:rPr lang="en-GB" sz="3100" i="0" kern="1200" dirty="0" smtClean="0">
              <a:solidFill>
                <a:schemeClr val="accent1"/>
              </a:solidFill>
              <a:effectLst/>
              <a:latin typeface="+mn-lt"/>
            </a:rPr>
            <a:t> </a:t>
          </a:r>
          <a:r>
            <a:rPr lang="en-GB" sz="3100" i="0" kern="1200" dirty="0" err="1" smtClean="0">
              <a:solidFill>
                <a:schemeClr val="accent1"/>
              </a:solidFill>
              <a:effectLst/>
              <a:latin typeface="+mn-lt"/>
            </a:rPr>
            <a:t>într</a:t>
          </a:r>
          <a:r>
            <a:rPr lang="en-GB" sz="3100" i="0" kern="1200" dirty="0" smtClean="0">
              <a:solidFill>
                <a:schemeClr val="accent1"/>
              </a:solidFill>
              <a:effectLst/>
              <a:latin typeface="+mn-lt"/>
            </a:rPr>
            <a:t>-o </a:t>
          </a:r>
          <a:r>
            <a:rPr lang="en-GB" sz="3100" i="0" kern="1200" dirty="0" err="1" smtClean="0">
              <a:solidFill>
                <a:schemeClr val="accent1"/>
              </a:solidFill>
              <a:effectLst/>
              <a:latin typeface="+mn-lt"/>
            </a:rPr>
            <a:t>unitate</a:t>
          </a:r>
          <a:r>
            <a:rPr lang="en-GB" sz="3100" i="0" kern="1200" dirty="0" smtClean="0">
              <a:solidFill>
                <a:schemeClr val="accent1"/>
              </a:solidFill>
              <a:effectLst/>
              <a:latin typeface="+mn-lt"/>
            </a:rPr>
            <a:t> </a:t>
          </a:r>
          <a:r>
            <a:rPr lang="en-GB" sz="3100" i="0" kern="1200" dirty="0" err="1" smtClean="0">
              <a:solidFill>
                <a:schemeClr val="accent1"/>
              </a:solidFill>
              <a:effectLst/>
              <a:latin typeface="+mn-lt"/>
            </a:rPr>
            <a:t>medicală</a:t>
          </a:r>
          <a:endParaRPr lang="en-US" sz="3100" kern="1200" dirty="0">
            <a:solidFill>
              <a:schemeClr val="accent1"/>
            </a:solidFill>
            <a:latin typeface="+mn-lt"/>
          </a:endParaRPr>
        </a:p>
      </dsp:txBody>
      <dsp:txXfrm>
        <a:off x="2536088" y="1862666"/>
        <a:ext cx="9259671" cy="1693333"/>
      </dsp:txXfrm>
    </dsp:sp>
    <dsp:sp modelId="{CC29120F-FAD3-405E-9B76-FFA9C5D16EF4}">
      <dsp:nvSpPr>
        <dsp:cNvPr id="0" name=""/>
        <dsp:cNvSpPr/>
      </dsp:nvSpPr>
      <dsp:spPr>
        <a:xfrm>
          <a:off x="2359152" y="3556000"/>
          <a:ext cx="94366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5A0603-B420-49CF-AE2A-EED3D3833FAF}">
      <dsp:nvSpPr>
        <dsp:cNvPr id="0" name=""/>
        <dsp:cNvSpPr/>
      </dsp:nvSpPr>
      <dsp:spPr>
        <a:xfrm>
          <a:off x="2536088" y="3640666"/>
          <a:ext cx="9259671" cy="1693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lvl="0" algn="l" defTabSz="1377950">
            <a:lnSpc>
              <a:spcPct val="90000"/>
            </a:lnSpc>
            <a:spcBef>
              <a:spcPct val="0"/>
            </a:spcBef>
            <a:spcAft>
              <a:spcPct val="35000"/>
            </a:spcAft>
          </a:pPr>
          <a:r>
            <a:rPr lang="ro-RO" sz="3100" kern="1200" dirty="0" smtClean="0">
              <a:solidFill>
                <a:schemeClr val="accent1"/>
              </a:solidFill>
              <a:latin typeface="+mn-lt"/>
            </a:rPr>
            <a:t>Sunt cauzate de bacterii multidrog rezistente asociind risc crescut de sepsis sau deces</a:t>
          </a:r>
          <a:endParaRPr lang="en-US" sz="3100" kern="1200" dirty="0">
            <a:solidFill>
              <a:schemeClr val="accent1"/>
            </a:solidFill>
            <a:latin typeface="+mn-lt"/>
          </a:endParaRPr>
        </a:p>
      </dsp:txBody>
      <dsp:txXfrm>
        <a:off x="2536088" y="3640666"/>
        <a:ext cx="9259671" cy="1693333"/>
      </dsp:txXfrm>
    </dsp:sp>
    <dsp:sp modelId="{B95570CF-902F-49F3-8FBF-75503261A613}">
      <dsp:nvSpPr>
        <dsp:cNvPr id="0" name=""/>
        <dsp:cNvSpPr/>
      </dsp:nvSpPr>
      <dsp:spPr>
        <a:xfrm>
          <a:off x="2359152" y="5334000"/>
          <a:ext cx="94366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36BE36-CDE4-4A20-9DFF-B3361FC8C068}" type="datetimeFigureOut">
              <a:rPr lang="en-US" smtClean="0"/>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C40F17-CBB2-4644-A55C-4A1C0925C38E}"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PlaceHolder 1"/>
          <p:cNvSpPr>
            <a:spLocks noGrp="1" noRot="1" noChangeAspect="1"/>
          </p:cNvSpPr>
          <p:nvPr>
            <p:ph type="sldImg"/>
          </p:nvPr>
        </p:nvSpPr>
        <p:spPr>
          <a:xfrm>
            <a:off x="644525" y="914400"/>
            <a:ext cx="5568950" cy="3133725"/>
          </a:xfrm>
          <a:prstGeom prst="rect">
            <a:avLst/>
          </a:prstGeom>
        </p:spPr>
      </p:sp>
      <p:sp>
        <p:nvSpPr>
          <p:cNvPr id="49" name="PlaceHolder 2"/>
          <p:cNvSpPr>
            <a:spLocks noGrp="1"/>
          </p:cNvSpPr>
          <p:nvPr>
            <p:ph type="body"/>
          </p:nvPr>
        </p:nvSpPr>
        <p:spPr>
          <a:xfrm>
            <a:off x="1045694" y="4352400"/>
            <a:ext cx="4771376" cy="6439418"/>
          </a:xfrm>
          <a:prstGeom prst="rect">
            <a:avLst/>
          </a:prstGeom>
        </p:spPr>
        <p:txBody>
          <a:bodyPr lIns="0" tIns="0" rIns="0" bIns="0"/>
          <a:lstStyle/>
          <a:p>
            <a:r>
              <a:rPr lang="en-US" sz="1800" spc="-1">
                <a:latin typeface="Arial" panose="020B0604020202020204"/>
              </a:rPr>
              <a:t>Controlling exposure to occupational risks is aimed when protecting DHCWs. The hierarchy shown here is used to determine on which level feasible and effective solutions can be implemented in the dental clinic (adapted from National Institute for Occupational Safety and Health (NIOSH, 2015) of the Centre for Disease Control and Prevention (CDC), United States)</a:t>
            </a:r>
            <a:endParaRPr lang="en-US" sz="1800" spc="-1">
              <a:latin typeface="Arial" panose="020B0604020202020204"/>
            </a:endParaRPr>
          </a:p>
          <a:p>
            <a:r>
              <a:rPr lang="en-US" sz="1800" spc="-1">
                <a:latin typeface="Arial" panose="020B0604020202020204"/>
              </a:rPr>
              <a:t>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 </a:t>
            </a:r>
            <a:endParaRPr lang="en-US" sz="1800" spc="-1">
              <a:latin typeface="Arial" panose="020B0604020202020204"/>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PlaceHolder 1"/>
          <p:cNvSpPr>
            <a:spLocks noGrp="1" noRot="1" noChangeAspect="1"/>
          </p:cNvSpPr>
          <p:nvPr>
            <p:ph type="sldImg"/>
          </p:nvPr>
        </p:nvSpPr>
        <p:spPr>
          <a:xfrm>
            <a:off x="644525" y="914400"/>
            <a:ext cx="5568950" cy="3133725"/>
          </a:xfrm>
          <a:prstGeom prst="rect">
            <a:avLst/>
          </a:prstGeom>
        </p:spPr>
      </p:sp>
      <p:sp>
        <p:nvSpPr>
          <p:cNvPr id="49" name="PlaceHolder 2"/>
          <p:cNvSpPr>
            <a:spLocks noGrp="1"/>
          </p:cNvSpPr>
          <p:nvPr>
            <p:ph type="body"/>
          </p:nvPr>
        </p:nvSpPr>
        <p:spPr>
          <a:xfrm>
            <a:off x="1045694" y="4352400"/>
            <a:ext cx="4771376" cy="5924291"/>
          </a:xfrm>
          <a:prstGeom prst="rect">
            <a:avLst/>
          </a:prstGeom>
        </p:spPr>
        <p:txBody>
          <a:bodyPr lIns="0" tIns="0" rIns="0" bIns="0"/>
          <a:lstStyle/>
          <a:p>
            <a:r>
              <a:rPr lang="en-US" sz="1800" spc="-1">
                <a:latin typeface="Arial" panose="020B0604020202020204"/>
              </a:rPr>
              <a:t>Transmission of SARS‐CoV‐2 can occur via direct contact, indirect contact and via air (droplets/aerosols). This can take place from patients to the DHCWs and vice versa, and reciprocal between patients or DHCWs. This applies to symptomatic, presymptomatic and asymptomatic individuals</a:t>
            </a:r>
            <a:endParaRPr lang="en-US" sz="1800" spc="-1">
              <a:latin typeface="Arial" panose="020B0604020202020204"/>
            </a:endParaRPr>
          </a:p>
          <a:p>
            <a:r>
              <a:rPr lang="en-US" sz="1800" spc="-1">
                <a:latin typeface="Arial" panose="020B0604020202020204"/>
              </a:rPr>
              <a:t>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 </a:t>
            </a:r>
            <a:endParaRPr lang="en-US" sz="1800" spc="-1">
              <a:latin typeface="Arial" panose="020B0604020202020204"/>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x-non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x-none"/>
          </a:p>
        </p:txBody>
      </p:sp>
      <p:sp>
        <p:nvSpPr>
          <p:cNvPr id="4" name="Date Placeholder 3"/>
          <p:cNvSpPr>
            <a:spLocks noGrp="1"/>
          </p:cNvSpPr>
          <p:nvPr>
            <p:ph type="dt" sz="half" idx="10"/>
          </p:nvPr>
        </p:nvSpPr>
        <p:spPr/>
        <p:txBody>
          <a:bodyPr/>
          <a:lstStyle/>
          <a:p>
            <a:fld id="{2E6D9CF1-6754-604D-8DF1-889461DA1A05}" type="datetimeFigureOut">
              <a:rPr lang="x-none" smtClean="0"/>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BED79F79-21FF-2F4A-87CD-2BA9F2EAD194}" type="slidenum">
              <a:rPr lang="x-none" smtClean="0"/>
            </a:fld>
            <a:endParaRPr lang="x-non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x-none"/>
          </a:p>
        </p:txBody>
      </p:sp>
      <p:sp>
        <p:nvSpPr>
          <p:cNvPr id="3" name="Vertical Text Placeholder 2"/>
          <p:cNvSpPr>
            <a:spLocks noGrp="1"/>
          </p:cNvSpPr>
          <p:nvPr>
            <p:ph type="body" orient="vert" idx="1"/>
          </p:nvPr>
        </p:nvSpPr>
        <p:spPr/>
        <p:txBody>
          <a:bodyPr vert="eaVert"/>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x-none"/>
          </a:p>
        </p:txBody>
      </p:sp>
      <p:sp>
        <p:nvSpPr>
          <p:cNvPr id="4" name="Date Placeholder 3"/>
          <p:cNvSpPr>
            <a:spLocks noGrp="1"/>
          </p:cNvSpPr>
          <p:nvPr>
            <p:ph type="dt" sz="half" idx="10"/>
          </p:nvPr>
        </p:nvSpPr>
        <p:spPr/>
        <p:txBody>
          <a:bodyPr/>
          <a:lstStyle/>
          <a:p>
            <a:fld id="{2E6D9CF1-6754-604D-8DF1-889461DA1A05}" type="datetimeFigureOut">
              <a:rPr lang="x-none" smtClean="0"/>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BED79F79-21FF-2F4A-87CD-2BA9F2EAD194}" type="slidenum">
              <a:rPr lang="x-none" smtClean="0"/>
            </a:fld>
            <a:endParaRPr lang="x-non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x-non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x-none"/>
          </a:p>
        </p:txBody>
      </p:sp>
      <p:sp>
        <p:nvSpPr>
          <p:cNvPr id="4" name="Date Placeholder 3"/>
          <p:cNvSpPr>
            <a:spLocks noGrp="1"/>
          </p:cNvSpPr>
          <p:nvPr>
            <p:ph type="dt" sz="half" idx="10"/>
          </p:nvPr>
        </p:nvSpPr>
        <p:spPr/>
        <p:txBody>
          <a:bodyPr/>
          <a:lstStyle/>
          <a:p>
            <a:fld id="{2E6D9CF1-6754-604D-8DF1-889461DA1A05}" type="datetimeFigureOut">
              <a:rPr lang="x-none" smtClean="0"/>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BED79F79-21FF-2F4A-87CD-2BA9F2EAD194}" type="slidenum">
              <a:rPr lang="x-none" smtClean="0"/>
            </a:fld>
            <a:endParaRPr lang="x-non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x-none"/>
          </a:p>
        </p:txBody>
      </p:sp>
      <p:sp>
        <p:nvSpPr>
          <p:cNvPr id="3" name="Content Placeholder 2"/>
          <p:cNvSpPr>
            <a:spLocks noGrp="1"/>
          </p:cNvSpPr>
          <p:nvPr>
            <p:ph idx="1"/>
          </p:nvPr>
        </p:nvSpPr>
        <p:spPr/>
        <p:txBody>
          <a:bodyPr/>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x-none"/>
          </a:p>
        </p:txBody>
      </p:sp>
      <p:sp>
        <p:nvSpPr>
          <p:cNvPr id="4" name="Date Placeholder 3"/>
          <p:cNvSpPr>
            <a:spLocks noGrp="1"/>
          </p:cNvSpPr>
          <p:nvPr>
            <p:ph type="dt" sz="half" idx="10"/>
          </p:nvPr>
        </p:nvSpPr>
        <p:spPr/>
        <p:txBody>
          <a:bodyPr/>
          <a:lstStyle/>
          <a:p>
            <a:fld id="{2E6D9CF1-6754-604D-8DF1-889461DA1A05}" type="datetimeFigureOut">
              <a:rPr lang="x-none" smtClean="0"/>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BED79F79-21FF-2F4A-87CD-2BA9F2EAD194}" type="slidenum">
              <a:rPr lang="x-none" smtClean="0"/>
            </a:fld>
            <a:endParaRPr lang="x-non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x-non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endParaRPr lang="en-GB"/>
          </a:p>
        </p:txBody>
      </p:sp>
      <p:sp>
        <p:nvSpPr>
          <p:cNvPr id="4" name="Date Placeholder 3"/>
          <p:cNvSpPr>
            <a:spLocks noGrp="1"/>
          </p:cNvSpPr>
          <p:nvPr>
            <p:ph type="dt" sz="half" idx="10"/>
          </p:nvPr>
        </p:nvSpPr>
        <p:spPr/>
        <p:txBody>
          <a:bodyPr/>
          <a:lstStyle/>
          <a:p>
            <a:fld id="{2E6D9CF1-6754-604D-8DF1-889461DA1A05}" type="datetimeFigureOut">
              <a:rPr lang="x-none" smtClean="0"/>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BED79F79-21FF-2F4A-87CD-2BA9F2EAD194}" type="slidenum">
              <a:rPr lang="x-none" smtClean="0"/>
            </a:fld>
            <a:endParaRPr lang="x-non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x-none"/>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x-none"/>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x-none"/>
          </a:p>
        </p:txBody>
      </p:sp>
      <p:sp>
        <p:nvSpPr>
          <p:cNvPr id="5" name="Date Placeholder 4"/>
          <p:cNvSpPr>
            <a:spLocks noGrp="1"/>
          </p:cNvSpPr>
          <p:nvPr>
            <p:ph type="dt" sz="half" idx="10"/>
          </p:nvPr>
        </p:nvSpPr>
        <p:spPr/>
        <p:txBody>
          <a:bodyPr/>
          <a:lstStyle/>
          <a:p>
            <a:fld id="{2E6D9CF1-6754-604D-8DF1-889461DA1A05}" type="datetimeFigureOut">
              <a:rPr lang="x-none" smtClean="0"/>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BED79F79-21FF-2F4A-87CD-2BA9F2EAD194}" type="slidenum">
              <a:rPr lang="x-none" smtClean="0"/>
            </a:fld>
            <a:endParaRPr lang="x-non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x-non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endParaRPr lang="en-GB"/>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x-non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endParaRPr lang="en-GB"/>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x-none"/>
          </a:p>
        </p:txBody>
      </p:sp>
      <p:sp>
        <p:nvSpPr>
          <p:cNvPr id="7" name="Date Placeholder 6"/>
          <p:cNvSpPr>
            <a:spLocks noGrp="1"/>
          </p:cNvSpPr>
          <p:nvPr>
            <p:ph type="dt" sz="half" idx="10"/>
          </p:nvPr>
        </p:nvSpPr>
        <p:spPr/>
        <p:txBody>
          <a:bodyPr/>
          <a:lstStyle/>
          <a:p>
            <a:fld id="{2E6D9CF1-6754-604D-8DF1-889461DA1A05}" type="datetimeFigureOut">
              <a:rPr lang="x-none" smtClean="0"/>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BED79F79-21FF-2F4A-87CD-2BA9F2EAD194}" type="slidenum">
              <a:rPr lang="x-none" smtClean="0"/>
            </a:fld>
            <a:endParaRPr lang="x-non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x-none"/>
          </a:p>
        </p:txBody>
      </p:sp>
      <p:sp>
        <p:nvSpPr>
          <p:cNvPr id="3" name="Date Placeholder 2"/>
          <p:cNvSpPr>
            <a:spLocks noGrp="1"/>
          </p:cNvSpPr>
          <p:nvPr>
            <p:ph type="dt" sz="half" idx="10"/>
          </p:nvPr>
        </p:nvSpPr>
        <p:spPr/>
        <p:txBody>
          <a:bodyPr/>
          <a:lstStyle/>
          <a:p>
            <a:fld id="{2E6D9CF1-6754-604D-8DF1-889461DA1A05}" type="datetimeFigureOut">
              <a:rPr lang="x-none" smtClean="0"/>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BED79F79-21FF-2F4A-87CD-2BA9F2EAD194}" type="slidenum">
              <a:rPr lang="x-none" smtClean="0"/>
            </a:fld>
            <a:endParaRPr lang="x-non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D9CF1-6754-604D-8DF1-889461DA1A05}" type="datetimeFigureOut">
              <a:rPr lang="x-none" smtClean="0"/>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BED79F79-21FF-2F4A-87CD-2BA9F2EAD194}" type="slidenum">
              <a:rPr lang="x-none" smtClean="0"/>
            </a:fld>
            <a:endParaRPr lang="x-non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x-non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x-non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endParaRPr lang="en-GB"/>
          </a:p>
        </p:txBody>
      </p:sp>
      <p:sp>
        <p:nvSpPr>
          <p:cNvPr id="5" name="Date Placeholder 4"/>
          <p:cNvSpPr>
            <a:spLocks noGrp="1"/>
          </p:cNvSpPr>
          <p:nvPr>
            <p:ph type="dt" sz="half" idx="10"/>
          </p:nvPr>
        </p:nvSpPr>
        <p:spPr/>
        <p:txBody>
          <a:bodyPr/>
          <a:lstStyle/>
          <a:p>
            <a:fld id="{2E6D9CF1-6754-604D-8DF1-889461DA1A05}" type="datetimeFigureOut">
              <a:rPr lang="x-none" smtClean="0"/>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BED79F79-21FF-2F4A-87CD-2BA9F2EAD194}" type="slidenum">
              <a:rPr lang="x-none" smtClean="0"/>
            </a:fld>
            <a:endParaRPr lang="x-non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x-non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endParaRPr lang="en-GB"/>
          </a:p>
        </p:txBody>
      </p:sp>
      <p:sp>
        <p:nvSpPr>
          <p:cNvPr id="5" name="Date Placeholder 4"/>
          <p:cNvSpPr>
            <a:spLocks noGrp="1"/>
          </p:cNvSpPr>
          <p:nvPr>
            <p:ph type="dt" sz="half" idx="10"/>
          </p:nvPr>
        </p:nvSpPr>
        <p:spPr/>
        <p:txBody>
          <a:bodyPr/>
          <a:lstStyle/>
          <a:p>
            <a:fld id="{2E6D9CF1-6754-604D-8DF1-889461DA1A05}" type="datetimeFigureOut">
              <a:rPr lang="x-none" smtClean="0"/>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BED79F79-21FF-2F4A-87CD-2BA9F2EAD194}" type="slidenum">
              <a:rPr lang="x-none" smtClean="0"/>
            </a:fld>
            <a:endParaRPr lang="x-none"/>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x-non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x-non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6D9CF1-6754-604D-8DF1-889461DA1A05}" type="datetimeFigureOut">
              <a:rPr lang="x-none" smtClean="0"/>
            </a:fld>
            <a:endParaRPr lang="x-non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D79F79-21FF-2F4A-87CD-2BA9F2EAD194}" type="slidenum">
              <a:rPr lang="x-none" smtClean="0"/>
            </a:fld>
            <a:endParaRPr lang="x-non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4.xml"/><Relationship Id="rId4" Type="http://schemas.openxmlformats.org/officeDocument/2006/relationships/diagramColors" Target="../diagrams/colors4.xml"/><Relationship Id="rId3" Type="http://schemas.openxmlformats.org/officeDocument/2006/relationships/diagramQuickStyle" Target="../diagrams/quickStyle4.xml"/><Relationship Id="rId2" Type="http://schemas.openxmlformats.org/officeDocument/2006/relationships/diagramLayout" Target="../diagrams/layout4.xml"/><Relationship Id="rId1" Type="http://schemas.openxmlformats.org/officeDocument/2006/relationships/diagramData" Target="../diagrams/data4.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9.pn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jpe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 Type="http://schemas.openxmlformats.org/officeDocument/2006/relationships/diagramData" Target="../diagrams/data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9.jpeg"/><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1.jpeg"/><Relationship Id="rId1" Type="http://schemas.openxmlformats.org/officeDocument/2006/relationships/image" Target="../media/image30.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3.jpeg"/><Relationship Id="rId1" Type="http://schemas.openxmlformats.org/officeDocument/2006/relationships/image" Target="../media/image32.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5.png"/><Relationship Id="rId1" Type="http://schemas.openxmlformats.org/officeDocument/2006/relationships/image" Target="../media/image34.jpe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7.jpeg"/><Relationship Id="rId1" Type="http://schemas.openxmlformats.org/officeDocument/2006/relationships/image" Target="../media/image36.jpe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9.png"/><Relationship Id="rId1" Type="http://schemas.openxmlformats.org/officeDocument/2006/relationships/image" Target="../media/image38.jpe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1.png"/><Relationship Id="rId1" Type="http://schemas.openxmlformats.org/officeDocument/2006/relationships/image" Target="../media/image40.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2.pn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3.pn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4.png"/></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5.png"/></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6.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3.xml"/><Relationship Id="rId4" Type="http://schemas.openxmlformats.org/officeDocument/2006/relationships/diagramColors" Target="../diagrams/colors3.xml"/><Relationship Id="rId3" Type="http://schemas.openxmlformats.org/officeDocument/2006/relationships/diagramQuickStyle" Target="../diagrams/quickStyle3.xml"/><Relationship Id="rId2" Type="http://schemas.openxmlformats.org/officeDocument/2006/relationships/diagramLayout" Target="../diagrams/layout3.xml"/><Relationship Id="rId1" Type="http://schemas.openxmlformats.org/officeDocument/2006/relationships/diagramData" Target="../diagrams/data3.xml"/></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7.png"/></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8.png"/></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9.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1.png"/><Relationship Id="rId1" Type="http://schemas.openxmlformats.org/officeDocument/2006/relationships/image" Target="../media/image50.png"/></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2.pn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1.png"/><Relationship Id="rId1" Type="http://schemas.openxmlformats.org/officeDocument/2006/relationships/image" Target="../media/image53.png"/></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4.png"/></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5.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56.jpe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57.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8.png"/></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9.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579549"/>
            <a:ext cx="9144000" cy="2930414"/>
          </a:xfrm>
        </p:spPr>
        <p:txBody>
          <a:bodyPr>
            <a:normAutofit/>
          </a:bodyPr>
          <a:lstStyle/>
          <a:p>
            <a:r>
              <a:rPr lang="x-none" sz="4800" b="1" dirty="0">
                <a:solidFill>
                  <a:schemeClr val="accent1"/>
                </a:solidFill>
              </a:rPr>
              <a:t>Metode de prevenție </a:t>
            </a:r>
            <a:r>
              <a:rPr lang="x-none" sz="4800" b="1" dirty="0" smtClean="0">
                <a:solidFill>
                  <a:schemeClr val="accent1"/>
                </a:solidFill>
              </a:rPr>
              <a:t>a</a:t>
            </a:r>
            <a:r>
              <a:rPr lang="en-US" sz="4800" b="1" dirty="0" smtClean="0">
                <a:solidFill>
                  <a:schemeClr val="accent1"/>
                </a:solidFill>
              </a:rPr>
              <a:t> </a:t>
            </a:r>
            <a:r>
              <a:rPr lang="x-none" sz="4800" b="1" dirty="0" smtClean="0">
                <a:solidFill>
                  <a:schemeClr val="accent1"/>
                </a:solidFill>
              </a:rPr>
              <a:t> infecțiilor</a:t>
            </a:r>
            <a:r>
              <a:rPr lang="en-US" sz="4800" b="1" dirty="0" smtClean="0">
                <a:solidFill>
                  <a:schemeClr val="accent1"/>
                </a:solidFill>
              </a:rPr>
              <a:t> </a:t>
            </a:r>
            <a:r>
              <a:rPr lang="en-US" sz="4800" b="1" dirty="0" err="1" smtClean="0">
                <a:solidFill>
                  <a:schemeClr val="accent1"/>
                </a:solidFill>
              </a:rPr>
              <a:t>asociate</a:t>
            </a:r>
            <a:r>
              <a:rPr lang="en-US" sz="4800" b="1" dirty="0" smtClean="0">
                <a:solidFill>
                  <a:schemeClr val="accent1"/>
                </a:solidFill>
              </a:rPr>
              <a:t> </a:t>
            </a:r>
            <a:r>
              <a:rPr lang="ro-RO" sz="4800" b="1" dirty="0" smtClean="0">
                <a:solidFill>
                  <a:schemeClr val="accent1"/>
                </a:solidFill>
              </a:rPr>
              <a:t>îngrijirilor </a:t>
            </a:r>
            <a:r>
              <a:rPr lang="en-US" sz="4800" b="1" dirty="0" err="1" smtClean="0">
                <a:solidFill>
                  <a:schemeClr val="accent1"/>
                </a:solidFill>
              </a:rPr>
              <a:t>medicale</a:t>
            </a:r>
            <a:r>
              <a:rPr lang="ro-RO" sz="4800" b="1" dirty="0" smtClean="0">
                <a:solidFill>
                  <a:schemeClr val="accent1"/>
                </a:solidFill>
              </a:rPr>
              <a:t>,</a:t>
            </a:r>
            <a:r>
              <a:rPr lang="x-none" sz="4800" b="1" dirty="0" smtClean="0">
                <a:solidFill>
                  <a:schemeClr val="accent1"/>
                </a:solidFill>
              </a:rPr>
              <a:t> </a:t>
            </a:r>
            <a:r>
              <a:rPr lang="x-none" sz="4800" b="1" dirty="0">
                <a:solidFill>
                  <a:schemeClr val="accent1"/>
                </a:solidFill>
              </a:rPr>
              <a:t>în cabinetul stomatologic</a:t>
            </a:r>
            <a:endParaRPr lang="x-none" sz="4800" b="1" dirty="0">
              <a:solidFill>
                <a:schemeClr val="accent1"/>
              </a:solidFill>
            </a:endParaRPr>
          </a:p>
        </p:txBody>
      </p:sp>
      <p:sp>
        <p:nvSpPr>
          <p:cNvPr id="3" name="Subtitle 2"/>
          <p:cNvSpPr>
            <a:spLocks noGrp="1"/>
          </p:cNvSpPr>
          <p:nvPr>
            <p:ph type="subTitle" idx="1"/>
          </p:nvPr>
        </p:nvSpPr>
        <p:spPr>
          <a:xfrm>
            <a:off x="1524000" y="4584878"/>
            <a:ext cx="9144000" cy="672921"/>
          </a:xfrm>
        </p:spPr>
        <p:txBody>
          <a:bodyPr>
            <a:normAutofit fontScale="85000" lnSpcReduction="20000"/>
          </a:bodyPr>
          <a:lstStyle/>
          <a:p>
            <a:r>
              <a:rPr lang="x-none" b="1" dirty="0">
                <a:solidFill>
                  <a:srgbClr val="7030A0"/>
                </a:solidFill>
                <a:latin typeface="+mj-lt"/>
              </a:rPr>
              <a:t>Prof. </a:t>
            </a:r>
            <a:r>
              <a:rPr lang="ro-RO" b="1" dirty="0" smtClean="0">
                <a:solidFill>
                  <a:srgbClr val="7030A0"/>
                </a:solidFill>
                <a:latin typeface="+mj-lt"/>
              </a:rPr>
              <a:t>Univ. </a:t>
            </a:r>
            <a:r>
              <a:rPr lang="x-none" b="1" dirty="0" smtClean="0">
                <a:solidFill>
                  <a:srgbClr val="7030A0"/>
                </a:solidFill>
                <a:latin typeface="+mj-lt"/>
              </a:rPr>
              <a:t>Dr</a:t>
            </a:r>
            <a:r>
              <a:rPr lang="x-none" b="1" dirty="0">
                <a:solidFill>
                  <a:srgbClr val="7030A0"/>
                </a:solidFill>
                <a:latin typeface="+mj-lt"/>
              </a:rPr>
              <a:t>. Carmen </a:t>
            </a:r>
            <a:r>
              <a:rPr lang="ro-RO" b="1" dirty="0" smtClean="0">
                <a:solidFill>
                  <a:srgbClr val="7030A0"/>
                </a:solidFill>
                <a:latin typeface="+mj-lt"/>
              </a:rPr>
              <a:t>Mihaela </a:t>
            </a:r>
            <a:r>
              <a:rPr lang="x-none" b="1" dirty="0" smtClean="0">
                <a:solidFill>
                  <a:srgbClr val="7030A0"/>
                </a:solidFill>
                <a:latin typeface="+mj-lt"/>
              </a:rPr>
              <a:t>Dorobăț</a:t>
            </a:r>
            <a:endParaRPr lang="ro-RO" b="1" dirty="0" smtClean="0">
              <a:solidFill>
                <a:srgbClr val="7030A0"/>
              </a:solidFill>
              <a:latin typeface="+mj-lt"/>
            </a:endParaRPr>
          </a:p>
          <a:p>
            <a:r>
              <a:rPr lang="ro-RO" b="1" dirty="0" smtClean="0">
                <a:solidFill>
                  <a:srgbClr val="7030A0"/>
                </a:solidFill>
                <a:latin typeface="+mj-lt"/>
              </a:rPr>
              <a:t>Spitalul Clinic de Boli infecţioase </a:t>
            </a:r>
            <a:r>
              <a:rPr lang="en-US" b="1" dirty="0" smtClean="0">
                <a:solidFill>
                  <a:srgbClr val="7030A0"/>
                </a:solidFill>
                <a:latin typeface="+mj-lt"/>
              </a:rPr>
              <a:t>“</a:t>
            </a:r>
            <a:r>
              <a:rPr lang="ro-RO" b="1" dirty="0" smtClean="0">
                <a:solidFill>
                  <a:srgbClr val="7030A0"/>
                </a:solidFill>
                <a:latin typeface="+mj-lt"/>
              </a:rPr>
              <a:t>Sfânta Parascheva</a:t>
            </a:r>
            <a:r>
              <a:rPr lang="en-US" b="1" dirty="0" smtClean="0">
                <a:solidFill>
                  <a:srgbClr val="7030A0"/>
                </a:solidFill>
                <a:latin typeface="+mj-lt"/>
              </a:rPr>
              <a:t>”</a:t>
            </a:r>
            <a:r>
              <a:rPr lang="ro-RO" b="1" dirty="0" smtClean="0">
                <a:solidFill>
                  <a:srgbClr val="7030A0"/>
                </a:solidFill>
                <a:latin typeface="+mj-lt"/>
              </a:rPr>
              <a:t>, Iaşi</a:t>
            </a:r>
            <a:endParaRPr lang="x-none" b="1" dirty="0">
              <a:solidFill>
                <a:srgbClr val="7030A0"/>
              </a:solidFill>
              <a:latin typeface="+mj-l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x-none"/>
          </a:p>
        </p:txBody>
      </p:sp>
      <p:sp>
        <p:nvSpPr>
          <p:cNvPr id="3" name="Content Placeholder 2"/>
          <p:cNvSpPr>
            <a:spLocks noGrp="1"/>
          </p:cNvSpPr>
          <p:nvPr>
            <p:ph idx="1"/>
          </p:nvPr>
        </p:nvSpPr>
        <p:spPr/>
        <p:txBody>
          <a:bodyPr/>
          <a:lstStyle/>
          <a:p>
            <a:endParaRPr lang="x-none"/>
          </a:p>
        </p:txBody>
      </p:sp>
      <p:pic>
        <p:nvPicPr>
          <p:cNvPr id="4" name="Picture 3"/>
          <p:cNvPicPr>
            <a:picLocks noChangeAspect="1"/>
          </p:cNvPicPr>
          <p:nvPr/>
        </p:nvPicPr>
        <p:blipFill>
          <a:blip r:embed="rId1"/>
          <a:stretch>
            <a:fillRect/>
          </a:stretch>
        </p:blipFill>
        <p:spPr>
          <a:xfrm>
            <a:off x="372065" y="242047"/>
            <a:ext cx="11488241" cy="6396383"/>
          </a:xfrm>
          <a:prstGeom prst="rect">
            <a:avLst/>
          </a:prstGeom>
        </p:spPr>
      </p:pic>
      <p:sp>
        <p:nvSpPr>
          <p:cNvPr id="5" name="TextBox 4"/>
          <p:cNvSpPr txBox="1"/>
          <p:nvPr/>
        </p:nvSpPr>
        <p:spPr>
          <a:xfrm>
            <a:off x="5708278" y="6523361"/>
            <a:ext cx="6098240" cy="307777"/>
          </a:xfrm>
          <a:prstGeom prst="rect">
            <a:avLst/>
          </a:prstGeom>
          <a:noFill/>
        </p:spPr>
        <p:txBody>
          <a:bodyPr wrap="square">
            <a:spAutoFit/>
          </a:bodyPr>
          <a:lstStyle/>
          <a:p>
            <a:pPr algn="r"/>
            <a:r>
              <a:rPr lang="en-GB" sz="1400" dirty="0" err="1">
                <a:solidFill>
                  <a:srgbClr val="000000"/>
                </a:solidFill>
                <a:latin typeface="Calibri" panose="020F0502020204030204" pitchFamily="34" charset="0"/>
                <a:cs typeface="Calibri" panose="020F0502020204030204" pitchFamily="34" charset="0"/>
              </a:rPr>
              <a:t>Sursa</a:t>
            </a:r>
            <a:r>
              <a:rPr lang="en-GB" sz="1400" dirty="0">
                <a:solidFill>
                  <a:srgbClr val="000000"/>
                </a:solidFill>
                <a:latin typeface="Calibri" panose="020F0502020204030204" pitchFamily="34" charset="0"/>
                <a:cs typeface="Calibri" panose="020F0502020204030204" pitchFamily="34" charset="0"/>
              </a:rPr>
              <a:t>: WHO</a:t>
            </a:r>
            <a:endParaRPr lang="x-none" sz="1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b="9931"/>
          <a:stretch>
            <a:fillRect/>
          </a:stretch>
        </p:blipFill>
        <p:spPr>
          <a:xfrm>
            <a:off x="1661221" y="115084"/>
            <a:ext cx="8869558" cy="6562165"/>
          </a:xfrm>
          <a:prstGeom prst="rect">
            <a:avLst/>
          </a:prstGeom>
          <a:ln>
            <a:solidFill>
              <a:schemeClr val="bg1"/>
            </a:solidFill>
          </a:ln>
        </p:spPr>
      </p:pic>
      <p:sp>
        <p:nvSpPr>
          <p:cNvPr id="5" name="TextBox 4"/>
          <p:cNvSpPr txBox="1"/>
          <p:nvPr/>
        </p:nvSpPr>
        <p:spPr>
          <a:xfrm>
            <a:off x="5708278" y="6523361"/>
            <a:ext cx="6098240" cy="307777"/>
          </a:xfrm>
          <a:prstGeom prst="rect">
            <a:avLst/>
          </a:prstGeom>
          <a:noFill/>
        </p:spPr>
        <p:txBody>
          <a:bodyPr wrap="square">
            <a:spAutoFit/>
          </a:bodyPr>
          <a:lstStyle/>
          <a:p>
            <a:pPr algn="r"/>
            <a:r>
              <a:rPr lang="en-GB" sz="1400" dirty="0" err="1">
                <a:solidFill>
                  <a:srgbClr val="000000"/>
                </a:solidFill>
                <a:latin typeface="Calibri" panose="020F0502020204030204" pitchFamily="34" charset="0"/>
                <a:cs typeface="Calibri" panose="020F0502020204030204" pitchFamily="34" charset="0"/>
              </a:rPr>
              <a:t>Sursa</a:t>
            </a:r>
            <a:r>
              <a:rPr lang="en-GB" sz="1400" dirty="0">
                <a:solidFill>
                  <a:srgbClr val="000000"/>
                </a:solidFill>
                <a:latin typeface="Calibri" panose="020F0502020204030204" pitchFamily="34" charset="0"/>
                <a:cs typeface="Calibri" panose="020F0502020204030204" pitchFamily="34" charset="0"/>
              </a:rPr>
              <a:t>: WHO</a:t>
            </a:r>
            <a:endParaRPr lang="x-none" sz="14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213360" y="719666"/>
          <a:ext cx="11795760" cy="5418667"/>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1020972"/>
            <a:ext cx="12189458" cy="481505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647" y="242047"/>
            <a:ext cx="11456894" cy="1896035"/>
          </a:xfrm>
        </p:spPr>
        <p:txBody>
          <a:bodyPr>
            <a:normAutofit fontScale="90000"/>
          </a:bodyPr>
          <a:lstStyle/>
          <a:p>
            <a:pPr algn="ctr"/>
            <a:r>
              <a:rPr lang="en-GB" dirty="0">
                <a:solidFill>
                  <a:schemeClr val="accent1"/>
                </a:solidFill>
                <a:effectLst/>
              </a:rPr>
              <a:t>2</a:t>
            </a:r>
            <a:r>
              <a:rPr lang="en-GB" dirty="0" smtClean="0">
                <a:solidFill>
                  <a:schemeClr val="accent1"/>
                </a:solidFill>
                <a:effectLst/>
              </a:rPr>
              <a:t>. </a:t>
            </a:r>
            <a:r>
              <a:rPr lang="en-GB" dirty="0" err="1" smtClean="0">
                <a:solidFill>
                  <a:schemeClr val="accent1"/>
                </a:solidFill>
                <a:effectLst/>
              </a:rPr>
              <a:t>Agenți</a:t>
            </a:r>
            <a:r>
              <a:rPr lang="en-GB" dirty="0" smtClean="0">
                <a:solidFill>
                  <a:schemeClr val="accent1"/>
                </a:solidFill>
                <a:effectLst/>
              </a:rPr>
              <a:t> </a:t>
            </a:r>
            <a:r>
              <a:rPr lang="en-GB" dirty="0" err="1">
                <a:solidFill>
                  <a:schemeClr val="accent1"/>
                </a:solidFill>
                <a:effectLst/>
              </a:rPr>
              <a:t>infecțioși</a:t>
            </a:r>
            <a:r>
              <a:rPr lang="en-GB" dirty="0">
                <a:solidFill>
                  <a:schemeClr val="accent1"/>
                </a:solidFill>
                <a:effectLst/>
              </a:rPr>
              <a:t> </a:t>
            </a:r>
            <a:r>
              <a:rPr lang="en-GB" dirty="0" err="1">
                <a:solidFill>
                  <a:schemeClr val="accent1"/>
                </a:solidFill>
                <a:effectLst/>
              </a:rPr>
              <a:t>ce</a:t>
            </a:r>
            <a:r>
              <a:rPr lang="en-GB" dirty="0">
                <a:solidFill>
                  <a:schemeClr val="accent1"/>
                </a:solidFill>
                <a:effectLst/>
              </a:rPr>
              <a:t> pot fi </a:t>
            </a:r>
            <a:r>
              <a:rPr lang="en-GB" dirty="0" err="1">
                <a:solidFill>
                  <a:schemeClr val="accent1"/>
                </a:solidFill>
                <a:effectLst/>
              </a:rPr>
              <a:t>implicați</a:t>
            </a:r>
            <a:r>
              <a:rPr lang="en-GB" dirty="0">
                <a:solidFill>
                  <a:schemeClr val="accent1"/>
                </a:solidFill>
                <a:effectLst/>
              </a:rPr>
              <a:t> </a:t>
            </a:r>
            <a:r>
              <a:rPr lang="en-GB" dirty="0" err="1">
                <a:solidFill>
                  <a:schemeClr val="accent1"/>
                </a:solidFill>
                <a:effectLst/>
              </a:rPr>
              <a:t>în</a:t>
            </a:r>
            <a:r>
              <a:rPr lang="en-GB" dirty="0">
                <a:solidFill>
                  <a:schemeClr val="accent1"/>
                </a:solidFill>
                <a:effectLst/>
              </a:rPr>
              <a:t> </a:t>
            </a:r>
            <a:r>
              <a:rPr lang="en-GB" dirty="0" err="1" smtClean="0">
                <a:solidFill>
                  <a:schemeClr val="accent1"/>
                </a:solidFill>
                <a:effectLst/>
              </a:rPr>
              <a:t>infecțiile</a:t>
            </a:r>
            <a:r>
              <a:rPr lang="en-GB" dirty="0" smtClean="0">
                <a:solidFill>
                  <a:schemeClr val="accent1"/>
                </a:solidFill>
                <a:effectLst/>
              </a:rPr>
              <a:t> </a:t>
            </a:r>
            <a:r>
              <a:rPr lang="en-GB" dirty="0" err="1">
                <a:solidFill>
                  <a:schemeClr val="accent1"/>
                </a:solidFill>
                <a:effectLst/>
              </a:rPr>
              <a:t>asociate</a:t>
            </a:r>
            <a:r>
              <a:rPr lang="en-GB" dirty="0">
                <a:solidFill>
                  <a:schemeClr val="accent1"/>
                </a:solidFill>
                <a:effectLst/>
              </a:rPr>
              <a:t> </a:t>
            </a:r>
            <a:r>
              <a:rPr lang="en-GB" dirty="0" err="1">
                <a:solidFill>
                  <a:schemeClr val="accent1"/>
                </a:solidFill>
              </a:rPr>
              <a:t>î</a:t>
            </a:r>
            <a:r>
              <a:rPr lang="en-GB" dirty="0" err="1">
                <a:solidFill>
                  <a:schemeClr val="accent1"/>
                </a:solidFill>
                <a:effectLst/>
              </a:rPr>
              <a:t>ngrijrilor</a:t>
            </a:r>
            <a:r>
              <a:rPr lang="en-GB" dirty="0">
                <a:solidFill>
                  <a:schemeClr val="accent1"/>
                </a:solidFill>
                <a:effectLst/>
              </a:rPr>
              <a:t> </a:t>
            </a:r>
            <a:r>
              <a:rPr lang="en-GB" dirty="0" err="1">
                <a:solidFill>
                  <a:schemeClr val="accent1"/>
                </a:solidFill>
                <a:effectLst/>
              </a:rPr>
              <a:t>medicale</a:t>
            </a:r>
            <a:r>
              <a:rPr lang="en-GB" dirty="0">
                <a:solidFill>
                  <a:schemeClr val="accent1"/>
                </a:solidFill>
                <a:effectLst/>
              </a:rPr>
              <a:t> în </a:t>
            </a:r>
            <a:r>
              <a:rPr lang="en-GB" dirty="0" err="1">
                <a:solidFill>
                  <a:schemeClr val="accent1"/>
                </a:solidFill>
                <a:effectLst/>
              </a:rPr>
              <a:t>practica</a:t>
            </a:r>
            <a:r>
              <a:rPr lang="en-GB" dirty="0">
                <a:solidFill>
                  <a:schemeClr val="accent1"/>
                </a:solidFill>
                <a:effectLst/>
              </a:rPr>
              <a:t> </a:t>
            </a:r>
            <a:r>
              <a:rPr lang="en-GB" dirty="0" err="1">
                <a:solidFill>
                  <a:schemeClr val="accent1"/>
                </a:solidFill>
                <a:effectLst/>
              </a:rPr>
              <a:t>stomatologică</a:t>
            </a:r>
            <a:endParaRPr lang="x-none" dirty="0">
              <a:solidFill>
                <a:schemeClr val="accent1"/>
              </a:solidFill>
            </a:endParaRPr>
          </a:p>
        </p:txBody>
      </p:sp>
      <p:sp>
        <p:nvSpPr>
          <p:cNvPr id="3" name="Content Placeholder 2"/>
          <p:cNvSpPr>
            <a:spLocks noGrp="1"/>
          </p:cNvSpPr>
          <p:nvPr>
            <p:ph idx="1"/>
          </p:nvPr>
        </p:nvSpPr>
        <p:spPr>
          <a:xfrm>
            <a:off x="46785" y="2675965"/>
            <a:ext cx="5426168" cy="1741393"/>
          </a:xfrm>
        </p:spPr>
        <p:txBody>
          <a:bodyPr>
            <a:normAutofit lnSpcReduction="10000"/>
          </a:bodyPr>
          <a:lstStyle/>
          <a:p>
            <a:pPr>
              <a:buFont typeface="Wingdings" panose="05000000000000000000" pitchFamily="2" charset="2"/>
              <a:buChar char="v"/>
            </a:pPr>
            <a:r>
              <a:rPr lang="en-GB" dirty="0" err="1">
                <a:solidFill>
                  <a:schemeClr val="accent1"/>
                </a:solidFill>
                <a:effectLst/>
              </a:rPr>
              <a:t>spectrul</a:t>
            </a:r>
            <a:r>
              <a:rPr lang="en-GB" dirty="0">
                <a:solidFill>
                  <a:schemeClr val="accent1"/>
                </a:solidFill>
                <a:effectLst/>
              </a:rPr>
              <a:t> </a:t>
            </a:r>
            <a:r>
              <a:rPr lang="en-GB" dirty="0" smtClean="0">
                <a:solidFill>
                  <a:schemeClr val="accent1"/>
                </a:solidFill>
                <a:effectLst/>
              </a:rPr>
              <a:t>etiologic</a:t>
            </a:r>
            <a:endParaRPr lang="en-GB" dirty="0">
              <a:solidFill>
                <a:schemeClr val="accent1"/>
              </a:solidFill>
            </a:endParaRPr>
          </a:p>
          <a:p>
            <a:pPr>
              <a:buFont typeface="Wingdings" panose="05000000000000000000" pitchFamily="2" charset="2"/>
              <a:buChar char="v"/>
            </a:pPr>
            <a:r>
              <a:rPr lang="en-GB" dirty="0" err="1" smtClean="0">
                <a:solidFill>
                  <a:schemeClr val="accent1"/>
                </a:solidFill>
                <a:effectLst/>
              </a:rPr>
              <a:t>importanta</a:t>
            </a:r>
            <a:r>
              <a:rPr lang="en-GB" dirty="0" smtClean="0">
                <a:solidFill>
                  <a:schemeClr val="accent1"/>
                </a:solidFill>
                <a:effectLst/>
              </a:rPr>
              <a:t> </a:t>
            </a:r>
            <a:r>
              <a:rPr lang="en-GB" dirty="0" err="1">
                <a:solidFill>
                  <a:schemeClr val="accent1"/>
                </a:solidFill>
                <a:effectLst/>
              </a:rPr>
              <a:t>florei</a:t>
            </a:r>
            <a:r>
              <a:rPr lang="en-GB" dirty="0">
                <a:solidFill>
                  <a:schemeClr val="accent1"/>
                </a:solidFill>
                <a:effectLst/>
              </a:rPr>
              <a:t> </a:t>
            </a:r>
            <a:r>
              <a:rPr lang="en-GB" dirty="0" err="1">
                <a:solidFill>
                  <a:schemeClr val="accent1"/>
                </a:solidFill>
                <a:effectLst/>
              </a:rPr>
              <a:t>comensale</a:t>
            </a:r>
            <a:r>
              <a:rPr lang="en-GB" dirty="0">
                <a:solidFill>
                  <a:schemeClr val="accent1"/>
                </a:solidFill>
                <a:effectLst/>
              </a:rPr>
              <a:t> la </a:t>
            </a:r>
            <a:r>
              <a:rPr lang="en-GB" dirty="0" err="1">
                <a:solidFill>
                  <a:schemeClr val="accent1"/>
                </a:solidFill>
                <a:effectLst/>
              </a:rPr>
              <a:t>nivelul</a:t>
            </a:r>
            <a:r>
              <a:rPr lang="en-GB" dirty="0">
                <a:solidFill>
                  <a:schemeClr val="accent1"/>
                </a:solidFill>
                <a:effectLst/>
              </a:rPr>
              <a:t> </a:t>
            </a:r>
            <a:r>
              <a:rPr lang="en-GB" dirty="0" err="1">
                <a:solidFill>
                  <a:schemeClr val="accent1"/>
                </a:solidFill>
                <a:effectLst/>
              </a:rPr>
              <a:t>sistemului</a:t>
            </a:r>
            <a:r>
              <a:rPr lang="en-GB" dirty="0">
                <a:solidFill>
                  <a:schemeClr val="accent1"/>
                </a:solidFill>
              </a:rPr>
              <a:t> </a:t>
            </a:r>
            <a:r>
              <a:rPr lang="en-GB" dirty="0" err="1" smtClean="0">
                <a:solidFill>
                  <a:schemeClr val="accent1"/>
                </a:solidFill>
                <a:effectLst/>
              </a:rPr>
              <a:t>stomatognat</a:t>
            </a:r>
            <a:br>
              <a:rPr lang="en-GB" dirty="0">
                <a:effectLst/>
                <a:latin typeface="Helvetica" pitchFamily="2" charset="0"/>
              </a:rPr>
            </a:br>
            <a:endParaRPr lang="x-none" dirty="0"/>
          </a:p>
        </p:txBody>
      </p:sp>
      <p:pic>
        <p:nvPicPr>
          <p:cNvPr id="2050" name="Picture 2" descr="What happens if you don't visit your dentist regularl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301054" y="2138082"/>
            <a:ext cx="6844161" cy="45585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0880" y="1721821"/>
            <a:ext cx="10241280" cy="3947459"/>
          </a:xfrm>
        </p:spPr>
        <p:txBody>
          <a:bodyPr>
            <a:normAutofit/>
          </a:bodyPr>
          <a:lstStyle/>
          <a:p>
            <a:pPr algn="just">
              <a:buFont typeface="Wingdings" panose="05000000000000000000" pitchFamily="2" charset="2"/>
              <a:buChar char="Ø"/>
            </a:pPr>
            <a:r>
              <a:rPr lang="en-GB" dirty="0" smtClean="0">
                <a:solidFill>
                  <a:schemeClr val="accent1"/>
                </a:solidFill>
                <a:effectLst/>
              </a:rPr>
              <a:t>O </a:t>
            </a:r>
            <a:r>
              <a:rPr lang="en-GB" dirty="0" err="1">
                <a:solidFill>
                  <a:schemeClr val="accent1"/>
                </a:solidFill>
                <a:effectLst/>
              </a:rPr>
              <a:t>gamă</a:t>
            </a:r>
            <a:r>
              <a:rPr lang="en-GB" dirty="0">
                <a:solidFill>
                  <a:schemeClr val="accent1"/>
                </a:solidFill>
                <a:effectLst/>
              </a:rPr>
              <a:t> </a:t>
            </a:r>
            <a:r>
              <a:rPr lang="en-GB" dirty="0" err="1">
                <a:solidFill>
                  <a:schemeClr val="accent1"/>
                </a:solidFill>
                <a:effectLst/>
              </a:rPr>
              <a:t>largă</a:t>
            </a:r>
            <a:r>
              <a:rPr lang="en-GB" dirty="0">
                <a:solidFill>
                  <a:schemeClr val="accent1"/>
                </a:solidFill>
                <a:effectLst/>
              </a:rPr>
              <a:t> de </a:t>
            </a:r>
            <a:r>
              <a:rPr lang="en-GB" dirty="0" err="1">
                <a:solidFill>
                  <a:schemeClr val="accent1"/>
                </a:solidFill>
                <a:effectLst/>
              </a:rPr>
              <a:t>microorganisme</a:t>
            </a:r>
            <a:r>
              <a:rPr lang="en-GB" dirty="0">
                <a:solidFill>
                  <a:schemeClr val="accent1"/>
                </a:solidFill>
                <a:effectLst/>
              </a:rPr>
              <a:t> sunt </a:t>
            </a:r>
            <a:r>
              <a:rPr lang="en-GB" dirty="0" err="1">
                <a:solidFill>
                  <a:schemeClr val="accent1"/>
                </a:solidFill>
                <a:effectLst/>
              </a:rPr>
              <a:t>prezente</a:t>
            </a:r>
            <a:r>
              <a:rPr lang="en-GB" dirty="0">
                <a:solidFill>
                  <a:schemeClr val="accent1"/>
                </a:solidFill>
                <a:effectLst/>
              </a:rPr>
              <a:t> în </a:t>
            </a:r>
            <a:r>
              <a:rPr lang="en-GB" dirty="0" err="1">
                <a:solidFill>
                  <a:schemeClr val="accent1"/>
                </a:solidFill>
                <a:effectLst/>
              </a:rPr>
              <a:t>cavitatea</a:t>
            </a:r>
            <a:r>
              <a:rPr lang="en-GB" dirty="0">
                <a:solidFill>
                  <a:schemeClr val="accent1"/>
                </a:solidFill>
                <a:effectLst/>
              </a:rPr>
              <a:t> </a:t>
            </a:r>
            <a:r>
              <a:rPr lang="en-GB" dirty="0" err="1">
                <a:solidFill>
                  <a:schemeClr val="accent1"/>
                </a:solidFill>
                <a:effectLst/>
              </a:rPr>
              <a:t>bucală</a:t>
            </a:r>
            <a:r>
              <a:rPr lang="en-GB" dirty="0">
                <a:solidFill>
                  <a:schemeClr val="accent1"/>
                </a:solidFill>
                <a:effectLst/>
              </a:rPr>
              <a:t>. </a:t>
            </a:r>
            <a:endParaRPr lang="en-GB" dirty="0" smtClean="0">
              <a:solidFill>
                <a:schemeClr val="accent1"/>
              </a:solidFill>
              <a:effectLst/>
            </a:endParaRPr>
          </a:p>
          <a:p>
            <a:pPr algn="just">
              <a:buFont typeface="Wingdings" panose="05000000000000000000" pitchFamily="2" charset="2"/>
              <a:buChar char="Ø"/>
            </a:pPr>
            <a:r>
              <a:rPr lang="en-GB" dirty="0" smtClean="0">
                <a:solidFill>
                  <a:schemeClr val="accent1"/>
                </a:solidFill>
                <a:effectLst/>
              </a:rPr>
              <a:t> </a:t>
            </a:r>
            <a:r>
              <a:rPr lang="en-GB" dirty="0" err="1" smtClean="0">
                <a:solidFill>
                  <a:schemeClr val="accent1"/>
                </a:solidFill>
                <a:effectLst/>
              </a:rPr>
              <a:t>Microbiomul</a:t>
            </a:r>
            <a:r>
              <a:rPr lang="en-GB" dirty="0" smtClean="0">
                <a:solidFill>
                  <a:schemeClr val="accent1"/>
                </a:solidFill>
                <a:effectLst/>
              </a:rPr>
              <a:t> </a:t>
            </a:r>
            <a:r>
              <a:rPr lang="en-GB" dirty="0" err="1">
                <a:solidFill>
                  <a:schemeClr val="accent1"/>
                </a:solidFill>
                <a:effectLst/>
              </a:rPr>
              <a:t>uman</a:t>
            </a:r>
            <a:r>
              <a:rPr lang="en-GB" dirty="0">
                <a:solidFill>
                  <a:schemeClr val="accent1"/>
                </a:solidFill>
                <a:effectLst/>
              </a:rPr>
              <a:t> </a:t>
            </a:r>
            <a:r>
              <a:rPr lang="en-GB" dirty="0" err="1">
                <a:solidFill>
                  <a:schemeClr val="accent1"/>
                </a:solidFill>
                <a:effectLst/>
              </a:rPr>
              <a:t>constă</a:t>
            </a:r>
            <a:r>
              <a:rPr lang="en-GB" dirty="0">
                <a:solidFill>
                  <a:schemeClr val="accent1"/>
                </a:solidFill>
                <a:effectLst/>
              </a:rPr>
              <a:t> </a:t>
            </a:r>
            <a:r>
              <a:rPr lang="en-GB" dirty="0" err="1">
                <a:solidFill>
                  <a:schemeClr val="accent1"/>
                </a:solidFill>
                <a:effectLst/>
              </a:rPr>
              <a:t>dintr</a:t>
            </a:r>
            <a:r>
              <a:rPr lang="en-GB" dirty="0">
                <a:solidFill>
                  <a:schemeClr val="accent1"/>
                </a:solidFill>
                <a:effectLst/>
              </a:rPr>
              <a:t>-un </a:t>
            </a:r>
            <a:r>
              <a:rPr lang="en-GB" b="1" dirty="0" err="1">
                <a:solidFill>
                  <a:schemeClr val="accent1"/>
                </a:solidFill>
                <a:effectLst/>
              </a:rPr>
              <a:t>microbiom</a:t>
            </a:r>
            <a:r>
              <a:rPr lang="en-GB" b="1" dirty="0">
                <a:solidFill>
                  <a:schemeClr val="accent1"/>
                </a:solidFill>
                <a:effectLst/>
              </a:rPr>
              <a:t> de </a:t>
            </a:r>
            <a:r>
              <a:rPr lang="en-GB" b="1" dirty="0" err="1">
                <a:solidFill>
                  <a:schemeClr val="accent1"/>
                </a:solidFill>
                <a:effectLst/>
              </a:rPr>
              <a:t>bază</a:t>
            </a:r>
            <a:r>
              <a:rPr lang="en-GB" b="1" dirty="0">
                <a:solidFill>
                  <a:schemeClr val="accent1"/>
                </a:solidFill>
                <a:effectLst/>
              </a:rPr>
              <a:t> </a:t>
            </a:r>
            <a:r>
              <a:rPr lang="en-GB" dirty="0" err="1">
                <a:solidFill>
                  <a:schemeClr val="accent1"/>
                </a:solidFill>
                <a:effectLst/>
              </a:rPr>
              <a:t>și</a:t>
            </a:r>
            <a:r>
              <a:rPr lang="en-GB" dirty="0">
                <a:solidFill>
                  <a:schemeClr val="accent1"/>
                </a:solidFill>
                <a:effectLst/>
              </a:rPr>
              <a:t> un </a:t>
            </a:r>
            <a:r>
              <a:rPr lang="en-GB" b="1" dirty="0" err="1">
                <a:solidFill>
                  <a:schemeClr val="accent1"/>
                </a:solidFill>
                <a:effectLst/>
              </a:rPr>
              <a:t>microbiom</a:t>
            </a:r>
            <a:r>
              <a:rPr lang="en-GB" b="1" dirty="0">
                <a:solidFill>
                  <a:schemeClr val="accent1"/>
                </a:solidFill>
                <a:effectLst/>
              </a:rPr>
              <a:t> </a:t>
            </a:r>
            <a:r>
              <a:rPr lang="en-GB" b="1" dirty="0" err="1">
                <a:solidFill>
                  <a:schemeClr val="accent1"/>
                </a:solidFill>
                <a:effectLst/>
              </a:rPr>
              <a:t>variabil</a:t>
            </a:r>
            <a:r>
              <a:rPr lang="en-GB" b="1" dirty="0">
                <a:solidFill>
                  <a:schemeClr val="accent1"/>
                </a:solidFill>
                <a:effectLst/>
              </a:rPr>
              <a:t>. </a:t>
            </a:r>
            <a:endParaRPr lang="en-GB" b="1" dirty="0" smtClean="0">
              <a:solidFill>
                <a:schemeClr val="accent1"/>
              </a:solidFill>
              <a:effectLst/>
            </a:endParaRPr>
          </a:p>
          <a:p>
            <a:pPr marL="0" indent="0" algn="just">
              <a:buNone/>
            </a:pPr>
            <a:endParaRPr lang="en-GB" b="1" dirty="0">
              <a:solidFill>
                <a:schemeClr val="accent1"/>
              </a:solidFill>
              <a:effectLst/>
            </a:endParaRPr>
          </a:p>
          <a:p>
            <a:pPr algn="just"/>
            <a:r>
              <a:rPr lang="en-GB" b="1" dirty="0" err="1">
                <a:solidFill>
                  <a:schemeClr val="accent1"/>
                </a:solidFill>
                <a:effectLst/>
              </a:rPr>
              <a:t>Microbiomul</a:t>
            </a:r>
            <a:r>
              <a:rPr lang="en-GB" b="1" dirty="0">
                <a:solidFill>
                  <a:schemeClr val="accent1"/>
                </a:solidFill>
                <a:effectLst/>
              </a:rPr>
              <a:t> de </a:t>
            </a:r>
            <a:r>
              <a:rPr lang="en-GB" b="1" dirty="0" err="1">
                <a:solidFill>
                  <a:schemeClr val="accent1"/>
                </a:solidFill>
                <a:effectLst/>
              </a:rPr>
              <a:t>bază</a:t>
            </a:r>
            <a:r>
              <a:rPr lang="en-GB" b="1" dirty="0">
                <a:solidFill>
                  <a:schemeClr val="accent1"/>
                </a:solidFill>
                <a:effectLst/>
              </a:rPr>
              <a:t> </a:t>
            </a:r>
            <a:r>
              <a:rPr lang="en-GB" dirty="0" err="1">
                <a:solidFill>
                  <a:schemeClr val="accent1"/>
                </a:solidFill>
                <a:effectLst/>
              </a:rPr>
              <a:t>constă</a:t>
            </a:r>
            <a:r>
              <a:rPr lang="en-GB" dirty="0">
                <a:solidFill>
                  <a:schemeClr val="accent1"/>
                </a:solidFill>
                <a:effectLst/>
              </a:rPr>
              <a:t> din </a:t>
            </a:r>
            <a:r>
              <a:rPr lang="en-GB" u="sng" dirty="0" err="1">
                <a:solidFill>
                  <a:schemeClr val="accent1"/>
                </a:solidFill>
                <a:effectLst/>
              </a:rPr>
              <a:t>specii</a:t>
            </a:r>
            <a:r>
              <a:rPr lang="en-GB" u="sng" dirty="0">
                <a:solidFill>
                  <a:schemeClr val="accent1"/>
                </a:solidFill>
                <a:effectLst/>
              </a:rPr>
              <a:t> </a:t>
            </a:r>
            <a:r>
              <a:rPr lang="en-GB" u="sng" dirty="0" err="1">
                <a:solidFill>
                  <a:schemeClr val="accent1"/>
                </a:solidFill>
                <a:effectLst/>
              </a:rPr>
              <a:t>predominante</a:t>
            </a:r>
            <a:r>
              <a:rPr lang="en-GB" dirty="0">
                <a:solidFill>
                  <a:schemeClr val="accent1"/>
                </a:solidFill>
                <a:effectLst/>
              </a:rPr>
              <a:t> care </a:t>
            </a:r>
            <a:r>
              <a:rPr lang="en-GB" dirty="0" err="1">
                <a:solidFill>
                  <a:schemeClr val="accent1"/>
                </a:solidFill>
                <a:effectLst/>
              </a:rPr>
              <a:t>există</a:t>
            </a:r>
            <a:r>
              <a:rPr lang="en-GB" dirty="0">
                <a:solidFill>
                  <a:schemeClr val="accent1"/>
                </a:solidFill>
                <a:effectLst/>
              </a:rPr>
              <a:t> în </a:t>
            </a:r>
            <a:r>
              <a:rPr lang="en-GB" dirty="0" err="1">
                <a:solidFill>
                  <a:schemeClr val="accent1"/>
                </a:solidFill>
                <a:effectLst/>
              </a:rPr>
              <a:t>diferite</a:t>
            </a:r>
            <a:r>
              <a:rPr lang="en-GB" dirty="0">
                <a:solidFill>
                  <a:schemeClr val="accent1"/>
                </a:solidFill>
                <a:effectLst/>
              </a:rPr>
              <a:t> </a:t>
            </a:r>
            <a:r>
              <a:rPr lang="en-GB" dirty="0" err="1">
                <a:solidFill>
                  <a:schemeClr val="accent1"/>
                </a:solidFill>
                <a:effectLst/>
              </a:rPr>
              <a:t>locuri</a:t>
            </a:r>
            <a:r>
              <a:rPr lang="en-GB" dirty="0">
                <a:solidFill>
                  <a:schemeClr val="accent1"/>
                </a:solidFill>
                <a:effectLst/>
              </a:rPr>
              <a:t> ale </a:t>
            </a:r>
            <a:r>
              <a:rPr lang="en-GB" dirty="0" err="1">
                <a:solidFill>
                  <a:schemeClr val="accent1"/>
                </a:solidFill>
                <a:effectLst/>
              </a:rPr>
              <a:t>corpului</a:t>
            </a:r>
            <a:r>
              <a:rPr lang="en-GB" dirty="0">
                <a:solidFill>
                  <a:schemeClr val="accent1"/>
                </a:solidFill>
                <a:effectLst/>
              </a:rPr>
              <a:t> </a:t>
            </a:r>
            <a:r>
              <a:rPr lang="en-GB" u="sng" dirty="0">
                <a:solidFill>
                  <a:schemeClr val="accent1"/>
                </a:solidFill>
                <a:effectLst/>
              </a:rPr>
              <a:t>în </a:t>
            </a:r>
            <a:r>
              <a:rPr lang="en-GB" u="sng" dirty="0" err="1">
                <a:solidFill>
                  <a:schemeClr val="accent1"/>
                </a:solidFill>
                <a:effectLst/>
              </a:rPr>
              <a:t>condiții</a:t>
            </a:r>
            <a:r>
              <a:rPr lang="en-GB" u="sng" dirty="0">
                <a:solidFill>
                  <a:schemeClr val="accent1"/>
                </a:solidFill>
                <a:effectLst/>
              </a:rPr>
              <a:t> </a:t>
            </a:r>
            <a:r>
              <a:rPr lang="en-GB" u="sng" dirty="0" err="1">
                <a:solidFill>
                  <a:schemeClr val="accent1"/>
                </a:solidFill>
                <a:effectLst/>
              </a:rPr>
              <a:t>sănătoase</a:t>
            </a:r>
            <a:r>
              <a:rPr lang="en-GB" dirty="0">
                <a:solidFill>
                  <a:schemeClr val="accent1"/>
                </a:solidFill>
                <a:effectLst/>
              </a:rPr>
              <a:t>. </a:t>
            </a:r>
            <a:endParaRPr lang="en-GB" dirty="0">
              <a:solidFill>
                <a:schemeClr val="accent1"/>
              </a:solidFill>
              <a:effectLst/>
            </a:endParaRPr>
          </a:p>
          <a:p>
            <a:pPr algn="just"/>
            <a:r>
              <a:rPr lang="en-GB" b="1" dirty="0" err="1">
                <a:solidFill>
                  <a:schemeClr val="accent1"/>
                </a:solidFill>
                <a:effectLst/>
              </a:rPr>
              <a:t>Microbiomul</a:t>
            </a:r>
            <a:r>
              <a:rPr lang="en-GB" b="1" dirty="0">
                <a:solidFill>
                  <a:schemeClr val="accent1"/>
                </a:solidFill>
                <a:effectLst/>
              </a:rPr>
              <a:t> </a:t>
            </a:r>
            <a:r>
              <a:rPr lang="en-GB" b="1" dirty="0" err="1">
                <a:solidFill>
                  <a:schemeClr val="accent1"/>
                </a:solidFill>
                <a:effectLst/>
              </a:rPr>
              <a:t>variabil</a:t>
            </a:r>
            <a:r>
              <a:rPr lang="en-GB" b="1" dirty="0">
                <a:solidFill>
                  <a:schemeClr val="accent1"/>
                </a:solidFill>
                <a:effectLst/>
              </a:rPr>
              <a:t> </a:t>
            </a:r>
            <a:r>
              <a:rPr lang="en-GB" dirty="0">
                <a:solidFill>
                  <a:schemeClr val="accent1"/>
                </a:solidFill>
                <a:effectLst/>
              </a:rPr>
              <a:t>a </a:t>
            </a:r>
            <a:r>
              <a:rPr lang="en-GB" dirty="0" err="1">
                <a:solidFill>
                  <a:schemeClr val="accent1"/>
                </a:solidFill>
                <a:effectLst/>
              </a:rPr>
              <a:t>evoluat</a:t>
            </a:r>
            <a:r>
              <a:rPr lang="en-GB" dirty="0">
                <a:solidFill>
                  <a:schemeClr val="accent1"/>
                </a:solidFill>
                <a:effectLst/>
              </a:rPr>
              <a:t> ca </a:t>
            </a:r>
            <a:r>
              <a:rPr lang="en-GB" dirty="0" err="1">
                <a:solidFill>
                  <a:schemeClr val="accent1"/>
                </a:solidFill>
                <a:effectLst/>
              </a:rPr>
              <a:t>răspuns</a:t>
            </a:r>
            <a:r>
              <a:rPr lang="en-GB" dirty="0">
                <a:solidFill>
                  <a:schemeClr val="accent1"/>
                </a:solidFill>
                <a:effectLst/>
              </a:rPr>
              <a:t> la </a:t>
            </a:r>
            <a:r>
              <a:rPr lang="en-GB" u="sng" dirty="0" err="1">
                <a:solidFill>
                  <a:schemeClr val="accent1"/>
                </a:solidFill>
                <a:effectLst/>
              </a:rPr>
              <a:t>stilul</a:t>
            </a:r>
            <a:r>
              <a:rPr lang="en-GB" u="sng" dirty="0">
                <a:solidFill>
                  <a:schemeClr val="accent1"/>
                </a:solidFill>
                <a:effectLst/>
              </a:rPr>
              <a:t> de </a:t>
            </a:r>
            <a:r>
              <a:rPr lang="en-GB" u="sng" dirty="0" err="1">
                <a:solidFill>
                  <a:schemeClr val="accent1"/>
                </a:solidFill>
                <a:effectLst/>
              </a:rPr>
              <a:t>viață</a:t>
            </a:r>
            <a:r>
              <a:rPr lang="en-GB" dirty="0">
                <a:solidFill>
                  <a:schemeClr val="accent1"/>
                </a:solidFill>
                <a:effectLst/>
              </a:rPr>
              <a:t> </a:t>
            </a:r>
            <a:r>
              <a:rPr lang="en-GB" dirty="0" err="1">
                <a:solidFill>
                  <a:schemeClr val="accent1"/>
                </a:solidFill>
                <a:effectLst/>
              </a:rPr>
              <a:t>unic</a:t>
            </a:r>
            <a:r>
              <a:rPr lang="en-GB" dirty="0">
                <a:solidFill>
                  <a:schemeClr val="accent1"/>
                </a:solidFill>
                <a:effectLst/>
              </a:rPr>
              <a:t> </a:t>
            </a:r>
            <a:r>
              <a:rPr lang="en-GB" dirty="0" err="1">
                <a:solidFill>
                  <a:schemeClr val="accent1"/>
                </a:solidFill>
                <a:effectLst/>
              </a:rPr>
              <a:t>și</a:t>
            </a:r>
            <a:r>
              <a:rPr lang="en-GB" dirty="0">
                <a:solidFill>
                  <a:schemeClr val="accent1"/>
                </a:solidFill>
                <a:effectLst/>
              </a:rPr>
              <a:t> </a:t>
            </a:r>
            <a:r>
              <a:rPr lang="en-GB" u="sng" dirty="0" err="1">
                <a:solidFill>
                  <a:schemeClr val="accent1"/>
                </a:solidFill>
                <a:effectLst/>
              </a:rPr>
              <a:t>determinanții</a:t>
            </a:r>
            <a:r>
              <a:rPr lang="en-GB" u="sng" dirty="0">
                <a:solidFill>
                  <a:schemeClr val="accent1"/>
                </a:solidFill>
                <a:effectLst/>
              </a:rPr>
              <a:t> </a:t>
            </a:r>
            <a:r>
              <a:rPr lang="en-GB" u="sng" dirty="0" err="1">
                <a:solidFill>
                  <a:schemeClr val="accent1"/>
                </a:solidFill>
                <a:effectLst/>
              </a:rPr>
              <a:t>genotipici</a:t>
            </a:r>
            <a:r>
              <a:rPr lang="en-GB" dirty="0">
                <a:solidFill>
                  <a:schemeClr val="accent1"/>
                </a:solidFill>
                <a:effectLst/>
              </a:rPr>
              <a:t> </a:t>
            </a:r>
            <a:r>
              <a:rPr lang="en-GB" dirty="0" err="1">
                <a:solidFill>
                  <a:schemeClr val="accent1"/>
                </a:solidFill>
                <a:effectLst/>
              </a:rPr>
              <a:t>și</a:t>
            </a:r>
            <a:r>
              <a:rPr lang="en-GB" dirty="0">
                <a:solidFill>
                  <a:schemeClr val="accent1"/>
                </a:solidFill>
                <a:effectLst/>
              </a:rPr>
              <a:t> </a:t>
            </a:r>
            <a:r>
              <a:rPr lang="en-GB" dirty="0" err="1">
                <a:solidFill>
                  <a:schemeClr val="accent1"/>
                </a:solidFill>
                <a:effectLst/>
              </a:rPr>
              <a:t>este</a:t>
            </a:r>
            <a:r>
              <a:rPr lang="en-GB" dirty="0">
                <a:solidFill>
                  <a:schemeClr val="accent1"/>
                </a:solidFill>
                <a:effectLst/>
              </a:rPr>
              <a:t> </a:t>
            </a:r>
            <a:r>
              <a:rPr lang="en-GB" dirty="0" err="1">
                <a:solidFill>
                  <a:schemeClr val="accent1"/>
                </a:solidFill>
                <a:effectLst/>
              </a:rPr>
              <a:t>exclusiv</a:t>
            </a:r>
            <a:r>
              <a:rPr lang="en-GB" dirty="0">
                <a:solidFill>
                  <a:schemeClr val="accent1"/>
                </a:solidFill>
                <a:effectLst/>
              </a:rPr>
              <a:t> </a:t>
            </a:r>
            <a:r>
              <a:rPr lang="en-GB" dirty="0" err="1">
                <a:solidFill>
                  <a:schemeClr val="accent1"/>
                </a:solidFill>
                <a:effectLst/>
              </a:rPr>
              <a:t>pentru</a:t>
            </a:r>
            <a:r>
              <a:rPr lang="en-GB" dirty="0">
                <a:solidFill>
                  <a:schemeClr val="accent1"/>
                </a:solidFill>
                <a:effectLst/>
              </a:rPr>
              <a:t> un </a:t>
            </a:r>
            <a:r>
              <a:rPr lang="en-GB" dirty="0" err="1">
                <a:solidFill>
                  <a:schemeClr val="accent1"/>
                </a:solidFill>
                <a:effectLst/>
              </a:rPr>
              <a:t>individ</a:t>
            </a:r>
            <a:r>
              <a:rPr lang="en-GB" dirty="0" smtClean="0">
                <a:solidFill>
                  <a:schemeClr val="accent1"/>
                </a:solidFill>
                <a:effectLst/>
              </a:rPr>
              <a:t>.</a:t>
            </a:r>
            <a:endParaRPr lang="en-GB" dirty="0">
              <a:solidFill>
                <a:schemeClr val="accent1"/>
              </a:solidFill>
              <a:effectLst/>
            </a:endParaRPr>
          </a:p>
        </p:txBody>
      </p:sp>
      <p:sp>
        <p:nvSpPr>
          <p:cNvPr id="4" name="TextBox 3"/>
          <p:cNvSpPr txBox="1"/>
          <p:nvPr/>
        </p:nvSpPr>
        <p:spPr>
          <a:xfrm>
            <a:off x="7809380" y="6496434"/>
            <a:ext cx="4131608" cy="307777"/>
          </a:xfrm>
          <a:prstGeom prst="rect">
            <a:avLst/>
          </a:prstGeom>
          <a:noFill/>
        </p:spPr>
        <p:txBody>
          <a:bodyPr wrap="square">
            <a:spAutoFit/>
          </a:bodyPr>
          <a:lstStyle/>
          <a:p>
            <a:pPr algn="l"/>
            <a:r>
              <a:rPr lang="en-GB" sz="700" b="0" i="0" dirty="0">
                <a:solidFill>
                  <a:srgbClr val="212121"/>
                </a:solidFill>
                <a:effectLst/>
                <a:latin typeface="Roboto" panose="020F0502020204030204" pitchFamily="34" charset="0"/>
              </a:rPr>
              <a:t>Deo PN, Deshmukh R. Oral microbiome: Unveiling the fundamentals. J Oral </a:t>
            </a:r>
            <a:r>
              <a:rPr lang="en-GB" sz="700" b="0" i="0" dirty="0" err="1">
                <a:solidFill>
                  <a:srgbClr val="212121"/>
                </a:solidFill>
                <a:effectLst/>
                <a:latin typeface="Roboto" panose="020F0502020204030204" pitchFamily="34" charset="0"/>
              </a:rPr>
              <a:t>Maxillofac</a:t>
            </a:r>
            <a:r>
              <a:rPr lang="en-GB" sz="700" b="0" i="0" dirty="0">
                <a:solidFill>
                  <a:srgbClr val="212121"/>
                </a:solidFill>
                <a:effectLst/>
                <a:latin typeface="Roboto" panose="020F0502020204030204" pitchFamily="34" charset="0"/>
              </a:rPr>
              <a:t> </a:t>
            </a:r>
            <a:r>
              <a:rPr lang="en-GB" sz="700" b="0" i="0" dirty="0" err="1">
                <a:solidFill>
                  <a:srgbClr val="212121"/>
                </a:solidFill>
                <a:effectLst/>
                <a:latin typeface="Roboto" panose="020F0502020204030204" pitchFamily="34" charset="0"/>
              </a:rPr>
              <a:t>Pathol</a:t>
            </a:r>
            <a:r>
              <a:rPr lang="en-GB" sz="700" b="0" i="0" dirty="0">
                <a:solidFill>
                  <a:srgbClr val="212121"/>
                </a:solidFill>
                <a:effectLst/>
                <a:latin typeface="Roboto" panose="020F0502020204030204" pitchFamily="34" charset="0"/>
              </a:rPr>
              <a:t>. 2019 Jan-Apr;23(1):122-128. </a:t>
            </a:r>
            <a:r>
              <a:rPr lang="en-GB" sz="700" b="0" i="0" dirty="0" err="1">
                <a:solidFill>
                  <a:srgbClr val="212121"/>
                </a:solidFill>
                <a:effectLst/>
                <a:latin typeface="Roboto" panose="020F0502020204030204" pitchFamily="34" charset="0"/>
              </a:rPr>
              <a:t>doi</a:t>
            </a:r>
            <a:r>
              <a:rPr lang="en-GB" sz="700" b="0" i="0" dirty="0">
                <a:solidFill>
                  <a:srgbClr val="212121"/>
                </a:solidFill>
                <a:effectLst/>
                <a:latin typeface="Roboto" panose="020F0502020204030204" pitchFamily="34" charset="0"/>
              </a:rPr>
              <a:t>: 10.4103/jomfp.JOMFP_304_18. PMID: 31110428; PMCID: PMC6503789.</a:t>
            </a:r>
            <a:endParaRPr lang="en-GB" sz="700" b="0" i="0" dirty="0">
              <a:solidFill>
                <a:srgbClr val="212121"/>
              </a:solidFill>
              <a:effectLst/>
              <a:latin typeface="Roboto" panose="020F0502020204030204" pitchFamily="34" charset="0"/>
            </a:endParaRPr>
          </a:p>
        </p:txBody>
      </p:sp>
      <p:sp>
        <p:nvSpPr>
          <p:cNvPr id="5" name="Title 1"/>
          <p:cNvSpPr>
            <a:spLocks noGrp="1"/>
          </p:cNvSpPr>
          <p:nvPr>
            <p:ph type="title"/>
          </p:nvPr>
        </p:nvSpPr>
        <p:spPr>
          <a:xfrm>
            <a:off x="470647" y="416560"/>
            <a:ext cx="11456894" cy="1229360"/>
          </a:xfrm>
        </p:spPr>
        <p:txBody>
          <a:bodyPr>
            <a:normAutofit/>
          </a:bodyPr>
          <a:lstStyle/>
          <a:p>
            <a:pPr algn="ctr"/>
            <a:r>
              <a:rPr lang="en-US" dirty="0" err="1" smtClean="0">
                <a:solidFill>
                  <a:schemeClr val="accent1"/>
                </a:solidFill>
              </a:rPr>
              <a:t>Microbiomul</a:t>
            </a:r>
            <a:endParaRPr lang="x-none" dirty="0">
              <a:solidFill>
                <a:schemeClr val="accen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x-none"/>
          </a:p>
        </p:txBody>
      </p:sp>
      <p:sp>
        <p:nvSpPr>
          <p:cNvPr id="3" name="Content Placeholder 2"/>
          <p:cNvSpPr>
            <a:spLocks noGrp="1"/>
          </p:cNvSpPr>
          <p:nvPr>
            <p:ph idx="1"/>
          </p:nvPr>
        </p:nvSpPr>
        <p:spPr/>
        <p:txBody>
          <a:bodyPr/>
          <a:lstStyle/>
          <a:p>
            <a:endParaRPr lang="x-none"/>
          </a:p>
        </p:txBody>
      </p:sp>
      <p:pic>
        <p:nvPicPr>
          <p:cNvPr id="512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9699" y="127317"/>
            <a:ext cx="11881971" cy="65863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6160" y="1280160"/>
            <a:ext cx="10373360" cy="4785360"/>
          </a:xfrm>
        </p:spPr>
        <p:txBody>
          <a:bodyPr>
            <a:normAutofit fontScale="77500" lnSpcReduction="20000"/>
          </a:bodyPr>
          <a:lstStyle/>
          <a:p>
            <a:pPr marL="0" indent="0" algn="just">
              <a:buNone/>
            </a:pPr>
            <a:r>
              <a:rPr lang="en-GB" b="1" dirty="0" err="1">
                <a:solidFill>
                  <a:schemeClr val="accent1"/>
                </a:solidFill>
                <a:effectLst/>
              </a:rPr>
              <a:t>Ecologia</a:t>
            </a:r>
            <a:r>
              <a:rPr lang="en-GB" b="1" dirty="0">
                <a:solidFill>
                  <a:schemeClr val="accent1"/>
                </a:solidFill>
                <a:effectLst/>
              </a:rPr>
              <a:t> </a:t>
            </a:r>
            <a:r>
              <a:rPr lang="en-GB" b="1" dirty="0" err="1">
                <a:solidFill>
                  <a:schemeClr val="accent1"/>
                </a:solidFill>
                <a:effectLst/>
              </a:rPr>
              <a:t>microbiană</a:t>
            </a:r>
            <a:r>
              <a:rPr lang="en-GB" b="1" dirty="0">
                <a:solidFill>
                  <a:schemeClr val="accent1"/>
                </a:solidFill>
                <a:effectLst/>
              </a:rPr>
              <a:t> </a:t>
            </a:r>
            <a:r>
              <a:rPr lang="en-GB" dirty="0">
                <a:solidFill>
                  <a:schemeClr val="accent1"/>
                </a:solidFill>
                <a:effectLst/>
              </a:rPr>
              <a:t>a </a:t>
            </a:r>
            <a:r>
              <a:rPr lang="en-GB" dirty="0" err="1">
                <a:solidFill>
                  <a:schemeClr val="accent1"/>
                </a:solidFill>
                <a:effectLst/>
              </a:rPr>
              <a:t>cavității</a:t>
            </a:r>
            <a:r>
              <a:rPr lang="en-GB" dirty="0">
                <a:solidFill>
                  <a:schemeClr val="accent1"/>
                </a:solidFill>
                <a:effectLst/>
              </a:rPr>
              <a:t> </a:t>
            </a:r>
            <a:r>
              <a:rPr lang="en-GB" dirty="0" err="1">
                <a:solidFill>
                  <a:schemeClr val="accent1"/>
                </a:solidFill>
                <a:effectLst/>
              </a:rPr>
              <a:t>bucale</a:t>
            </a:r>
            <a:r>
              <a:rPr lang="en-GB" dirty="0">
                <a:solidFill>
                  <a:schemeClr val="accent1"/>
                </a:solidFill>
                <a:effectLst/>
              </a:rPr>
              <a:t> </a:t>
            </a:r>
            <a:r>
              <a:rPr lang="en-GB" dirty="0" err="1">
                <a:solidFill>
                  <a:schemeClr val="accent1"/>
                </a:solidFill>
                <a:effectLst/>
              </a:rPr>
              <a:t>este</a:t>
            </a:r>
            <a:r>
              <a:rPr lang="en-GB" dirty="0">
                <a:solidFill>
                  <a:schemeClr val="accent1"/>
                </a:solidFill>
                <a:effectLst/>
              </a:rPr>
              <a:t> </a:t>
            </a:r>
            <a:r>
              <a:rPr lang="en-GB" u="sng" dirty="0" err="1">
                <a:solidFill>
                  <a:schemeClr val="accent1"/>
                </a:solidFill>
                <a:effectLst/>
              </a:rPr>
              <a:t>complexă</a:t>
            </a:r>
            <a:r>
              <a:rPr lang="en-GB" dirty="0">
                <a:solidFill>
                  <a:schemeClr val="accent1"/>
                </a:solidFill>
                <a:effectLst/>
              </a:rPr>
              <a:t> </a:t>
            </a:r>
            <a:r>
              <a:rPr lang="en-GB" dirty="0" err="1">
                <a:solidFill>
                  <a:schemeClr val="accent1"/>
                </a:solidFill>
                <a:effectLst/>
              </a:rPr>
              <a:t>și</a:t>
            </a:r>
            <a:r>
              <a:rPr lang="en-GB" dirty="0">
                <a:solidFill>
                  <a:schemeClr val="accent1"/>
                </a:solidFill>
                <a:effectLst/>
              </a:rPr>
              <a:t> </a:t>
            </a:r>
            <a:r>
              <a:rPr lang="en-GB" dirty="0" err="1">
                <a:solidFill>
                  <a:schemeClr val="accent1"/>
                </a:solidFill>
                <a:effectLst/>
              </a:rPr>
              <a:t>este</a:t>
            </a:r>
            <a:r>
              <a:rPr lang="en-GB" dirty="0">
                <a:solidFill>
                  <a:schemeClr val="accent1"/>
                </a:solidFill>
                <a:effectLst/>
              </a:rPr>
              <a:t> un </a:t>
            </a:r>
            <a:r>
              <a:rPr lang="en-GB" dirty="0" err="1">
                <a:solidFill>
                  <a:schemeClr val="accent1"/>
                </a:solidFill>
                <a:effectLst/>
              </a:rPr>
              <a:t>cadru</a:t>
            </a:r>
            <a:r>
              <a:rPr lang="en-GB" dirty="0">
                <a:solidFill>
                  <a:schemeClr val="accent1"/>
                </a:solidFill>
                <a:effectLst/>
              </a:rPr>
              <a:t> biologic </a:t>
            </a:r>
            <a:r>
              <a:rPr lang="en-GB" dirty="0" err="1">
                <a:solidFill>
                  <a:schemeClr val="accent1"/>
                </a:solidFill>
                <a:effectLst/>
              </a:rPr>
              <a:t>bogat</a:t>
            </a:r>
            <a:r>
              <a:rPr lang="en-GB" dirty="0">
                <a:solidFill>
                  <a:schemeClr val="accent1"/>
                </a:solidFill>
                <a:effectLst/>
              </a:rPr>
              <a:t>, cu </a:t>
            </a:r>
            <a:r>
              <a:rPr lang="en-GB" b="1" i="1" dirty="0" err="1">
                <a:solidFill>
                  <a:schemeClr val="accent1"/>
                </a:solidFill>
                <a:effectLst/>
              </a:rPr>
              <a:t>nișe</a:t>
            </a:r>
            <a:r>
              <a:rPr lang="en-GB" b="1" i="1" dirty="0">
                <a:solidFill>
                  <a:schemeClr val="accent1"/>
                </a:solidFill>
                <a:effectLst/>
              </a:rPr>
              <a:t> distinctive</a:t>
            </a:r>
            <a:r>
              <a:rPr lang="en-GB" dirty="0">
                <a:solidFill>
                  <a:schemeClr val="accent1"/>
                </a:solidFill>
                <a:effectLst/>
              </a:rPr>
              <a:t>, care </a:t>
            </a:r>
            <a:r>
              <a:rPr lang="en-GB" dirty="0" err="1">
                <a:solidFill>
                  <a:schemeClr val="accent1"/>
                </a:solidFill>
                <a:effectLst/>
              </a:rPr>
              <a:t>oferă</a:t>
            </a:r>
            <a:r>
              <a:rPr lang="en-GB" dirty="0">
                <a:solidFill>
                  <a:schemeClr val="accent1"/>
                </a:solidFill>
                <a:effectLst/>
              </a:rPr>
              <a:t> un </a:t>
            </a:r>
            <a:r>
              <a:rPr lang="en-GB" dirty="0" err="1">
                <a:solidFill>
                  <a:schemeClr val="accent1"/>
                </a:solidFill>
                <a:effectLst/>
              </a:rPr>
              <a:t>mediu</a:t>
            </a:r>
            <a:r>
              <a:rPr lang="en-GB" dirty="0">
                <a:solidFill>
                  <a:schemeClr val="accent1"/>
                </a:solidFill>
                <a:effectLst/>
              </a:rPr>
              <a:t> </a:t>
            </a:r>
            <a:r>
              <a:rPr lang="en-GB" dirty="0" err="1">
                <a:solidFill>
                  <a:schemeClr val="accent1"/>
                </a:solidFill>
                <a:effectLst/>
              </a:rPr>
              <a:t>unic</a:t>
            </a:r>
            <a:r>
              <a:rPr lang="en-GB" dirty="0">
                <a:solidFill>
                  <a:schemeClr val="accent1"/>
                </a:solidFill>
                <a:effectLst/>
              </a:rPr>
              <a:t> </a:t>
            </a:r>
            <a:r>
              <a:rPr lang="en-GB" dirty="0" err="1">
                <a:solidFill>
                  <a:schemeClr val="accent1"/>
                </a:solidFill>
                <a:effectLst/>
              </a:rPr>
              <a:t>pentru</a:t>
            </a:r>
            <a:r>
              <a:rPr lang="en-GB" dirty="0">
                <a:solidFill>
                  <a:schemeClr val="accent1"/>
                </a:solidFill>
                <a:effectLst/>
              </a:rPr>
              <a:t> </a:t>
            </a:r>
            <a:r>
              <a:rPr lang="en-GB" dirty="0" err="1">
                <a:solidFill>
                  <a:schemeClr val="accent1"/>
                </a:solidFill>
                <a:effectLst/>
              </a:rPr>
              <a:t>colonizarea</a:t>
            </a:r>
            <a:r>
              <a:rPr lang="en-GB" dirty="0">
                <a:solidFill>
                  <a:schemeClr val="accent1"/>
                </a:solidFill>
                <a:effectLst/>
              </a:rPr>
              <a:t> </a:t>
            </a:r>
            <a:r>
              <a:rPr lang="en-GB" dirty="0" err="1" smtClean="0">
                <a:solidFill>
                  <a:schemeClr val="accent1"/>
                </a:solidFill>
                <a:effectLst/>
              </a:rPr>
              <a:t>microbi</a:t>
            </a:r>
            <a:r>
              <a:rPr lang="ro-RO" dirty="0" smtClean="0">
                <a:solidFill>
                  <a:schemeClr val="accent1"/>
                </a:solidFill>
                <a:effectLst/>
              </a:rPr>
              <a:t>ană.</a:t>
            </a:r>
            <a:endParaRPr lang="ro-RO" dirty="0" smtClean="0">
              <a:solidFill>
                <a:schemeClr val="accent1"/>
              </a:solidFill>
              <a:effectLst/>
            </a:endParaRPr>
          </a:p>
          <a:p>
            <a:pPr marL="0" indent="0" algn="just">
              <a:buNone/>
            </a:pPr>
            <a:r>
              <a:rPr lang="en-GB" dirty="0" err="1" smtClean="0">
                <a:solidFill>
                  <a:schemeClr val="accent1"/>
                </a:solidFill>
                <a:effectLst/>
              </a:rPr>
              <a:t>Aceste</a:t>
            </a:r>
            <a:r>
              <a:rPr lang="en-GB" dirty="0" smtClean="0">
                <a:solidFill>
                  <a:schemeClr val="accent1"/>
                </a:solidFill>
                <a:effectLst/>
              </a:rPr>
              <a:t> </a:t>
            </a:r>
            <a:r>
              <a:rPr lang="en-GB" dirty="0" err="1">
                <a:solidFill>
                  <a:schemeClr val="accent1"/>
                </a:solidFill>
                <a:effectLst/>
              </a:rPr>
              <a:t>nișe</a:t>
            </a:r>
            <a:r>
              <a:rPr lang="en-GB" dirty="0">
                <a:solidFill>
                  <a:schemeClr val="accent1"/>
                </a:solidFill>
                <a:effectLst/>
              </a:rPr>
              <a:t> </a:t>
            </a:r>
            <a:r>
              <a:rPr lang="en-GB" dirty="0" err="1">
                <a:solidFill>
                  <a:schemeClr val="accent1"/>
                </a:solidFill>
                <a:effectLst/>
              </a:rPr>
              <a:t>includ</a:t>
            </a:r>
            <a:r>
              <a:rPr lang="en-GB" dirty="0">
                <a:solidFill>
                  <a:schemeClr val="accent1"/>
                </a:solidFill>
                <a:effectLst/>
              </a:rPr>
              <a:t>:</a:t>
            </a:r>
            <a:endParaRPr lang="en-GB" dirty="0">
              <a:solidFill>
                <a:schemeClr val="accent1"/>
              </a:solidFill>
              <a:effectLst/>
            </a:endParaRPr>
          </a:p>
          <a:p>
            <a:pPr algn="just">
              <a:buFontTx/>
              <a:buChar char="-"/>
            </a:pPr>
            <a:r>
              <a:rPr lang="en-GB" dirty="0" err="1">
                <a:solidFill>
                  <a:schemeClr val="accent1"/>
                </a:solidFill>
                <a:effectLst/>
              </a:rPr>
              <a:t>șanțul</a:t>
            </a:r>
            <a:r>
              <a:rPr lang="en-GB" dirty="0">
                <a:solidFill>
                  <a:schemeClr val="accent1"/>
                </a:solidFill>
                <a:effectLst/>
              </a:rPr>
              <a:t> gingival, </a:t>
            </a:r>
            <a:endParaRPr lang="en-GB" dirty="0">
              <a:solidFill>
                <a:schemeClr val="accent1"/>
              </a:solidFill>
              <a:effectLst/>
            </a:endParaRPr>
          </a:p>
          <a:p>
            <a:pPr algn="just">
              <a:buFontTx/>
              <a:buChar char="-"/>
            </a:pPr>
            <a:r>
              <a:rPr lang="en-GB" dirty="0" err="1">
                <a:solidFill>
                  <a:schemeClr val="accent1"/>
                </a:solidFill>
                <a:effectLst/>
              </a:rPr>
              <a:t>limba</a:t>
            </a:r>
            <a:r>
              <a:rPr lang="en-GB" dirty="0">
                <a:solidFill>
                  <a:schemeClr val="accent1"/>
                </a:solidFill>
                <a:effectLst/>
              </a:rPr>
              <a:t>, </a:t>
            </a:r>
            <a:endParaRPr lang="en-GB" dirty="0">
              <a:solidFill>
                <a:schemeClr val="accent1"/>
              </a:solidFill>
              <a:effectLst/>
            </a:endParaRPr>
          </a:p>
          <a:p>
            <a:pPr algn="just">
              <a:buFontTx/>
              <a:buChar char="-"/>
            </a:pPr>
            <a:r>
              <a:rPr lang="en-GB" dirty="0" err="1">
                <a:solidFill>
                  <a:schemeClr val="accent1"/>
                </a:solidFill>
                <a:effectLst/>
              </a:rPr>
              <a:t>obrajii</a:t>
            </a:r>
            <a:r>
              <a:rPr lang="en-GB" dirty="0">
                <a:solidFill>
                  <a:schemeClr val="accent1"/>
                </a:solidFill>
                <a:effectLst/>
              </a:rPr>
              <a:t>, </a:t>
            </a:r>
            <a:endParaRPr lang="en-GB" dirty="0">
              <a:solidFill>
                <a:schemeClr val="accent1"/>
              </a:solidFill>
              <a:effectLst/>
            </a:endParaRPr>
          </a:p>
          <a:p>
            <a:pPr algn="just">
              <a:buFontTx/>
              <a:buChar char="-"/>
            </a:pPr>
            <a:r>
              <a:rPr lang="en-GB" dirty="0" err="1">
                <a:solidFill>
                  <a:schemeClr val="accent1"/>
                </a:solidFill>
                <a:effectLst/>
              </a:rPr>
              <a:t>palatul</a:t>
            </a:r>
            <a:r>
              <a:rPr lang="en-GB" dirty="0">
                <a:solidFill>
                  <a:schemeClr val="accent1"/>
                </a:solidFill>
                <a:effectLst/>
              </a:rPr>
              <a:t> dur </a:t>
            </a:r>
            <a:r>
              <a:rPr lang="en-GB" dirty="0" err="1">
                <a:solidFill>
                  <a:schemeClr val="accent1"/>
                </a:solidFill>
                <a:effectLst/>
              </a:rPr>
              <a:t>și</a:t>
            </a:r>
            <a:r>
              <a:rPr lang="en-GB" dirty="0">
                <a:solidFill>
                  <a:schemeClr val="accent1"/>
                </a:solidFill>
                <a:effectLst/>
              </a:rPr>
              <a:t> </a:t>
            </a:r>
            <a:r>
              <a:rPr lang="en-GB" dirty="0" err="1">
                <a:solidFill>
                  <a:schemeClr val="accent1"/>
                </a:solidFill>
                <a:effectLst/>
              </a:rPr>
              <a:t>cel</a:t>
            </a:r>
            <a:r>
              <a:rPr lang="en-GB" dirty="0">
                <a:solidFill>
                  <a:schemeClr val="accent1"/>
                </a:solidFill>
                <a:effectLst/>
              </a:rPr>
              <a:t> </a:t>
            </a:r>
            <a:r>
              <a:rPr lang="en-GB" dirty="0" err="1">
                <a:solidFill>
                  <a:schemeClr val="accent1"/>
                </a:solidFill>
                <a:effectLst/>
              </a:rPr>
              <a:t>moale</a:t>
            </a:r>
            <a:r>
              <a:rPr lang="en-GB" dirty="0">
                <a:solidFill>
                  <a:schemeClr val="accent1"/>
                </a:solidFill>
                <a:effectLst/>
              </a:rPr>
              <a:t>, </a:t>
            </a:r>
            <a:endParaRPr lang="en-GB" dirty="0">
              <a:solidFill>
                <a:schemeClr val="accent1"/>
              </a:solidFill>
              <a:effectLst/>
            </a:endParaRPr>
          </a:p>
          <a:p>
            <a:pPr algn="just">
              <a:buFontTx/>
              <a:buChar char="-"/>
            </a:pPr>
            <a:r>
              <a:rPr lang="en-GB" dirty="0" err="1">
                <a:solidFill>
                  <a:schemeClr val="accent1"/>
                </a:solidFill>
                <a:effectLst/>
              </a:rPr>
              <a:t>planseul</a:t>
            </a:r>
            <a:r>
              <a:rPr lang="en-GB" dirty="0">
                <a:solidFill>
                  <a:schemeClr val="accent1"/>
                </a:solidFill>
                <a:effectLst/>
              </a:rPr>
              <a:t> </a:t>
            </a:r>
            <a:r>
              <a:rPr lang="en-GB" dirty="0" err="1">
                <a:solidFill>
                  <a:schemeClr val="accent1"/>
                </a:solidFill>
                <a:effectLst/>
              </a:rPr>
              <a:t>bucal</a:t>
            </a:r>
            <a:r>
              <a:rPr lang="en-GB" dirty="0">
                <a:solidFill>
                  <a:schemeClr val="accent1"/>
                </a:solidFill>
                <a:effectLst/>
              </a:rPr>
              <a:t>, </a:t>
            </a:r>
            <a:endParaRPr lang="en-GB" dirty="0">
              <a:solidFill>
                <a:schemeClr val="accent1"/>
              </a:solidFill>
              <a:effectLst/>
            </a:endParaRPr>
          </a:p>
          <a:p>
            <a:pPr algn="just">
              <a:buFontTx/>
              <a:buChar char="-"/>
            </a:pPr>
            <a:r>
              <a:rPr lang="en-GB" dirty="0" err="1">
                <a:solidFill>
                  <a:schemeClr val="accent1"/>
                </a:solidFill>
                <a:effectLst/>
              </a:rPr>
              <a:t>gâtul</a:t>
            </a:r>
            <a:r>
              <a:rPr lang="en-GB" dirty="0">
                <a:solidFill>
                  <a:schemeClr val="accent1"/>
                </a:solidFill>
                <a:effectLst/>
              </a:rPr>
              <a:t>, </a:t>
            </a:r>
            <a:endParaRPr lang="en-GB" dirty="0">
              <a:solidFill>
                <a:schemeClr val="accent1"/>
              </a:solidFill>
              <a:effectLst/>
            </a:endParaRPr>
          </a:p>
          <a:p>
            <a:pPr algn="just">
              <a:buFontTx/>
              <a:buChar char="-"/>
            </a:pPr>
            <a:r>
              <a:rPr lang="en-GB" dirty="0">
                <a:solidFill>
                  <a:schemeClr val="accent1"/>
                </a:solidFill>
                <a:effectLst/>
              </a:rPr>
              <a:t>saliva,</a:t>
            </a:r>
            <a:endParaRPr lang="en-GB" dirty="0">
              <a:solidFill>
                <a:schemeClr val="accent1"/>
              </a:solidFill>
              <a:effectLst/>
            </a:endParaRPr>
          </a:p>
          <a:p>
            <a:pPr algn="just">
              <a:buFontTx/>
              <a:buChar char="-"/>
            </a:pPr>
            <a:r>
              <a:rPr lang="en-GB" dirty="0" err="1">
                <a:solidFill>
                  <a:schemeClr val="accent1"/>
                </a:solidFill>
                <a:effectLst/>
              </a:rPr>
              <a:t>dinții</a:t>
            </a:r>
            <a:r>
              <a:rPr lang="en-GB" dirty="0">
                <a:solidFill>
                  <a:schemeClr val="accent1"/>
                </a:solidFill>
                <a:effectLst/>
              </a:rPr>
              <a:t>.</a:t>
            </a:r>
            <a:endParaRPr lang="en-GB" dirty="0">
              <a:solidFill>
                <a:schemeClr val="accent1"/>
              </a:solidFill>
              <a:effectLst/>
            </a:endParaRPr>
          </a:p>
          <a:p>
            <a:pPr algn="just"/>
            <a:r>
              <a:rPr lang="en-GB" dirty="0" err="1">
                <a:solidFill>
                  <a:schemeClr val="accent1"/>
                </a:solidFill>
                <a:effectLst/>
              </a:rPr>
              <a:t>Diferite</a:t>
            </a:r>
            <a:r>
              <a:rPr lang="en-GB" dirty="0">
                <a:solidFill>
                  <a:schemeClr val="accent1"/>
                </a:solidFill>
                <a:effectLst/>
              </a:rPr>
              <a:t> </a:t>
            </a:r>
            <a:r>
              <a:rPr lang="en-GB" dirty="0" err="1">
                <a:solidFill>
                  <a:schemeClr val="accent1"/>
                </a:solidFill>
                <a:effectLst/>
              </a:rPr>
              <a:t>suprafețe</a:t>
            </a:r>
            <a:r>
              <a:rPr lang="en-GB" dirty="0">
                <a:solidFill>
                  <a:schemeClr val="accent1"/>
                </a:solidFill>
                <a:effectLst/>
              </a:rPr>
              <a:t> din </a:t>
            </a:r>
            <a:r>
              <a:rPr lang="en-GB" dirty="0" err="1">
                <a:solidFill>
                  <a:schemeClr val="accent1"/>
                </a:solidFill>
                <a:effectLst/>
              </a:rPr>
              <a:t>gură</a:t>
            </a:r>
            <a:r>
              <a:rPr lang="en-GB" dirty="0">
                <a:solidFill>
                  <a:schemeClr val="accent1"/>
                </a:solidFill>
                <a:effectLst/>
              </a:rPr>
              <a:t> sunt </a:t>
            </a:r>
            <a:r>
              <a:rPr lang="en-GB" dirty="0" err="1">
                <a:solidFill>
                  <a:schemeClr val="accent1"/>
                </a:solidFill>
                <a:effectLst/>
              </a:rPr>
              <a:t>colonizate</a:t>
            </a:r>
            <a:r>
              <a:rPr lang="en-GB" dirty="0">
                <a:solidFill>
                  <a:schemeClr val="accent1"/>
                </a:solidFill>
                <a:effectLst/>
              </a:rPr>
              <a:t> de </a:t>
            </a:r>
            <a:r>
              <a:rPr lang="en-GB" dirty="0" err="1">
                <a:solidFill>
                  <a:schemeClr val="accent1"/>
                </a:solidFill>
                <a:effectLst/>
              </a:rPr>
              <a:t>bacteriile</a:t>
            </a:r>
            <a:r>
              <a:rPr lang="en-GB" dirty="0">
                <a:solidFill>
                  <a:schemeClr val="accent1"/>
                </a:solidFill>
                <a:effectLst/>
              </a:rPr>
              <a:t> </a:t>
            </a:r>
            <a:r>
              <a:rPr lang="en-GB" dirty="0" err="1">
                <a:solidFill>
                  <a:schemeClr val="accent1"/>
                </a:solidFill>
                <a:effectLst/>
              </a:rPr>
              <a:t>orale</a:t>
            </a:r>
            <a:r>
              <a:rPr lang="en-GB" dirty="0">
                <a:solidFill>
                  <a:schemeClr val="accent1"/>
                </a:solidFill>
                <a:effectLst/>
              </a:rPr>
              <a:t> </a:t>
            </a:r>
            <a:r>
              <a:rPr lang="en-GB" dirty="0" err="1">
                <a:solidFill>
                  <a:schemeClr val="accent1"/>
                </a:solidFill>
                <a:effectLst/>
              </a:rPr>
              <a:t>datorită</a:t>
            </a:r>
            <a:r>
              <a:rPr lang="en-GB" dirty="0">
                <a:solidFill>
                  <a:schemeClr val="accent1"/>
                </a:solidFill>
                <a:effectLst/>
              </a:rPr>
              <a:t> </a:t>
            </a:r>
            <a:r>
              <a:rPr lang="en-GB" dirty="0" err="1">
                <a:solidFill>
                  <a:schemeClr val="accent1"/>
                </a:solidFill>
                <a:effectLst/>
              </a:rPr>
              <a:t>adezinelor</a:t>
            </a:r>
            <a:r>
              <a:rPr lang="en-GB" dirty="0">
                <a:solidFill>
                  <a:schemeClr val="accent1"/>
                </a:solidFill>
                <a:effectLst/>
              </a:rPr>
              <a:t> </a:t>
            </a:r>
            <a:r>
              <a:rPr lang="en-GB" dirty="0" err="1">
                <a:solidFill>
                  <a:schemeClr val="accent1"/>
                </a:solidFill>
                <a:effectLst/>
              </a:rPr>
              <a:t>specifice</a:t>
            </a:r>
            <a:r>
              <a:rPr lang="en-GB" dirty="0">
                <a:solidFill>
                  <a:schemeClr val="accent1"/>
                </a:solidFill>
                <a:effectLst/>
              </a:rPr>
              <a:t> de pe </a:t>
            </a:r>
            <a:r>
              <a:rPr lang="en-GB" dirty="0" err="1">
                <a:solidFill>
                  <a:schemeClr val="accent1"/>
                </a:solidFill>
                <a:effectLst/>
              </a:rPr>
              <a:t>suprafața</a:t>
            </a:r>
            <a:r>
              <a:rPr lang="en-GB" dirty="0">
                <a:solidFill>
                  <a:schemeClr val="accent1"/>
                </a:solidFill>
                <a:effectLst/>
              </a:rPr>
              <a:t> lor care se </a:t>
            </a:r>
            <a:r>
              <a:rPr lang="en-GB" dirty="0" err="1">
                <a:solidFill>
                  <a:schemeClr val="accent1"/>
                </a:solidFill>
                <a:effectLst/>
              </a:rPr>
              <a:t>leagă</a:t>
            </a:r>
            <a:r>
              <a:rPr lang="en-GB" dirty="0">
                <a:solidFill>
                  <a:schemeClr val="accent1"/>
                </a:solidFill>
                <a:effectLst/>
              </a:rPr>
              <a:t> de </a:t>
            </a:r>
            <a:r>
              <a:rPr lang="en-GB" dirty="0" err="1">
                <a:solidFill>
                  <a:schemeClr val="accent1"/>
                </a:solidFill>
                <a:effectLst/>
              </a:rPr>
              <a:t>receptorii</a:t>
            </a:r>
            <a:r>
              <a:rPr lang="en-GB" dirty="0">
                <a:solidFill>
                  <a:schemeClr val="accent1"/>
                </a:solidFill>
                <a:effectLst/>
              </a:rPr>
              <a:t> </a:t>
            </a:r>
            <a:r>
              <a:rPr lang="en-GB" dirty="0" err="1">
                <a:solidFill>
                  <a:schemeClr val="accent1"/>
                </a:solidFill>
                <a:effectLst/>
              </a:rPr>
              <a:t>complementari</a:t>
            </a:r>
            <a:r>
              <a:rPr lang="en-GB" dirty="0">
                <a:solidFill>
                  <a:schemeClr val="accent1"/>
                </a:solidFill>
                <a:effectLst/>
              </a:rPr>
              <a:t> de pe </a:t>
            </a:r>
            <a:r>
              <a:rPr lang="en-GB" dirty="0" err="1">
                <a:solidFill>
                  <a:schemeClr val="accent1"/>
                </a:solidFill>
                <a:effectLst/>
              </a:rPr>
              <a:t>suprafața</a:t>
            </a:r>
            <a:r>
              <a:rPr lang="en-GB" dirty="0">
                <a:solidFill>
                  <a:schemeClr val="accent1"/>
                </a:solidFill>
                <a:effectLst/>
              </a:rPr>
              <a:t> </a:t>
            </a:r>
            <a:r>
              <a:rPr lang="en-GB" dirty="0" err="1">
                <a:solidFill>
                  <a:schemeClr val="accent1"/>
                </a:solidFill>
                <a:effectLst/>
              </a:rPr>
              <a:t>orală</a:t>
            </a:r>
            <a:r>
              <a:rPr lang="en-GB" dirty="0">
                <a:solidFill>
                  <a:schemeClr val="accent1"/>
                </a:solidFill>
                <a:effectLst/>
              </a:rPr>
              <a:t>.</a:t>
            </a:r>
            <a:endParaRPr lang="en-GB" dirty="0">
              <a:solidFill>
                <a:schemeClr val="accent1"/>
              </a:solidFill>
              <a:effectLst/>
            </a:endParaRPr>
          </a:p>
        </p:txBody>
      </p:sp>
      <p:sp>
        <p:nvSpPr>
          <p:cNvPr id="4" name="TextBox 3"/>
          <p:cNvSpPr txBox="1"/>
          <p:nvPr/>
        </p:nvSpPr>
        <p:spPr>
          <a:xfrm>
            <a:off x="7809380" y="6496434"/>
            <a:ext cx="4131608" cy="307777"/>
          </a:xfrm>
          <a:prstGeom prst="rect">
            <a:avLst/>
          </a:prstGeom>
          <a:noFill/>
        </p:spPr>
        <p:txBody>
          <a:bodyPr wrap="square">
            <a:spAutoFit/>
          </a:bodyPr>
          <a:lstStyle/>
          <a:p>
            <a:pPr algn="l"/>
            <a:r>
              <a:rPr lang="en-GB" sz="700" b="0" i="0" dirty="0">
                <a:solidFill>
                  <a:srgbClr val="212121"/>
                </a:solidFill>
                <a:effectLst/>
                <a:latin typeface="Roboto" panose="020F0502020204030204" pitchFamily="34" charset="0"/>
              </a:rPr>
              <a:t>Deo PN, Deshmukh R. Oral microbiome: Unveiling the fundamentals. J Oral </a:t>
            </a:r>
            <a:r>
              <a:rPr lang="en-GB" sz="700" b="0" i="0" dirty="0" err="1">
                <a:solidFill>
                  <a:srgbClr val="212121"/>
                </a:solidFill>
                <a:effectLst/>
                <a:latin typeface="Roboto" panose="020F0502020204030204" pitchFamily="34" charset="0"/>
              </a:rPr>
              <a:t>Maxillofac</a:t>
            </a:r>
            <a:r>
              <a:rPr lang="en-GB" sz="700" b="0" i="0" dirty="0">
                <a:solidFill>
                  <a:srgbClr val="212121"/>
                </a:solidFill>
                <a:effectLst/>
                <a:latin typeface="Roboto" panose="020F0502020204030204" pitchFamily="34" charset="0"/>
              </a:rPr>
              <a:t> </a:t>
            </a:r>
            <a:r>
              <a:rPr lang="en-GB" sz="700" b="0" i="0" dirty="0" err="1">
                <a:solidFill>
                  <a:srgbClr val="212121"/>
                </a:solidFill>
                <a:effectLst/>
                <a:latin typeface="Roboto" panose="020F0502020204030204" pitchFamily="34" charset="0"/>
              </a:rPr>
              <a:t>Pathol</a:t>
            </a:r>
            <a:r>
              <a:rPr lang="en-GB" sz="700" b="0" i="0" dirty="0">
                <a:solidFill>
                  <a:srgbClr val="212121"/>
                </a:solidFill>
                <a:effectLst/>
                <a:latin typeface="Roboto" panose="020F0502020204030204" pitchFamily="34" charset="0"/>
              </a:rPr>
              <a:t>. 2019 Jan-Apr;23(1):122-128. </a:t>
            </a:r>
            <a:r>
              <a:rPr lang="en-GB" sz="700" b="0" i="0" dirty="0" err="1">
                <a:solidFill>
                  <a:srgbClr val="212121"/>
                </a:solidFill>
                <a:effectLst/>
                <a:latin typeface="Roboto" panose="020F0502020204030204" pitchFamily="34" charset="0"/>
              </a:rPr>
              <a:t>doi</a:t>
            </a:r>
            <a:r>
              <a:rPr lang="en-GB" sz="700" b="0" i="0" dirty="0">
                <a:solidFill>
                  <a:srgbClr val="212121"/>
                </a:solidFill>
                <a:effectLst/>
                <a:latin typeface="Roboto" panose="020F0502020204030204" pitchFamily="34" charset="0"/>
              </a:rPr>
              <a:t>: 10.4103/jomfp.JOMFP_304_18. PMID: 31110428; PMCID: PMC6503789.</a:t>
            </a:r>
            <a:endParaRPr lang="en-GB" sz="700" b="0" i="0" dirty="0">
              <a:solidFill>
                <a:srgbClr val="212121"/>
              </a:solidFill>
              <a:effectLst/>
              <a:latin typeface="Roboto" panose="020F0502020204030204" pitchFamily="34" charset="0"/>
            </a:endParaRPr>
          </a:p>
        </p:txBody>
      </p:sp>
      <p:sp>
        <p:nvSpPr>
          <p:cNvPr id="5" name="Title 1"/>
          <p:cNvSpPr>
            <a:spLocks noGrp="1"/>
          </p:cNvSpPr>
          <p:nvPr>
            <p:ph type="title"/>
          </p:nvPr>
        </p:nvSpPr>
        <p:spPr>
          <a:xfrm>
            <a:off x="409687" y="243840"/>
            <a:ext cx="11456894" cy="955040"/>
          </a:xfrm>
        </p:spPr>
        <p:txBody>
          <a:bodyPr>
            <a:normAutofit/>
          </a:bodyPr>
          <a:lstStyle/>
          <a:p>
            <a:pPr algn="ctr"/>
            <a:r>
              <a:rPr lang="en-US" dirty="0" smtClean="0">
                <a:solidFill>
                  <a:schemeClr val="accent1"/>
                </a:solidFill>
              </a:rPr>
              <a:t>Flora </a:t>
            </a:r>
            <a:r>
              <a:rPr lang="en-US" dirty="0" err="1" smtClean="0">
                <a:solidFill>
                  <a:schemeClr val="accent1"/>
                </a:solidFill>
              </a:rPr>
              <a:t>microbian</a:t>
            </a:r>
            <a:r>
              <a:rPr lang="ro-RO" dirty="0" err="1" smtClean="0">
                <a:solidFill>
                  <a:schemeClr val="accent1"/>
                </a:solidFill>
              </a:rPr>
              <a:t>ă</a:t>
            </a:r>
            <a:endParaRPr lang="x-none" dirty="0">
              <a:solidFill>
                <a:schemeClr val="accent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7440" y="1188719"/>
            <a:ext cx="10119360" cy="5120641"/>
          </a:xfrm>
        </p:spPr>
        <p:txBody>
          <a:bodyPr>
            <a:normAutofit lnSpcReduction="10000"/>
          </a:bodyPr>
          <a:lstStyle/>
          <a:p>
            <a:pPr algn="just"/>
            <a:r>
              <a:rPr lang="en-GB" u="sng" dirty="0" err="1">
                <a:solidFill>
                  <a:schemeClr val="accent1"/>
                </a:solidFill>
                <a:effectLst/>
              </a:rPr>
              <a:t>Microbiomul</a:t>
            </a:r>
            <a:r>
              <a:rPr lang="en-GB" u="sng" dirty="0">
                <a:solidFill>
                  <a:schemeClr val="accent1"/>
                </a:solidFill>
                <a:effectLst/>
              </a:rPr>
              <a:t> normal</a:t>
            </a:r>
            <a:r>
              <a:rPr lang="en-GB" dirty="0">
                <a:solidFill>
                  <a:schemeClr val="accent1"/>
                </a:solidFill>
                <a:effectLst/>
              </a:rPr>
              <a:t> </a:t>
            </a:r>
            <a:r>
              <a:rPr lang="en-GB" dirty="0" err="1">
                <a:solidFill>
                  <a:schemeClr val="accent1"/>
                </a:solidFill>
                <a:effectLst/>
              </a:rPr>
              <a:t>este</a:t>
            </a:r>
            <a:r>
              <a:rPr lang="en-GB" dirty="0">
                <a:solidFill>
                  <a:schemeClr val="accent1"/>
                </a:solidFill>
                <a:effectLst/>
              </a:rPr>
              <a:t> format din: </a:t>
            </a:r>
            <a:endParaRPr lang="en-GB" dirty="0">
              <a:solidFill>
                <a:schemeClr val="accent1"/>
              </a:solidFill>
              <a:effectLst/>
            </a:endParaRPr>
          </a:p>
          <a:p>
            <a:pPr algn="just">
              <a:buFontTx/>
              <a:buChar char="-"/>
            </a:pPr>
            <a:r>
              <a:rPr lang="en-GB" b="1" i="1" dirty="0" err="1">
                <a:solidFill>
                  <a:schemeClr val="accent1"/>
                </a:solidFill>
                <a:effectLst/>
              </a:rPr>
              <a:t>bacterii</a:t>
            </a:r>
            <a:r>
              <a:rPr lang="en-GB" b="1" i="1" dirty="0">
                <a:solidFill>
                  <a:schemeClr val="accent1"/>
                </a:solidFill>
                <a:effectLst/>
              </a:rPr>
              <a:t>, </a:t>
            </a:r>
            <a:endParaRPr lang="en-GB" b="1" i="1" dirty="0">
              <a:solidFill>
                <a:schemeClr val="accent1"/>
              </a:solidFill>
              <a:effectLst/>
            </a:endParaRPr>
          </a:p>
          <a:p>
            <a:pPr algn="just">
              <a:buFontTx/>
              <a:buChar char="-"/>
            </a:pPr>
            <a:r>
              <a:rPr lang="en-GB" b="1" i="1" dirty="0" err="1">
                <a:solidFill>
                  <a:schemeClr val="accent1"/>
                </a:solidFill>
                <a:effectLst/>
              </a:rPr>
              <a:t>ciuperci</a:t>
            </a:r>
            <a:r>
              <a:rPr lang="en-GB" b="1" i="1" dirty="0">
                <a:solidFill>
                  <a:schemeClr val="accent1"/>
                </a:solidFill>
                <a:effectLst/>
              </a:rPr>
              <a:t>, </a:t>
            </a:r>
            <a:endParaRPr lang="en-GB" b="1" i="1" dirty="0">
              <a:solidFill>
                <a:schemeClr val="accent1"/>
              </a:solidFill>
              <a:effectLst/>
            </a:endParaRPr>
          </a:p>
          <a:p>
            <a:pPr algn="just">
              <a:buFontTx/>
              <a:buChar char="-"/>
            </a:pPr>
            <a:r>
              <a:rPr lang="en-GB" b="1" i="1" dirty="0" err="1">
                <a:solidFill>
                  <a:schemeClr val="accent1"/>
                </a:solidFill>
                <a:effectLst/>
              </a:rPr>
              <a:t>viruși</a:t>
            </a:r>
            <a:r>
              <a:rPr lang="en-GB" b="1" i="1" dirty="0">
                <a:solidFill>
                  <a:schemeClr val="accent1"/>
                </a:solidFill>
                <a:effectLst/>
              </a:rPr>
              <a:t>, </a:t>
            </a:r>
            <a:endParaRPr lang="en-GB" b="1" i="1" dirty="0">
              <a:solidFill>
                <a:schemeClr val="accent1"/>
              </a:solidFill>
              <a:effectLst/>
            </a:endParaRPr>
          </a:p>
          <a:p>
            <a:pPr algn="just">
              <a:buFontTx/>
              <a:buChar char="-"/>
            </a:pPr>
            <a:r>
              <a:rPr lang="en-GB" b="1" i="1" dirty="0" err="1">
                <a:solidFill>
                  <a:schemeClr val="accent1"/>
                </a:solidFill>
                <a:effectLst/>
              </a:rPr>
              <a:t>protozoare</a:t>
            </a:r>
            <a:r>
              <a:rPr lang="en-GB" dirty="0">
                <a:solidFill>
                  <a:schemeClr val="accent1"/>
                </a:solidFill>
                <a:effectLst/>
              </a:rPr>
              <a:t>. </a:t>
            </a:r>
            <a:endParaRPr lang="en-GB" dirty="0">
              <a:solidFill>
                <a:schemeClr val="accent1"/>
              </a:solidFill>
              <a:effectLst/>
            </a:endParaRPr>
          </a:p>
          <a:p>
            <a:pPr algn="just"/>
            <a:r>
              <a:rPr lang="en-GB" dirty="0">
                <a:solidFill>
                  <a:schemeClr val="accent1"/>
                </a:solidFill>
                <a:effectLst/>
              </a:rPr>
              <a:t>Cu </a:t>
            </a:r>
            <a:r>
              <a:rPr lang="en-GB" dirty="0" err="1">
                <a:solidFill>
                  <a:schemeClr val="accent1"/>
                </a:solidFill>
                <a:effectLst/>
              </a:rPr>
              <a:t>toate</a:t>
            </a:r>
            <a:r>
              <a:rPr lang="en-GB" dirty="0">
                <a:solidFill>
                  <a:schemeClr val="accent1"/>
                </a:solidFill>
                <a:effectLst/>
              </a:rPr>
              <a:t> </a:t>
            </a:r>
            <a:r>
              <a:rPr lang="en-GB" dirty="0" err="1">
                <a:solidFill>
                  <a:schemeClr val="accent1"/>
                </a:solidFill>
                <a:effectLst/>
              </a:rPr>
              <a:t>acestea</a:t>
            </a:r>
            <a:r>
              <a:rPr lang="en-GB" dirty="0">
                <a:solidFill>
                  <a:schemeClr val="accent1"/>
                </a:solidFill>
                <a:effectLst/>
              </a:rPr>
              <a:t>, </a:t>
            </a:r>
            <a:r>
              <a:rPr lang="en-GB" dirty="0" err="1">
                <a:solidFill>
                  <a:schemeClr val="accent1"/>
                </a:solidFill>
                <a:effectLst/>
              </a:rPr>
              <a:t>rapoartele</a:t>
            </a:r>
            <a:r>
              <a:rPr lang="en-GB" dirty="0">
                <a:solidFill>
                  <a:schemeClr val="accent1"/>
                </a:solidFill>
                <a:effectLst/>
              </a:rPr>
              <a:t> </a:t>
            </a:r>
            <a:r>
              <a:rPr lang="en-GB" dirty="0" err="1">
                <a:solidFill>
                  <a:schemeClr val="accent1"/>
                </a:solidFill>
                <a:effectLst/>
              </a:rPr>
              <a:t>despre</a:t>
            </a:r>
            <a:r>
              <a:rPr lang="en-GB" dirty="0">
                <a:solidFill>
                  <a:schemeClr val="accent1"/>
                </a:solidFill>
                <a:effectLst/>
              </a:rPr>
              <a:t> un </a:t>
            </a:r>
            <a:r>
              <a:rPr lang="en-GB" dirty="0" err="1">
                <a:solidFill>
                  <a:schemeClr val="accent1"/>
                </a:solidFill>
                <a:effectLst/>
              </a:rPr>
              <a:t>microbiom</a:t>
            </a:r>
            <a:r>
              <a:rPr lang="en-GB" dirty="0">
                <a:solidFill>
                  <a:schemeClr val="accent1"/>
                </a:solidFill>
                <a:effectLst/>
              </a:rPr>
              <a:t> normal sunt </a:t>
            </a:r>
            <a:r>
              <a:rPr lang="en-GB" dirty="0" err="1">
                <a:solidFill>
                  <a:schemeClr val="accent1"/>
                </a:solidFill>
                <a:effectLst/>
              </a:rPr>
              <a:t>limitate</a:t>
            </a:r>
            <a:r>
              <a:rPr lang="en-GB" dirty="0">
                <a:solidFill>
                  <a:schemeClr val="accent1"/>
                </a:solidFill>
                <a:effectLst/>
              </a:rPr>
              <a:t> la </a:t>
            </a:r>
            <a:r>
              <a:rPr lang="en-GB" dirty="0" err="1">
                <a:solidFill>
                  <a:schemeClr val="accent1"/>
                </a:solidFill>
                <a:effectLst/>
              </a:rPr>
              <a:t>bacteriom</a:t>
            </a:r>
            <a:r>
              <a:rPr lang="en-GB" dirty="0">
                <a:solidFill>
                  <a:schemeClr val="accent1"/>
                </a:solidFill>
                <a:effectLst/>
              </a:rPr>
              <a:t> </a:t>
            </a:r>
            <a:r>
              <a:rPr lang="en-GB" dirty="0" err="1">
                <a:solidFill>
                  <a:schemeClr val="accent1"/>
                </a:solidFill>
                <a:effectLst/>
              </a:rPr>
              <a:t>și</a:t>
            </a:r>
            <a:r>
              <a:rPr lang="en-GB" dirty="0">
                <a:solidFill>
                  <a:schemeClr val="accent1"/>
                </a:solidFill>
                <a:effectLst/>
              </a:rPr>
              <a:t> </a:t>
            </a:r>
            <a:r>
              <a:rPr lang="en-GB" dirty="0" err="1">
                <a:solidFill>
                  <a:schemeClr val="accent1"/>
                </a:solidFill>
                <a:effectLst/>
              </a:rPr>
              <a:t>există</a:t>
            </a:r>
            <a:r>
              <a:rPr lang="en-GB" dirty="0">
                <a:solidFill>
                  <a:schemeClr val="accent1"/>
                </a:solidFill>
                <a:effectLst/>
              </a:rPr>
              <a:t> </a:t>
            </a:r>
            <a:r>
              <a:rPr lang="en-GB" dirty="0" err="1">
                <a:solidFill>
                  <a:schemeClr val="accent1"/>
                </a:solidFill>
                <a:effectLst/>
              </a:rPr>
              <a:t>foarte</a:t>
            </a:r>
            <a:r>
              <a:rPr lang="en-GB" dirty="0">
                <a:solidFill>
                  <a:schemeClr val="accent1"/>
                </a:solidFill>
                <a:effectLst/>
              </a:rPr>
              <a:t> </a:t>
            </a:r>
            <a:r>
              <a:rPr lang="en-GB" dirty="0" err="1">
                <a:solidFill>
                  <a:schemeClr val="accent1"/>
                </a:solidFill>
                <a:effectLst/>
              </a:rPr>
              <a:t>puține</a:t>
            </a:r>
            <a:r>
              <a:rPr lang="en-GB" dirty="0">
                <a:solidFill>
                  <a:schemeClr val="accent1"/>
                </a:solidFill>
                <a:effectLst/>
              </a:rPr>
              <a:t> </a:t>
            </a:r>
            <a:r>
              <a:rPr lang="en-GB" dirty="0" err="1">
                <a:solidFill>
                  <a:schemeClr val="accent1"/>
                </a:solidFill>
                <a:effectLst/>
              </a:rPr>
              <a:t>rapoarte</a:t>
            </a:r>
            <a:r>
              <a:rPr lang="en-GB" dirty="0">
                <a:solidFill>
                  <a:schemeClr val="accent1"/>
                </a:solidFill>
                <a:effectLst/>
              </a:rPr>
              <a:t> </a:t>
            </a:r>
            <a:r>
              <a:rPr lang="en-GB" dirty="0" err="1">
                <a:solidFill>
                  <a:schemeClr val="accent1"/>
                </a:solidFill>
                <a:effectLst/>
              </a:rPr>
              <a:t>despre</a:t>
            </a:r>
            <a:r>
              <a:rPr lang="en-GB" dirty="0">
                <a:solidFill>
                  <a:schemeClr val="accent1"/>
                </a:solidFill>
                <a:effectLst/>
              </a:rPr>
              <a:t> </a:t>
            </a:r>
            <a:r>
              <a:rPr lang="en-GB" dirty="0" err="1">
                <a:solidFill>
                  <a:schemeClr val="accent1"/>
                </a:solidFill>
                <a:effectLst/>
              </a:rPr>
              <a:t>microbiomul</a:t>
            </a:r>
            <a:r>
              <a:rPr lang="en-GB" dirty="0">
                <a:solidFill>
                  <a:schemeClr val="accent1"/>
                </a:solidFill>
                <a:effectLst/>
              </a:rPr>
              <a:t> </a:t>
            </a:r>
            <a:r>
              <a:rPr lang="en-GB" dirty="0" err="1">
                <a:solidFill>
                  <a:schemeClr val="accent1"/>
                </a:solidFill>
                <a:effectLst/>
              </a:rPr>
              <a:t>fungic</a:t>
            </a:r>
            <a:r>
              <a:rPr lang="en-GB" dirty="0">
                <a:solidFill>
                  <a:schemeClr val="accent1"/>
                </a:solidFill>
              </a:rPr>
              <a:t>.</a:t>
            </a:r>
            <a:endParaRPr lang="en-GB" dirty="0">
              <a:solidFill>
                <a:schemeClr val="accent1"/>
              </a:solidFill>
              <a:effectLst/>
            </a:endParaRPr>
          </a:p>
          <a:p>
            <a:pPr algn="just"/>
            <a:r>
              <a:rPr lang="en-GB" dirty="0" err="1">
                <a:solidFill>
                  <a:schemeClr val="accent1"/>
                </a:solidFill>
                <a:effectLst/>
              </a:rPr>
              <a:t>Cavitatea</a:t>
            </a:r>
            <a:r>
              <a:rPr lang="en-GB" dirty="0">
                <a:solidFill>
                  <a:schemeClr val="accent1"/>
                </a:solidFill>
                <a:effectLst/>
              </a:rPr>
              <a:t> </a:t>
            </a:r>
            <a:r>
              <a:rPr lang="en-GB" dirty="0" err="1">
                <a:solidFill>
                  <a:schemeClr val="accent1"/>
                </a:solidFill>
                <a:effectLst/>
              </a:rPr>
              <a:t>bucală</a:t>
            </a:r>
            <a:r>
              <a:rPr lang="en-GB" dirty="0">
                <a:solidFill>
                  <a:schemeClr val="accent1"/>
                </a:solidFill>
                <a:effectLst/>
              </a:rPr>
              <a:t> </a:t>
            </a:r>
            <a:r>
              <a:rPr lang="en-GB" dirty="0" err="1">
                <a:solidFill>
                  <a:schemeClr val="accent1"/>
                </a:solidFill>
                <a:effectLst/>
              </a:rPr>
              <a:t>este</a:t>
            </a:r>
            <a:r>
              <a:rPr lang="en-GB" dirty="0">
                <a:solidFill>
                  <a:schemeClr val="accent1"/>
                </a:solidFill>
                <a:effectLst/>
              </a:rPr>
              <a:t> </a:t>
            </a:r>
            <a:r>
              <a:rPr lang="en-GB" dirty="0" err="1">
                <a:solidFill>
                  <a:schemeClr val="accent1"/>
                </a:solidFill>
                <a:effectLst/>
              </a:rPr>
              <a:t>unul</a:t>
            </a:r>
            <a:r>
              <a:rPr lang="en-GB" dirty="0">
                <a:solidFill>
                  <a:schemeClr val="accent1"/>
                </a:solidFill>
                <a:effectLst/>
              </a:rPr>
              <a:t> </a:t>
            </a:r>
            <a:r>
              <a:rPr lang="en-GB" dirty="0" err="1">
                <a:solidFill>
                  <a:schemeClr val="accent1"/>
                </a:solidFill>
                <a:effectLst/>
              </a:rPr>
              <a:t>dintre</a:t>
            </a:r>
            <a:r>
              <a:rPr lang="en-GB" dirty="0">
                <a:solidFill>
                  <a:schemeClr val="accent1"/>
                </a:solidFill>
                <a:effectLst/>
              </a:rPr>
              <a:t> </a:t>
            </a:r>
            <a:r>
              <a:rPr lang="en-GB" dirty="0" err="1">
                <a:solidFill>
                  <a:schemeClr val="accent1"/>
                </a:solidFill>
                <a:effectLst/>
              </a:rPr>
              <a:t>microbioamele</a:t>
            </a:r>
            <a:r>
              <a:rPr lang="en-GB" dirty="0">
                <a:solidFill>
                  <a:schemeClr val="accent1"/>
                </a:solidFill>
                <a:effectLst/>
              </a:rPr>
              <a:t> </a:t>
            </a:r>
            <a:r>
              <a:rPr lang="en-GB" dirty="0" err="1">
                <a:solidFill>
                  <a:schemeClr val="accent1"/>
                </a:solidFill>
                <a:effectLst/>
              </a:rPr>
              <a:t>cele</a:t>
            </a:r>
            <a:r>
              <a:rPr lang="en-GB" dirty="0">
                <a:solidFill>
                  <a:schemeClr val="accent1"/>
                </a:solidFill>
                <a:effectLst/>
              </a:rPr>
              <a:t> </a:t>
            </a:r>
            <a:r>
              <a:rPr lang="en-GB" dirty="0" err="1">
                <a:solidFill>
                  <a:schemeClr val="accent1"/>
                </a:solidFill>
                <a:effectLst/>
              </a:rPr>
              <a:t>mai</a:t>
            </a:r>
            <a:r>
              <a:rPr lang="en-GB" dirty="0">
                <a:solidFill>
                  <a:schemeClr val="accent1"/>
                </a:solidFill>
                <a:effectLst/>
              </a:rPr>
              <a:t> bine </a:t>
            </a:r>
            <a:r>
              <a:rPr lang="en-GB" dirty="0" err="1">
                <a:solidFill>
                  <a:schemeClr val="accent1"/>
                </a:solidFill>
                <a:effectLst/>
              </a:rPr>
              <a:t>studiate</a:t>
            </a:r>
            <a:r>
              <a:rPr lang="en-GB" dirty="0">
                <a:solidFill>
                  <a:schemeClr val="accent1"/>
                </a:solidFill>
                <a:effectLst/>
              </a:rPr>
              <a:t> </a:t>
            </a:r>
            <a:r>
              <a:rPr lang="en-GB" dirty="0" err="1">
                <a:solidFill>
                  <a:schemeClr val="accent1"/>
                </a:solidFill>
                <a:effectLst/>
              </a:rPr>
              <a:t>până</a:t>
            </a:r>
            <a:r>
              <a:rPr lang="en-GB" dirty="0">
                <a:solidFill>
                  <a:schemeClr val="accent1"/>
                </a:solidFill>
                <a:effectLst/>
              </a:rPr>
              <a:t> în </a:t>
            </a:r>
            <a:r>
              <a:rPr lang="en-GB" dirty="0" err="1">
                <a:solidFill>
                  <a:schemeClr val="accent1"/>
                </a:solidFill>
                <a:effectLst/>
              </a:rPr>
              <a:t>prezent</a:t>
            </a:r>
            <a:r>
              <a:rPr lang="en-GB" dirty="0">
                <a:solidFill>
                  <a:schemeClr val="accent1"/>
                </a:solidFill>
                <a:effectLst/>
              </a:rPr>
              <a:t>, cu un total de </a:t>
            </a:r>
            <a:r>
              <a:rPr lang="en-GB" b="1" dirty="0">
                <a:solidFill>
                  <a:schemeClr val="accent1"/>
                </a:solidFill>
                <a:effectLst/>
              </a:rPr>
              <a:t>392 de </a:t>
            </a:r>
            <a:r>
              <a:rPr lang="en-GB" b="1" dirty="0" err="1">
                <a:solidFill>
                  <a:schemeClr val="accent1"/>
                </a:solidFill>
                <a:effectLst/>
              </a:rPr>
              <a:t>ordinuri</a:t>
            </a:r>
            <a:r>
              <a:rPr lang="en-GB" b="1" dirty="0">
                <a:solidFill>
                  <a:schemeClr val="accent1"/>
                </a:solidFill>
                <a:effectLst/>
              </a:rPr>
              <a:t> </a:t>
            </a:r>
            <a:r>
              <a:rPr lang="en-GB" dirty="0">
                <a:solidFill>
                  <a:schemeClr val="accent1"/>
                </a:solidFill>
                <a:effectLst/>
              </a:rPr>
              <a:t>care au </a:t>
            </a:r>
            <a:r>
              <a:rPr lang="en-GB" dirty="0" err="1">
                <a:solidFill>
                  <a:schemeClr val="accent1"/>
                </a:solidFill>
                <a:effectLst/>
              </a:rPr>
              <a:t>cel</a:t>
            </a:r>
            <a:r>
              <a:rPr lang="en-GB" dirty="0">
                <a:solidFill>
                  <a:schemeClr val="accent1"/>
                </a:solidFill>
                <a:effectLst/>
              </a:rPr>
              <a:t> </a:t>
            </a:r>
            <a:r>
              <a:rPr lang="en-GB" dirty="0" err="1">
                <a:solidFill>
                  <a:schemeClr val="accent1"/>
                </a:solidFill>
                <a:effectLst/>
              </a:rPr>
              <a:t>puțin</a:t>
            </a:r>
            <a:r>
              <a:rPr lang="en-GB" dirty="0">
                <a:solidFill>
                  <a:schemeClr val="accent1"/>
                </a:solidFill>
                <a:effectLst/>
              </a:rPr>
              <a:t> un </a:t>
            </a:r>
            <a:r>
              <a:rPr lang="en-GB" dirty="0" err="1">
                <a:solidFill>
                  <a:schemeClr val="accent1"/>
                </a:solidFill>
                <a:effectLst/>
              </a:rPr>
              <a:t>genom</a:t>
            </a:r>
            <a:r>
              <a:rPr lang="en-GB" dirty="0">
                <a:solidFill>
                  <a:schemeClr val="accent1"/>
                </a:solidFill>
                <a:effectLst/>
              </a:rPr>
              <a:t> de </a:t>
            </a:r>
            <a:r>
              <a:rPr lang="en-GB" dirty="0" err="1">
                <a:solidFill>
                  <a:schemeClr val="accent1"/>
                </a:solidFill>
                <a:effectLst/>
              </a:rPr>
              <a:t>referință</a:t>
            </a:r>
            <a:r>
              <a:rPr lang="en-GB" dirty="0">
                <a:solidFill>
                  <a:schemeClr val="accent1"/>
                </a:solidFill>
                <a:effectLst/>
              </a:rPr>
              <a:t> </a:t>
            </a:r>
            <a:r>
              <a:rPr lang="en-GB" dirty="0" err="1">
                <a:solidFill>
                  <a:schemeClr val="accent1"/>
                </a:solidFill>
                <a:effectLst/>
              </a:rPr>
              <a:t>și</a:t>
            </a:r>
            <a:r>
              <a:rPr lang="en-GB" dirty="0">
                <a:solidFill>
                  <a:schemeClr val="accent1"/>
                </a:solidFill>
                <a:effectLst/>
              </a:rPr>
              <a:t> </a:t>
            </a:r>
            <a:r>
              <a:rPr lang="en-GB" b="1" dirty="0" err="1">
                <a:solidFill>
                  <a:schemeClr val="accent1"/>
                </a:solidFill>
                <a:effectLst/>
              </a:rPr>
              <a:t>genomurile</a:t>
            </a:r>
            <a:r>
              <a:rPr lang="en-GB" b="1" dirty="0">
                <a:solidFill>
                  <a:schemeClr val="accent1"/>
                </a:solidFill>
                <a:effectLst/>
              </a:rPr>
              <a:t> </a:t>
            </a:r>
            <a:r>
              <a:rPr lang="en-GB" b="1" dirty="0" err="1">
                <a:solidFill>
                  <a:schemeClr val="accent1"/>
                </a:solidFill>
                <a:effectLst/>
              </a:rPr>
              <a:t>totale</a:t>
            </a:r>
            <a:r>
              <a:rPr lang="en-GB" b="1" dirty="0">
                <a:solidFill>
                  <a:schemeClr val="accent1"/>
                </a:solidFill>
                <a:effectLst/>
              </a:rPr>
              <a:t> </a:t>
            </a:r>
            <a:r>
              <a:rPr lang="en-GB" dirty="0">
                <a:solidFill>
                  <a:schemeClr val="accent1"/>
                </a:solidFill>
                <a:effectLst/>
              </a:rPr>
              <a:t>din </a:t>
            </a:r>
            <a:r>
              <a:rPr lang="en-GB" dirty="0" err="1">
                <a:solidFill>
                  <a:schemeClr val="accent1"/>
                </a:solidFill>
                <a:effectLst/>
              </a:rPr>
              <a:t>cavitatea</a:t>
            </a:r>
            <a:r>
              <a:rPr lang="en-GB" dirty="0">
                <a:solidFill>
                  <a:schemeClr val="accent1"/>
                </a:solidFill>
                <a:effectLst/>
              </a:rPr>
              <a:t> </a:t>
            </a:r>
            <a:r>
              <a:rPr lang="en-GB" dirty="0" err="1">
                <a:solidFill>
                  <a:schemeClr val="accent1"/>
                </a:solidFill>
                <a:effectLst/>
              </a:rPr>
              <a:t>bucală</a:t>
            </a:r>
            <a:r>
              <a:rPr lang="en-GB" dirty="0">
                <a:solidFill>
                  <a:schemeClr val="accent1"/>
                </a:solidFill>
                <a:effectLst/>
              </a:rPr>
              <a:t> se </a:t>
            </a:r>
            <a:r>
              <a:rPr lang="en-GB" dirty="0" err="1">
                <a:solidFill>
                  <a:schemeClr val="accent1"/>
                </a:solidFill>
                <a:effectLst/>
              </a:rPr>
              <a:t>apropie</a:t>
            </a:r>
            <a:r>
              <a:rPr lang="en-GB" dirty="0">
                <a:solidFill>
                  <a:schemeClr val="accent1"/>
                </a:solidFill>
                <a:effectLst/>
              </a:rPr>
              <a:t> de </a:t>
            </a:r>
            <a:r>
              <a:rPr lang="en-GB" b="1" dirty="0">
                <a:solidFill>
                  <a:schemeClr val="accent1"/>
                </a:solidFill>
                <a:effectLst/>
              </a:rPr>
              <a:t>1500</a:t>
            </a:r>
            <a:r>
              <a:rPr lang="en-GB" dirty="0">
                <a:solidFill>
                  <a:schemeClr val="accent1"/>
                </a:solidFill>
                <a:effectLst/>
              </a:rPr>
              <a:t>.</a:t>
            </a:r>
            <a:endParaRPr lang="en-GB" dirty="0">
              <a:solidFill>
                <a:schemeClr val="accent1"/>
              </a:solidFill>
              <a:effectLst/>
            </a:endParaRPr>
          </a:p>
        </p:txBody>
      </p:sp>
      <p:sp>
        <p:nvSpPr>
          <p:cNvPr id="4" name="TextBox 3"/>
          <p:cNvSpPr txBox="1"/>
          <p:nvPr/>
        </p:nvSpPr>
        <p:spPr>
          <a:xfrm>
            <a:off x="7809380" y="6496434"/>
            <a:ext cx="4131608" cy="307777"/>
          </a:xfrm>
          <a:prstGeom prst="rect">
            <a:avLst/>
          </a:prstGeom>
          <a:noFill/>
        </p:spPr>
        <p:txBody>
          <a:bodyPr wrap="square">
            <a:spAutoFit/>
          </a:bodyPr>
          <a:lstStyle/>
          <a:p>
            <a:pPr algn="l"/>
            <a:r>
              <a:rPr lang="en-GB" sz="700" b="0" i="0" dirty="0">
                <a:solidFill>
                  <a:srgbClr val="212121"/>
                </a:solidFill>
                <a:effectLst/>
                <a:latin typeface="Roboto" panose="020F0502020204030204" pitchFamily="34" charset="0"/>
              </a:rPr>
              <a:t>Deo PN, Deshmukh R. Oral microbiome: Unveiling the fundamentals. J Oral </a:t>
            </a:r>
            <a:r>
              <a:rPr lang="en-GB" sz="700" b="0" i="0" dirty="0" err="1">
                <a:solidFill>
                  <a:srgbClr val="212121"/>
                </a:solidFill>
                <a:effectLst/>
                <a:latin typeface="Roboto" panose="020F0502020204030204" pitchFamily="34" charset="0"/>
              </a:rPr>
              <a:t>Maxillofac</a:t>
            </a:r>
            <a:r>
              <a:rPr lang="en-GB" sz="700" b="0" i="0" dirty="0">
                <a:solidFill>
                  <a:srgbClr val="212121"/>
                </a:solidFill>
                <a:effectLst/>
                <a:latin typeface="Roboto" panose="020F0502020204030204" pitchFamily="34" charset="0"/>
              </a:rPr>
              <a:t> </a:t>
            </a:r>
            <a:r>
              <a:rPr lang="en-GB" sz="700" b="0" i="0" dirty="0" err="1">
                <a:solidFill>
                  <a:srgbClr val="212121"/>
                </a:solidFill>
                <a:effectLst/>
                <a:latin typeface="Roboto" panose="020F0502020204030204" pitchFamily="34" charset="0"/>
              </a:rPr>
              <a:t>Pathol</a:t>
            </a:r>
            <a:r>
              <a:rPr lang="en-GB" sz="700" b="0" i="0" dirty="0">
                <a:solidFill>
                  <a:srgbClr val="212121"/>
                </a:solidFill>
                <a:effectLst/>
                <a:latin typeface="Roboto" panose="020F0502020204030204" pitchFamily="34" charset="0"/>
              </a:rPr>
              <a:t>. 2019 Jan-Apr;23(1):122-128. </a:t>
            </a:r>
            <a:r>
              <a:rPr lang="en-GB" sz="700" b="0" i="0" dirty="0" err="1">
                <a:solidFill>
                  <a:srgbClr val="212121"/>
                </a:solidFill>
                <a:effectLst/>
                <a:latin typeface="Roboto" panose="020F0502020204030204" pitchFamily="34" charset="0"/>
              </a:rPr>
              <a:t>doi</a:t>
            </a:r>
            <a:r>
              <a:rPr lang="en-GB" sz="700" b="0" i="0" dirty="0">
                <a:solidFill>
                  <a:srgbClr val="212121"/>
                </a:solidFill>
                <a:effectLst/>
                <a:latin typeface="Roboto" panose="020F0502020204030204" pitchFamily="34" charset="0"/>
              </a:rPr>
              <a:t>: 10.4103/jomfp.JOMFP_304_18. PMID: 31110428; PMCID: PMC6503789.</a:t>
            </a:r>
            <a:endParaRPr lang="en-GB" sz="700" b="0" i="0" dirty="0">
              <a:solidFill>
                <a:srgbClr val="212121"/>
              </a:solidFill>
              <a:effectLst/>
              <a:latin typeface="Roboto" panose="020F050202020403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5680" y="1067399"/>
            <a:ext cx="10596880" cy="4429161"/>
          </a:xfrm>
        </p:spPr>
        <p:txBody>
          <a:bodyPr>
            <a:normAutofit fontScale="92500"/>
          </a:bodyPr>
          <a:lstStyle/>
          <a:p>
            <a:pPr algn="just"/>
            <a:r>
              <a:rPr lang="en-GB" dirty="0">
                <a:solidFill>
                  <a:schemeClr val="accent1"/>
                </a:solidFill>
                <a:effectLst/>
              </a:rPr>
              <a:t>În </a:t>
            </a:r>
            <a:r>
              <a:rPr lang="en-GB" dirty="0" err="1">
                <a:solidFill>
                  <a:schemeClr val="accent1"/>
                </a:solidFill>
                <a:effectLst/>
              </a:rPr>
              <a:t>microbiom</a:t>
            </a:r>
            <a:r>
              <a:rPr lang="en-GB" dirty="0">
                <a:solidFill>
                  <a:schemeClr val="accent1"/>
                </a:solidFill>
                <a:effectLst/>
              </a:rPr>
              <a:t> au </a:t>
            </a:r>
            <a:r>
              <a:rPr lang="en-GB" dirty="0" err="1">
                <a:solidFill>
                  <a:schemeClr val="accent1"/>
                </a:solidFill>
                <a:effectLst/>
              </a:rPr>
              <a:t>fost</a:t>
            </a:r>
            <a:r>
              <a:rPr lang="en-GB" dirty="0">
                <a:solidFill>
                  <a:schemeClr val="accent1"/>
                </a:solidFill>
                <a:effectLst/>
              </a:rPr>
              <a:t> </a:t>
            </a:r>
            <a:r>
              <a:rPr lang="en-GB" dirty="0" err="1">
                <a:solidFill>
                  <a:schemeClr val="accent1"/>
                </a:solidFill>
                <a:effectLst/>
              </a:rPr>
              <a:t>identificate</a:t>
            </a:r>
            <a:r>
              <a:rPr lang="en-GB" dirty="0">
                <a:solidFill>
                  <a:schemeClr val="accent1"/>
                </a:solidFill>
                <a:effectLst/>
              </a:rPr>
              <a:t> </a:t>
            </a:r>
            <a:r>
              <a:rPr lang="en-GB" dirty="0" err="1">
                <a:solidFill>
                  <a:schemeClr val="accent1"/>
                </a:solidFill>
                <a:effectLst/>
              </a:rPr>
              <a:t>aproximativ</a:t>
            </a:r>
            <a:r>
              <a:rPr lang="en-GB" dirty="0">
                <a:solidFill>
                  <a:schemeClr val="accent1"/>
                </a:solidFill>
                <a:effectLst/>
              </a:rPr>
              <a:t> </a:t>
            </a:r>
            <a:r>
              <a:rPr lang="en-GB" b="1" dirty="0">
                <a:solidFill>
                  <a:schemeClr val="accent1"/>
                </a:solidFill>
                <a:effectLst/>
              </a:rPr>
              <a:t>700 de </a:t>
            </a:r>
            <a:r>
              <a:rPr lang="en-GB" b="1" dirty="0" err="1">
                <a:solidFill>
                  <a:schemeClr val="accent1"/>
                </a:solidFill>
                <a:effectLst/>
              </a:rPr>
              <a:t>specii</a:t>
            </a:r>
            <a:r>
              <a:rPr lang="en-GB" b="1" dirty="0">
                <a:solidFill>
                  <a:schemeClr val="accent1"/>
                </a:solidFill>
                <a:effectLst/>
              </a:rPr>
              <a:t> de </a:t>
            </a:r>
            <a:r>
              <a:rPr lang="en-GB" b="1" dirty="0" err="1">
                <a:solidFill>
                  <a:schemeClr val="accent1"/>
                </a:solidFill>
                <a:effectLst/>
              </a:rPr>
              <a:t>procariote</a:t>
            </a:r>
            <a:r>
              <a:rPr lang="en-GB" dirty="0">
                <a:solidFill>
                  <a:schemeClr val="accent1"/>
                </a:solidFill>
                <a:effectLst/>
              </a:rPr>
              <a:t>. </a:t>
            </a:r>
            <a:endParaRPr lang="en-GB" dirty="0">
              <a:solidFill>
                <a:schemeClr val="accent1"/>
              </a:solidFill>
              <a:effectLst/>
            </a:endParaRPr>
          </a:p>
          <a:p>
            <a:pPr algn="just"/>
            <a:endParaRPr lang="en-GB" dirty="0">
              <a:solidFill>
                <a:schemeClr val="accent1"/>
              </a:solidFill>
              <a:effectLst/>
            </a:endParaRPr>
          </a:p>
          <a:p>
            <a:pPr algn="just"/>
            <a:r>
              <a:rPr lang="en-GB" dirty="0" err="1">
                <a:solidFill>
                  <a:schemeClr val="accent1"/>
                </a:solidFill>
                <a:effectLst/>
              </a:rPr>
              <a:t>Aceste</a:t>
            </a:r>
            <a:r>
              <a:rPr lang="en-GB" dirty="0">
                <a:solidFill>
                  <a:schemeClr val="accent1"/>
                </a:solidFill>
                <a:effectLst/>
              </a:rPr>
              <a:t> </a:t>
            </a:r>
            <a:r>
              <a:rPr lang="en-GB" dirty="0" err="1">
                <a:solidFill>
                  <a:schemeClr val="accent1"/>
                </a:solidFill>
                <a:effectLst/>
              </a:rPr>
              <a:t>specii</a:t>
            </a:r>
            <a:r>
              <a:rPr lang="en-GB" dirty="0">
                <a:solidFill>
                  <a:schemeClr val="accent1"/>
                </a:solidFill>
                <a:effectLst/>
              </a:rPr>
              <a:t> </a:t>
            </a:r>
            <a:r>
              <a:rPr lang="en-GB" dirty="0" err="1">
                <a:solidFill>
                  <a:schemeClr val="accent1"/>
                </a:solidFill>
                <a:effectLst/>
              </a:rPr>
              <a:t>aparțin</a:t>
            </a:r>
            <a:r>
              <a:rPr lang="en-GB" dirty="0">
                <a:solidFill>
                  <a:schemeClr val="accent1"/>
                </a:solidFill>
                <a:effectLst/>
              </a:rPr>
              <a:t> a 185 de </a:t>
            </a:r>
            <a:r>
              <a:rPr lang="en-GB" dirty="0" err="1">
                <a:solidFill>
                  <a:schemeClr val="accent1"/>
                </a:solidFill>
                <a:effectLst/>
              </a:rPr>
              <a:t>genuri</a:t>
            </a:r>
            <a:r>
              <a:rPr lang="en-GB" dirty="0">
                <a:solidFill>
                  <a:schemeClr val="accent1"/>
                </a:solidFill>
                <a:effectLst/>
              </a:rPr>
              <a:t>, </a:t>
            </a:r>
            <a:r>
              <a:rPr lang="en-GB" dirty="0" err="1">
                <a:solidFill>
                  <a:schemeClr val="accent1"/>
                </a:solidFill>
                <a:effectLst/>
              </a:rPr>
              <a:t>dintre</a:t>
            </a:r>
            <a:r>
              <a:rPr lang="en-GB" dirty="0">
                <a:solidFill>
                  <a:schemeClr val="accent1"/>
                </a:solidFill>
                <a:effectLst/>
              </a:rPr>
              <a:t> care </a:t>
            </a:r>
            <a:r>
              <a:rPr lang="en-GB" b="1" dirty="0" err="1">
                <a:solidFill>
                  <a:schemeClr val="accent1"/>
                </a:solidFill>
                <a:effectLst/>
              </a:rPr>
              <a:t>aproximativ</a:t>
            </a:r>
            <a:r>
              <a:rPr lang="en-GB" b="1" dirty="0">
                <a:solidFill>
                  <a:schemeClr val="accent1"/>
                </a:solidFill>
                <a:effectLst/>
              </a:rPr>
              <a:t> 54% sunt </a:t>
            </a:r>
            <a:r>
              <a:rPr lang="en-GB" b="1" dirty="0" err="1">
                <a:solidFill>
                  <a:schemeClr val="accent1"/>
                </a:solidFill>
                <a:effectLst/>
              </a:rPr>
              <a:t>denumite</a:t>
            </a:r>
            <a:r>
              <a:rPr lang="en-GB" dirty="0">
                <a:solidFill>
                  <a:schemeClr val="accent1"/>
                </a:solidFill>
                <a:effectLst/>
              </a:rPr>
              <a:t> </a:t>
            </a:r>
            <a:r>
              <a:rPr lang="en-GB" dirty="0" err="1">
                <a:solidFill>
                  <a:schemeClr val="accent1"/>
                </a:solidFill>
                <a:effectLst/>
              </a:rPr>
              <a:t>oficial</a:t>
            </a:r>
            <a:r>
              <a:rPr lang="en-GB" dirty="0">
                <a:solidFill>
                  <a:schemeClr val="accent1"/>
                </a:solidFill>
                <a:effectLst/>
              </a:rPr>
              <a:t>, </a:t>
            </a:r>
            <a:r>
              <a:rPr lang="en-GB" b="1" dirty="0">
                <a:solidFill>
                  <a:schemeClr val="accent1"/>
                </a:solidFill>
                <a:effectLst/>
              </a:rPr>
              <a:t>14% sunt </a:t>
            </a:r>
            <a:r>
              <a:rPr lang="en-GB" b="1" dirty="0" err="1">
                <a:solidFill>
                  <a:schemeClr val="accent1"/>
                </a:solidFill>
                <a:effectLst/>
              </a:rPr>
              <a:t>nenumite</a:t>
            </a:r>
            <a:r>
              <a:rPr lang="en-GB" b="1" dirty="0">
                <a:solidFill>
                  <a:schemeClr val="accent1"/>
                </a:solidFill>
                <a:effectLst/>
              </a:rPr>
              <a:t> </a:t>
            </a:r>
            <a:r>
              <a:rPr lang="en-GB" dirty="0">
                <a:solidFill>
                  <a:schemeClr val="accent1"/>
                </a:solidFill>
                <a:effectLst/>
              </a:rPr>
              <a:t>(</a:t>
            </a:r>
            <a:r>
              <a:rPr lang="en-GB" dirty="0" err="1">
                <a:solidFill>
                  <a:schemeClr val="accent1"/>
                </a:solidFill>
                <a:effectLst/>
              </a:rPr>
              <a:t>dar</a:t>
            </a:r>
            <a:r>
              <a:rPr lang="en-GB" dirty="0">
                <a:solidFill>
                  <a:schemeClr val="accent1"/>
                </a:solidFill>
                <a:effectLst/>
              </a:rPr>
              <a:t> cultivate) </a:t>
            </a:r>
            <a:r>
              <a:rPr lang="en-GB" dirty="0" err="1">
                <a:solidFill>
                  <a:schemeClr val="accent1"/>
                </a:solidFill>
                <a:effectLst/>
              </a:rPr>
              <a:t>și</a:t>
            </a:r>
            <a:r>
              <a:rPr lang="en-GB" dirty="0">
                <a:solidFill>
                  <a:schemeClr val="accent1"/>
                </a:solidFill>
                <a:effectLst/>
              </a:rPr>
              <a:t> </a:t>
            </a:r>
            <a:r>
              <a:rPr lang="en-GB" b="1" dirty="0">
                <a:solidFill>
                  <a:schemeClr val="accent1"/>
                </a:solidFill>
                <a:effectLst/>
              </a:rPr>
              <a:t>32%</a:t>
            </a:r>
            <a:r>
              <a:rPr lang="en-GB" dirty="0">
                <a:solidFill>
                  <a:schemeClr val="accent1"/>
                </a:solidFill>
                <a:effectLst/>
              </a:rPr>
              <a:t> sunt </a:t>
            </a:r>
            <a:r>
              <a:rPr lang="en-GB" dirty="0" err="1">
                <a:solidFill>
                  <a:schemeClr val="accent1"/>
                </a:solidFill>
                <a:effectLst/>
              </a:rPr>
              <a:t>cunoscute</a:t>
            </a:r>
            <a:r>
              <a:rPr lang="en-GB" dirty="0">
                <a:solidFill>
                  <a:schemeClr val="accent1"/>
                </a:solidFill>
                <a:effectLst/>
              </a:rPr>
              <a:t> </a:t>
            </a:r>
            <a:r>
              <a:rPr lang="en-GB" dirty="0" err="1">
                <a:solidFill>
                  <a:schemeClr val="accent1"/>
                </a:solidFill>
                <a:effectLst/>
              </a:rPr>
              <a:t>doar</a:t>
            </a:r>
            <a:r>
              <a:rPr lang="en-GB" dirty="0">
                <a:solidFill>
                  <a:schemeClr val="accent1"/>
                </a:solidFill>
                <a:effectLst/>
              </a:rPr>
              <a:t> ca </a:t>
            </a:r>
            <a:r>
              <a:rPr lang="en-GB" b="1" dirty="0" err="1">
                <a:solidFill>
                  <a:schemeClr val="accent1"/>
                </a:solidFill>
                <a:effectLst/>
              </a:rPr>
              <a:t>filotipuri</a:t>
            </a:r>
            <a:r>
              <a:rPr lang="en-GB" b="1" dirty="0">
                <a:solidFill>
                  <a:schemeClr val="accent1"/>
                </a:solidFill>
                <a:effectLst/>
              </a:rPr>
              <a:t> </a:t>
            </a:r>
            <a:r>
              <a:rPr lang="en-GB" b="1" dirty="0" err="1">
                <a:solidFill>
                  <a:schemeClr val="accent1"/>
                </a:solidFill>
                <a:effectLst/>
              </a:rPr>
              <a:t>necultivate</a:t>
            </a:r>
            <a:r>
              <a:rPr lang="en-GB" dirty="0">
                <a:solidFill>
                  <a:schemeClr val="accent1"/>
                </a:solidFill>
                <a:effectLst/>
              </a:rPr>
              <a:t>. </a:t>
            </a:r>
            <a:endParaRPr lang="en-GB" dirty="0">
              <a:solidFill>
                <a:schemeClr val="accent1"/>
              </a:solidFill>
              <a:effectLst/>
            </a:endParaRPr>
          </a:p>
          <a:p>
            <a:pPr algn="just"/>
            <a:endParaRPr lang="en-GB" dirty="0">
              <a:solidFill>
                <a:schemeClr val="accent1"/>
              </a:solidFill>
              <a:effectLst/>
            </a:endParaRPr>
          </a:p>
          <a:p>
            <a:pPr marL="0" indent="0" algn="just">
              <a:buNone/>
            </a:pPr>
            <a:r>
              <a:rPr lang="en-GB" dirty="0">
                <a:solidFill>
                  <a:schemeClr val="accent1"/>
                </a:solidFill>
                <a:effectLst/>
              </a:rPr>
              <a:t>Cele 12 </a:t>
            </a:r>
            <a:r>
              <a:rPr lang="ro-RO" dirty="0" err="1">
                <a:solidFill>
                  <a:schemeClr val="accent1"/>
                </a:solidFill>
              </a:rPr>
              <a:t>î</a:t>
            </a:r>
            <a:r>
              <a:rPr lang="en-GB" dirty="0" err="1" smtClean="0">
                <a:solidFill>
                  <a:schemeClr val="accent1"/>
                </a:solidFill>
                <a:effectLst/>
              </a:rPr>
              <a:t>ncreng</a:t>
            </a:r>
            <a:r>
              <a:rPr lang="ro-RO" dirty="0" smtClean="0">
                <a:solidFill>
                  <a:schemeClr val="accent1"/>
                </a:solidFill>
                <a:effectLst/>
              </a:rPr>
              <a:t>ă</a:t>
            </a:r>
            <a:r>
              <a:rPr lang="en-GB" dirty="0" err="1" smtClean="0">
                <a:solidFill>
                  <a:schemeClr val="accent1"/>
                </a:solidFill>
                <a:effectLst/>
              </a:rPr>
              <a:t>turi</a:t>
            </a:r>
            <a:r>
              <a:rPr lang="en-GB" dirty="0" smtClean="0">
                <a:solidFill>
                  <a:schemeClr val="accent1"/>
                </a:solidFill>
                <a:effectLst/>
              </a:rPr>
              <a:t> </a:t>
            </a:r>
            <a:r>
              <a:rPr lang="en-GB" dirty="0" err="1">
                <a:solidFill>
                  <a:schemeClr val="accent1"/>
                </a:solidFill>
                <a:effectLst/>
              </a:rPr>
              <a:t>sunt</a:t>
            </a:r>
            <a:r>
              <a:rPr lang="en-GB" dirty="0">
                <a:solidFill>
                  <a:schemeClr val="accent1"/>
                </a:solidFill>
                <a:effectLst/>
              </a:rPr>
              <a:t> </a:t>
            </a:r>
            <a:endParaRPr lang="ro-RO" dirty="0" smtClean="0">
              <a:solidFill>
                <a:schemeClr val="accent1"/>
              </a:solidFill>
              <a:effectLst/>
            </a:endParaRPr>
          </a:p>
          <a:p>
            <a:pPr algn="just"/>
            <a:r>
              <a:rPr lang="en-GB" i="1" dirty="0" err="1" smtClean="0">
                <a:solidFill>
                  <a:schemeClr val="accent1"/>
                </a:solidFill>
                <a:effectLst/>
              </a:rPr>
              <a:t>Firmicutes</a:t>
            </a:r>
            <a:r>
              <a:rPr lang="en-GB" i="1" dirty="0">
                <a:solidFill>
                  <a:schemeClr val="accent1"/>
                </a:solidFill>
                <a:effectLst/>
              </a:rPr>
              <a:t>, Fusobacteria, Proteobacteria, Actinobacteria, Bacteroidetes, </a:t>
            </a:r>
            <a:r>
              <a:rPr lang="en-GB" i="1" dirty="0" err="1">
                <a:solidFill>
                  <a:schemeClr val="accent1"/>
                </a:solidFill>
                <a:effectLst/>
              </a:rPr>
              <a:t>Chlamydiae</a:t>
            </a:r>
            <a:r>
              <a:rPr lang="en-GB" i="1" dirty="0">
                <a:solidFill>
                  <a:schemeClr val="accent1"/>
                </a:solidFill>
                <a:effectLst/>
              </a:rPr>
              <a:t>, </a:t>
            </a:r>
            <a:r>
              <a:rPr lang="en-GB" i="1" dirty="0" err="1">
                <a:solidFill>
                  <a:schemeClr val="accent1"/>
                </a:solidFill>
                <a:effectLst/>
              </a:rPr>
              <a:t>Chloroflexi</a:t>
            </a:r>
            <a:r>
              <a:rPr lang="en-GB" i="1" dirty="0">
                <a:solidFill>
                  <a:schemeClr val="accent1"/>
                </a:solidFill>
                <a:effectLst/>
              </a:rPr>
              <a:t>, Spirochaetes, SR1, </a:t>
            </a:r>
            <a:r>
              <a:rPr lang="en-GB" i="1" dirty="0" err="1">
                <a:solidFill>
                  <a:schemeClr val="accent1"/>
                </a:solidFill>
                <a:effectLst/>
              </a:rPr>
              <a:t>Synergistetes</a:t>
            </a:r>
            <a:r>
              <a:rPr lang="en-GB" i="1" dirty="0">
                <a:solidFill>
                  <a:schemeClr val="accent1"/>
                </a:solidFill>
                <a:effectLst/>
              </a:rPr>
              <a:t>, </a:t>
            </a:r>
            <a:r>
              <a:rPr lang="en-GB" i="1" dirty="0" err="1">
                <a:solidFill>
                  <a:schemeClr val="accent1"/>
                </a:solidFill>
                <a:effectLst/>
              </a:rPr>
              <a:t>Saccharibacteria</a:t>
            </a:r>
            <a:r>
              <a:rPr lang="en-GB" i="1" dirty="0">
                <a:solidFill>
                  <a:schemeClr val="accent1"/>
                </a:solidFill>
                <a:effectLst/>
              </a:rPr>
              <a:t> </a:t>
            </a:r>
            <a:r>
              <a:rPr lang="en-GB" dirty="0">
                <a:solidFill>
                  <a:schemeClr val="accent1"/>
                </a:solidFill>
                <a:effectLst/>
              </a:rPr>
              <a:t>(TM7) </a:t>
            </a:r>
            <a:r>
              <a:rPr lang="en-GB" dirty="0" err="1">
                <a:solidFill>
                  <a:schemeClr val="accent1"/>
                </a:solidFill>
                <a:effectLst/>
              </a:rPr>
              <a:t>și</a:t>
            </a:r>
            <a:r>
              <a:rPr lang="en-GB" dirty="0">
                <a:solidFill>
                  <a:schemeClr val="accent1"/>
                </a:solidFill>
                <a:effectLst/>
              </a:rPr>
              <a:t> </a:t>
            </a:r>
            <a:r>
              <a:rPr lang="en-GB" i="1" dirty="0" err="1">
                <a:solidFill>
                  <a:schemeClr val="accent1"/>
                </a:solidFill>
                <a:effectLst/>
              </a:rPr>
              <a:t>Gracilibacteria</a:t>
            </a:r>
            <a:r>
              <a:rPr lang="en-GB" dirty="0">
                <a:solidFill>
                  <a:schemeClr val="accent1"/>
                </a:solidFill>
                <a:effectLst/>
              </a:rPr>
              <a:t> (GN02).</a:t>
            </a:r>
            <a:endParaRPr lang="en-GB" dirty="0">
              <a:solidFill>
                <a:schemeClr val="accent1"/>
              </a:solidFill>
              <a:effectLst/>
            </a:endParaRPr>
          </a:p>
        </p:txBody>
      </p:sp>
      <p:sp>
        <p:nvSpPr>
          <p:cNvPr id="4" name="TextBox 3"/>
          <p:cNvSpPr txBox="1"/>
          <p:nvPr/>
        </p:nvSpPr>
        <p:spPr>
          <a:xfrm>
            <a:off x="7809380" y="6496434"/>
            <a:ext cx="4131608" cy="307777"/>
          </a:xfrm>
          <a:prstGeom prst="rect">
            <a:avLst/>
          </a:prstGeom>
          <a:noFill/>
        </p:spPr>
        <p:txBody>
          <a:bodyPr wrap="square">
            <a:spAutoFit/>
          </a:bodyPr>
          <a:lstStyle/>
          <a:p>
            <a:pPr algn="l"/>
            <a:r>
              <a:rPr lang="en-GB" sz="700" b="0" i="0" dirty="0">
                <a:solidFill>
                  <a:srgbClr val="212121"/>
                </a:solidFill>
                <a:effectLst/>
                <a:latin typeface="Roboto" panose="020F0502020204030204" pitchFamily="34" charset="0"/>
              </a:rPr>
              <a:t>Deo PN, Deshmukh R. Oral microbiome: Unveiling the fundamentals. J Oral </a:t>
            </a:r>
            <a:r>
              <a:rPr lang="en-GB" sz="700" b="0" i="0" dirty="0" err="1">
                <a:solidFill>
                  <a:srgbClr val="212121"/>
                </a:solidFill>
                <a:effectLst/>
                <a:latin typeface="Roboto" panose="020F0502020204030204" pitchFamily="34" charset="0"/>
              </a:rPr>
              <a:t>Maxillofac</a:t>
            </a:r>
            <a:r>
              <a:rPr lang="en-GB" sz="700" b="0" i="0" dirty="0">
                <a:solidFill>
                  <a:srgbClr val="212121"/>
                </a:solidFill>
                <a:effectLst/>
                <a:latin typeface="Roboto" panose="020F0502020204030204" pitchFamily="34" charset="0"/>
              </a:rPr>
              <a:t> </a:t>
            </a:r>
            <a:r>
              <a:rPr lang="en-GB" sz="700" b="0" i="0" dirty="0" err="1">
                <a:solidFill>
                  <a:srgbClr val="212121"/>
                </a:solidFill>
                <a:effectLst/>
                <a:latin typeface="Roboto" panose="020F0502020204030204" pitchFamily="34" charset="0"/>
              </a:rPr>
              <a:t>Pathol</a:t>
            </a:r>
            <a:r>
              <a:rPr lang="en-GB" sz="700" b="0" i="0" dirty="0">
                <a:solidFill>
                  <a:srgbClr val="212121"/>
                </a:solidFill>
                <a:effectLst/>
                <a:latin typeface="Roboto" panose="020F0502020204030204" pitchFamily="34" charset="0"/>
              </a:rPr>
              <a:t>. 2019 Jan-Apr;23(1):122-128. </a:t>
            </a:r>
            <a:r>
              <a:rPr lang="en-GB" sz="700" b="0" i="0" dirty="0" err="1">
                <a:solidFill>
                  <a:srgbClr val="212121"/>
                </a:solidFill>
                <a:effectLst/>
                <a:latin typeface="Roboto" panose="020F0502020204030204" pitchFamily="34" charset="0"/>
              </a:rPr>
              <a:t>doi</a:t>
            </a:r>
            <a:r>
              <a:rPr lang="en-GB" sz="700" b="0" i="0" dirty="0">
                <a:solidFill>
                  <a:srgbClr val="212121"/>
                </a:solidFill>
                <a:effectLst/>
                <a:latin typeface="Roboto" panose="020F0502020204030204" pitchFamily="34" charset="0"/>
              </a:rPr>
              <a:t>: 10.4103/jomfp.JOMFP_304_18. PMID: 31110428; PMCID: PMC6503789.</a:t>
            </a:r>
            <a:endParaRPr lang="en-GB" sz="700" b="0" i="0" dirty="0">
              <a:solidFill>
                <a:srgbClr val="212121"/>
              </a:solidFill>
              <a:effectLst/>
              <a:latin typeface="Roboto" panose="020F050202020403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antibiotic.ecdc.europa.eu/sites/default/files/images/infographic-healthcare-associated%20infections-threat-to-patient-safety_RO.png"/>
          <p:cNvPicPr>
            <a:picLocks noChangeAspect="1" noChangeArrowheads="1"/>
          </p:cNvPicPr>
          <p:nvPr/>
        </p:nvPicPr>
        <p:blipFill rotWithShape="1">
          <a:blip r:embed="rId1">
            <a:extLst>
              <a:ext uri="{28A0092B-C50C-407E-A947-70E740481C1C}">
                <a14:useLocalDpi xmlns:a14="http://schemas.microsoft.com/office/drawing/2010/main" val="0"/>
              </a:ext>
            </a:extLst>
          </a:blip>
          <a:srcRect t="16329" b="17414"/>
          <a:stretch>
            <a:fillRect/>
          </a:stretch>
        </p:blipFill>
        <p:spPr bwMode="auto">
          <a:xfrm>
            <a:off x="655320" y="1066799"/>
            <a:ext cx="10774680" cy="51511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antibiotic.ecdc.europa.eu/sites/default/files/images/infographic-healthcare-associated%20infections-threat-to-patient-safety_RO.png"/>
          <p:cNvPicPr>
            <a:picLocks noChangeAspect="1" noChangeArrowheads="1"/>
          </p:cNvPicPr>
          <p:nvPr/>
        </p:nvPicPr>
        <p:blipFill rotWithShape="1">
          <a:blip r:embed="rId1">
            <a:extLst>
              <a:ext uri="{28A0092B-C50C-407E-A947-70E740481C1C}">
                <a14:useLocalDpi xmlns:a14="http://schemas.microsoft.com/office/drawing/2010/main" val="0"/>
              </a:ext>
            </a:extLst>
          </a:blip>
          <a:srcRect l="5840" t="90443" r="5255" b="850"/>
          <a:stretch>
            <a:fillRect/>
          </a:stretch>
        </p:blipFill>
        <p:spPr bwMode="auto">
          <a:xfrm>
            <a:off x="2651760" y="6156958"/>
            <a:ext cx="9281160" cy="6248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55320" y="0"/>
            <a:ext cx="10972800" cy="1200329"/>
          </a:xfrm>
          <a:prstGeom prst="rect">
            <a:avLst/>
          </a:prstGeom>
        </p:spPr>
        <p:txBody>
          <a:bodyPr wrap="square">
            <a:spAutoFit/>
          </a:bodyPr>
          <a:lstStyle/>
          <a:p>
            <a:r>
              <a:rPr lang="ro-RO" sz="3600" b="1" dirty="0" smtClean="0">
                <a:solidFill>
                  <a:schemeClr val="accent1"/>
                </a:solidFill>
                <a:latin typeface="+mj-lt"/>
              </a:rPr>
              <a:t>I</a:t>
            </a:r>
            <a:r>
              <a:rPr lang="x-none" sz="3600" b="1" dirty="0" smtClean="0">
                <a:solidFill>
                  <a:schemeClr val="accent1"/>
                </a:solidFill>
                <a:latin typeface="+mj-lt"/>
              </a:rPr>
              <a:t>nfecțiile </a:t>
            </a:r>
            <a:r>
              <a:rPr lang="x-none" sz="3600" b="1" dirty="0">
                <a:solidFill>
                  <a:schemeClr val="accent1"/>
                </a:solidFill>
                <a:latin typeface="+mj-lt"/>
              </a:rPr>
              <a:t>asociate îngrijirilor </a:t>
            </a:r>
            <a:r>
              <a:rPr lang="x-none" sz="3600" b="1" dirty="0" smtClean="0">
                <a:solidFill>
                  <a:schemeClr val="accent1"/>
                </a:solidFill>
                <a:latin typeface="+mj-lt"/>
              </a:rPr>
              <a:t>medicale</a:t>
            </a:r>
            <a:r>
              <a:rPr lang="en-US" sz="3600" b="1" dirty="0" smtClean="0">
                <a:solidFill>
                  <a:schemeClr val="accent1"/>
                </a:solidFill>
                <a:latin typeface="+mj-lt"/>
              </a:rPr>
              <a:t> – </a:t>
            </a:r>
            <a:endParaRPr lang="ro-RO" sz="3600" b="1" dirty="0" smtClean="0">
              <a:solidFill>
                <a:schemeClr val="accent1"/>
              </a:solidFill>
              <a:latin typeface="+mj-lt"/>
            </a:endParaRPr>
          </a:p>
          <a:p>
            <a:r>
              <a:rPr lang="en-US" sz="3600" b="1" dirty="0" smtClean="0">
                <a:solidFill>
                  <a:schemeClr val="accent1"/>
                </a:solidFill>
                <a:latin typeface="+mj-lt"/>
              </a:rPr>
              <a:t>o </a:t>
            </a:r>
            <a:r>
              <a:rPr lang="en-US" sz="3600" b="1" dirty="0" err="1" smtClean="0">
                <a:solidFill>
                  <a:schemeClr val="accent1"/>
                </a:solidFill>
                <a:latin typeface="+mj-lt"/>
              </a:rPr>
              <a:t>amenin</a:t>
            </a:r>
            <a:r>
              <a:rPr lang="ro-RO" sz="3600" b="1" dirty="0" smtClean="0">
                <a:solidFill>
                  <a:schemeClr val="accent1"/>
                </a:solidFill>
                <a:latin typeface="+mj-lt"/>
              </a:rPr>
              <a:t>ţare pentru siguranţa pacienţilor din Europa</a:t>
            </a:r>
            <a:endParaRPr lang="en-US" sz="3600" b="1" dirty="0">
              <a:solidFill>
                <a:schemeClr val="accent1"/>
              </a:solidFill>
              <a:latin typeface="+mj-l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8480" y="2129267"/>
            <a:ext cx="11046908" cy="3306333"/>
          </a:xfrm>
        </p:spPr>
        <p:txBody>
          <a:bodyPr>
            <a:normAutofit/>
          </a:bodyPr>
          <a:lstStyle/>
          <a:p>
            <a:pPr algn="just"/>
            <a:r>
              <a:rPr lang="en-GB" dirty="0" err="1" smtClean="0">
                <a:solidFill>
                  <a:schemeClr val="accent1"/>
                </a:solidFill>
                <a:effectLst/>
              </a:rPr>
              <a:t>Diversitatea</a:t>
            </a:r>
            <a:r>
              <a:rPr lang="en-GB" dirty="0" smtClean="0">
                <a:solidFill>
                  <a:schemeClr val="accent1"/>
                </a:solidFill>
                <a:effectLst/>
              </a:rPr>
              <a:t> </a:t>
            </a:r>
            <a:r>
              <a:rPr lang="en-GB" dirty="0">
                <a:solidFill>
                  <a:schemeClr val="accent1"/>
                </a:solidFill>
                <a:effectLst/>
              </a:rPr>
              <a:t>în </a:t>
            </a:r>
            <a:r>
              <a:rPr lang="en-GB" dirty="0" err="1">
                <a:solidFill>
                  <a:schemeClr val="accent1"/>
                </a:solidFill>
                <a:effectLst/>
              </a:rPr>
              <a:t>microbiom</a:t>
            </a:r>
            <a:r>
              <a:rPr lang="en-GB" dirty="0">
                <a:solidFill>
                  <a:schemeClr val="accent1"/>
                </a:solidFill>
                <a:effectLst/>
              </a:rPr>
              <a:t> </a:t>
            </a:r>
            <a:r>
              <a:rPr lang="en-GB" dirty="0" err="1">
                <a:solidFill>
                  <a:schemeClr val="accent1"/>
                </a:solidFill>
                <a:effectLst/>
              </a:rPr>
              <a:t>este</a:t>
            </a:r>
            <a:r>
              <a:rPr lang="en-GB" dirty="0">
                <a:solidFill>
                  <a:schemeClr val="accent1"/>
                </a:solidFill>
                <a:effectLst/>
              </a:rPr>
              <a:t> </a:t>
            </a:r>
            <a:r>
              <a:rPr lang="en-GB" dirty="0" err="1">
                <a:solidFill>
                  <a:schemeClr val="accent1"/>
                </a:solidFill>
                <a:effectLst/>
              </a:rPr>
              <a:t>specifică</a:t>
            </a:r>
            <a:r>
              <a:rPr lang="en-GB" dirty="0">
                <a:solidFill>
                  <a:schemeClr val="accent1"/>
                </a:solidFill>
                <a:effectLst/>
              </a:rPr>
              <a:t> </a:t>
            </a:r>
            <a:r>
              <a:rPr lang="en-GB" dirty="0" err="1">
                <a:solidFill>
                  <a:schemeClr val="accent1"/>
                </a:solidFill>
                <a:effectLst/>
              </a:rPr>
              <a:t>individuală</a:t>
            </a:r>
            <a:r>
              <a:rPr lang="en-GB" dirty="0">
                <a:solidFill>
                  <a:schemeClr val="accent1"/>
                </a:solidFill>
                <a:effectLst/>
              </a:rPr>
              <a:t> </a:t>
            </a:r>
            <a:r>
              <a:rPr lang="en-GB" dirty="0" err="1">
                <a:solidFill>
                  <a:schemeClr val="accent1"/>
                </a:solidFill>
                <a:effectLst/>
              </a:rPr>
              <a:t>și</a:t>
            </a:r>
            <a:r>
              <a:rPr lang="en-GB" dirty="0">
                <a:solidFill>
                  <a:schemeClr val="accent1"/>
                </a:solidFill>
                <a:effectLst/>
              </a:rPr>
              <a:t> </a:t>
            </a:r>
            <a:r>
              <a:rPr lang="en-GB" dirty="0" err="1">
                <a:solidFill>
                  <a:schemeClr val="accent1"/>
                </a:solidFill>
                <a:effectLst/>
              </a:rPr>
              <a:t>specifică</a:t>
            </a:r>
            <a:r>
              <a:rPr lang="en-GB" dirty="0">
                <a:solidFill>
                  <a:schemeClr val="accent1"/>
                </a:solidFill>
                <a:effectLst/>
              </a:rPr>
              <a:t> </a:t>
            </a:r>
            <a:r>
              <a:rPr lang="en-GB" dirty="0" err="1">
                <a:solidFill>
                  <a:schemeClr val="accent1"/>
                </a:solidFill>
                <a:effectLst/>
              </a:rPr>
              <a:t>locului</a:t>
            </a:r>
            <a:r>
              <a:rPr lang="en-GB" dirty="0">
                <a:solidFill>
                  <a:schemeClr val="accent1"/>
                </a:solidFill>
                <a:effectLst/>
              </a:rPr>
              <a:t>, în </a:t>
            </a:r>
            <a:r>
              <a:rPr lang="en-GB" dirty="0" err="1">
                <a:solidFill>
                  <a:schemeClr val="accent1"/>
                </a:solidFill>
                <a:effectLst/>
              </a:rPr>
              <a:t>ciuda</a:t>
            </a:r>
            <a:r>
              <a:rPr lang="en-GB" dirty="0">
                <a:solidFill>
                  <a:schemeClr val="accent1"/>
                </a:solidFill>
                <a:effectLst/>
              </a:rPr>
              <a:t> </a:t>
            </a:r>
            <a:r>
              <a:rPr lang="en-GB" dirty="0" err="1">
                <a:solidFill>
                  <a:schemeClr val="accent1"/>
                </a:solidFill>
                <a:effectLst/>
              </a:rPr>
              <a:t>asemănărilor</a:t>
            </a:r>
            <a:r>
              <a:rPr lang="en-GB" dirty="0">
                <a:solidFill>
                  <a:schemeClr val="accent1"/>
                </a:solidFill>
                <a:effectLst/>
              </a:rPr>
              <a:t>. </a:t>
            </a:r>
            <a:endParaRPr lang="en-GB" dirty="0">
              <a:solidFill>
                <a:schemeClr val="accent1"/>
              </a:solidFill>
              <a:effectLst/>
            </a:endParaRPr>
          </a:p>
          <a:p>
            <a:pPr algn="just"/>
            <a:r>
              <a:rPr lang="en-GB" b="1" dirty="0" err="1">
                <a:solidFill>
                  <a:schemeClr val="accent1"/>
                </a:solidFill>
                <a:effectLst/>
              </a:rPr>
              <a:t>Limba</a:t>
            </a:r>
            <a:r>
              <a:rPr lang="en-GB" dirty="0">
                <a:solidFill>
                  <a:schemeClr val="accent1"/>
                </a:solidFill>
                <a:effectLst/>
              </a:rPr>
              <a:t> are </a:t>
            </a:r>
            <a:r>
              <a:rPr lang="en-GB" dirty="0" err="1">
                <a:solidFill>
                  <a:schemeClr val="accent1"/>
                </a:solidFill>
                <a:effectLst/>
              </a:rPr>
              <a:t>numeroase</a:t>
            </a:r>
            <a:r>
              <a:rPr lang="en-GB" dirty="0">
                <a:solidFill>
                  <a:schemeClr val="accent1"/>
                </a:solidFill>
                <a:effectLst/>
              </a:rPr>
              <a:t> </a:t>
            </a:r>
            <a:r>
              <a:rPr lang="en-GB" dirty="0" err="1">
                <a:solidFill>
                  <a:schemeClr val="accent1"/>
                </a:solidFill>
                <a:effectLst/>
              </a:rPr>
              <a:t>papile</a:t>
            </a:r>
            <a:r>
              <a:rPr lang="en-GB" dirty="0">
                <a:solidFill>
                  <a:schemeClr val="accent1"/>
                </a:solidFill>
                <a:effectLst/>
              </a:rPr>
              <a:t> cu </a:t>
            </a:r>
            <a:r>
              <a:rPr lang="en-GB" dirty="0" err="1">
                <a:solidFill>
                  <a:schemeClr val="accent1"/>
                </a:solidFill>
                <a:effectLst/>
              </a:rPr>
              <a:t>puține</a:t>
            </a:r>
            <a:r>
              <a:rPr lang="en-GB" dirty="0">
                <a:solidFill>
                  <a:schemeClr val="accent1"/>
                </a:solidFill>
                <a:effectLst/>
              </a:rPr>
              <a:t> </a:t>
            </a:r>
            <a:r>
              <a:rPr lang="en-GB" dirty="0" err="1">
                <a:solidFill>
                  <a:schemeClr val="accent1"/>
                </a:solidFill>
                <a:effectLst/>
              </a:rPr>
              <a:t>locuri</a:t>
            </a:r>
            <a:r>
              <a:rPr lang="en-GB" dirty="0">
                <a:solidFill>
                  <a:schemeClr val="accent1"/>
                </a:solidFill>
                <a:effectLst/>
              </a:rPr>
              <a:t> anaerobe </a:t>
            </a:r>
            <a:r>
              <a:rPr lang="en-GB" dirty="0" err="1">
                <a:solidFill>
                  <a:schemeClr val="accent1"/>
                </a:solidFill>
                <a:effectLst/>
              </a:rPr>
              <a:t>și</a:t>
            </a:r>
            <a:r>
              <a:rPr lang="en-GB" dirty="0">
                <a:solidFill>
                  <a:schemeClr val="accent1"/>
                </a:solidFill>
                <a:effectLst/>
              </a:rPr>
              <a:t>, </a:t>
            </a:r>
            <a:r>
              <a:rPr lang="en-GB" dirty="0" err="1">
                <a:solidFill>
                  <a:schemeClr val="accent1"/>
                </a:solidFill>
                <a:effectLst/>
              </a:rPr>
              <a:t>prin</a:t>
            </a:r>
            <a:r>
              <a:rPr lang="en-GB" dirty="0">
                <a:solidFill>
                  <a:schemeClr val="accent1"/>
                </a:solidFill>
                <a:effectLst/>
              </a:rPr>
              <a:t> </a:t>
            </a:r>
            <a:r>
              <a:rPr lang="en-GB" dirty="0" err="1">
                <a:solidFill>
                  <a:schemeClr val="accent1"/>
                </a:solidFill>
                <a:effectLst/>
              </a:rPr>
              <a:t>urmare</a:t>
            </a:r>
            <a:r>
              <a:rPr lang="en-GB" dirty="0">
                <a:solidFill>
                  <a:schemeClr val="accent1"/>
                </a:solidFill>
                <a:effectLst/>
              </a:rPr>
              <a:t>, </a:t>
            </a:r>
            <a:r>
              <a:rPr lang="en-GB" dirty="0" err="1">
                <a:solidFill>
                  <a:schemeClr val="accent1"/>
                </a:solidFill>
                <a:effectLst/>
              </a:rPr>
              <a:t>găzduiește</a:t>
            </a:r>
            <a:r>
              <a:rPr lang="en-GB" dirty="0">
                <a:solidFill>
                  <a:schemeClr val="accent1"/>
                </a:solidFill>
                <a:effectLst/>
              </a:rPr>
              <a:t> o </a:t>
            </a:r>
            <a:r>
              <a:rPr lang="en-GB" dirty="0" err="1">
                <a:solidFill>
                  <a:schemeClr val="accent1"/>
                </a:solidFill>
                <a:effectLst/>
              </a:rPr>
              <a:t>microfloră</a:t>
            </a:r>
            <a:r>
              <a:rPr lang="en-GB" dirty="0">
                <a:solidFill>
                  <a:schemeClr val="accent1"/>
                </a:solidFill>
                <a:effectLst/>
              </a:rPr>
              <a:t> </a:t>
            </a:r>
            <a:r>
              <a:rPr lang="en-GB" dirty="0" err="1">
                <a:solidFill>
                  <a:schemeClr val="accent1"/>
                </a:solidFill>
                <a:effectLst/>
              </a:rPr>
              <a:t>diversă</a:t>
            </a:r>
            <a:r>
              <a:rPr lang="en-GB" dirty="0">
                <a:solidFill>
                  <a:schemeClr val="accent1"/>
                </a:solidFill>
                <a:effectLst/>
              </a:rPr>
              <a:t> care include </a:t>
            </a:r>
            <a:r>
              <a:rPr lang="en-GB" dirty="0" err="1">
                <a:solidFill>
                  <a:schemeClr val="accent1"/>
                </a:solidFill>
                <a:effectLst/>
              </a:rPr>
              <a:t>și</a:t>
            </a:r>
            <a:r>
              <a:rPr lang="en-GB" dirty="0">
                <a:solidFill>
                  <a:schemeClr val="accent1"/>
                </a:solidFill>
                <a:effectLst/>
              </a:rPr>
              <a:t> </a:t>
            </a:r>
            <a:r>
              <a:rPr lang="en-GB" dirty="0" err="1">
                <a:solidFill>
                  <a:schemeClr val="accent1"/>
                </a:solidFill>
                <a:effectLst/>
              </a:rPr>
              <a:t>anaerobi</a:t>
            </a:r>
            <a:r>
              <a:rPr lang="en-GB" dirty="0">
                <a:solidFill>
                  <a:schemeClr val="accent1"/>
                </a:solidFill>
                <a:effectLst/>
              </a:rPr>
              <a:t>. </a:t>
            </a:r>
            <a:endParaRPr lang="en-GB" dirty="0">
              <a:solidFill>
                <a:schemeClr val="accent1"/>
              </a:solidFill>
              <a:effectLst/>
            </a:endParaRPr>
          </a:p>
          <a:p>
            <a:pPr algn="just"/>
            <a:r>
              <a:rPr lang="en-GB" dirty="0" err="1">
                <a:solidFill>
                  <a:schemeClr val="accent1"/>
                </a:solidFill>
                <a:effectLst/>
              </a:rPr>
              <a:t>Zonele</a:t>
            </a:r>
            <a:r>
              <a:rPr lang="en-GB" dirty="0">
                <a:solidFill>
                  <a:schemeClr val="accent1"/>
                </a:solidFill>
                <a:effectLst/>
              </a:rPr>
              <a:t> cu </a:t>
            </a:r>
            <a:r>
              <a:rPr lang="en-GB" dirty="0" err="1">
                <a:solidFill>
                  <a:schemeClr val="accent1"/>
                </a:solidFill>
                <a:effectLst/>
              </a:rPr>
              <a:t>diversitate</a:t>
            </a:r>
            <a:r>
              <a:rPr lang="en-GB" dirty="0">
                <a:solidFill>
                  <a:schemeClr val="accent1"/>
                </a:solidFill>
                <a:effectLst/>
              </a:rPr>
              <a:t> </a:t>
            </a:r>
            <a:r>
              <a:rPr lang="en-GB" dirty="0" err="1">
                <a:solidFill>
                  <a:schemeClr val="accent1"/>
                </a:solidFill>
                <a:effectLst/>
              </a:rPr>
              <a:t>microbiană</a:t>
            </a:r>
            <a:r>
              <a:rPr lang="en-GB" dirty="0">
                <a:solidFill>
                  <a:schemeClr val="accent1"/>
                </a:solidFill>
                <a:effectLst/>
              </a:rPr>
              <a:t> </a:t>
            </a:r>
            <a:r>
              <a:rPr lang="en-GB" dirty="0" err="1">
                <a:solidFill>
                  <a:schemeClr val="accent1"/>
                </a:solidFill>
                <a:effectLst/>
              </a:rPr>
              <a:t>scăzută</a:t>
            </a:r>
            <a:r>
              <a:rPr lang="en-GB" dirty="0">
                <a:solidFill>
                  <a:schemeClr val="accent1"/>
                </a:solidFill>
                <a:effectLst/>
              </a:rPr>
              <a:t> sunt </a:t>
            </a:r>
            <a:r>
              <a:rPr lang="en-GB" b="1" dirty="0" err="1">
                <a:solidFill>
                  <a:schemeClr val="accent1"/>
                </a:solidFill>
                <a:effectLst/>
              </a:rPr>
              <a:t>mucoasele</a:t>
            </a:r>
            <a:r>
              <a:rPr lang="en-GB" b="1" dirty="0">
                <a:solidFill>
                  <a:schemeClr val="accent1"/>
                </a:solidFill>
                <a:effectLst/>
              </a:rPr>
              <a:t> </a:t>
            </a:r>
            <a:r>
              <a:rPr lang="en-GB" b="1" dirty="0" err="1">
                <a:solidFill>
                  <a:schemeClr val="accent1"/>
                </a:solidFill>
                <a:effectLst/>
              </a:rPr>
              <a:t>bucale</a:t>
            </a:r>
            <a:r>
              <a:rPr lang="en-GB" b="1" dirty="0">
                <a:solidFill>
                  <a:schemeClr val="accent1"/>
                </a:solidFill>
                <a:effectLst/>
              </a:rPr>
              <a:t> </a:t>
            </a:r>
            <a:r>
              <a:rPr lang="en-GB" b="1" dirty="0" err="1">
                <a:solidFill>
                  <a:schemeClr val="accent1"/>
                </a:solidFill>
                <a:effectLst/>
              </a:rPr>
              <a:t>și</a:t>
            </a:r>
            <a:r>
              <a:rPr lang="en-GB" b="1" dirty="0">
                <a:solidFill>
                  <a:schemeClr val="accent1"/>
                </a:solidFill>
                <a:effectLst/>
              </a:rPr>
              <a:t> palatine.</a:t>
            </a:r>
            <a:endParaRPr lang="en-GB" b="1" dirty="0">
              <a:solidFill>
                <a:schemeClr val="accent1"/>
              </a:solidFill>
              <a:effectLst/>
            </a:endParaRPr>
          </a:p>
        </p:txBody>
      </p:sp>
      <p:sp>
        <p:nvSpPr>
          <p:cNvPr id="4" name="TextBox 3"/>
          <p:cNvSpPr txBox="1"/>
          <p:nvPr/>
        </p:nvSpPr>
        <p:spPr>
          <a:xfrm>
            <a:off x="7809380" y="6496434"/>
            <a:ext cx="4131608" cy="307777"/>
          </a:xfrm>
          <a:prstGeom prst="rect">
            <a:avLst/>
          </a:prstGeom>
          <a:noFill/>
        </p:spPr>
        <p:txBody>
          <a:bodyPr wrap="square">
            <a:spAutoFit/>
          </a:bodyPr>
          <a:lstStyle/>
          <a:p>
            <a:pPr algn="l"/>
            <a:r>
              <a:rPr lang="en-GB" sz="700" b="0" i="0" dirty="0">
                <a:solidFill>
                  <a:srgbClr val="212121"/>
                </a:solidFill>
                <a:effectLst/>
                <a:latin typeface="Roboto" panose="020F0502020204030204" pitchFamily="34" charset="0"/>
              </a:rPr>
              <a:t>Deo PN, Deshmukh R. Oral microbiome: Unveiling the fundamentals. J Oral </a:t>
            </a:r>
            <a:r>
              <a:rPr lang="en-GB" sz="700" b="0" i="0" dirty="0" err="1">
                <a:solidFill>
                  <a:srgbClr val="212121"/>
                </a:solidFill>
                <a:effectLst/>
                <a:latin typeface="Roboto" panose="020F0502020204030204" pitchFamily="34" charset="0"/>
              </a:rPr>
              <a:t>Maxillofac</a:t>
            </a:r>
            <a:r>
              <a:rPr lang="en-GB" sz="700" b="0" i="0" dirty="0">
                <a:solidFill>
                  <a:srgbClr val="212121"/>
                </a:solidFill>
                <a:effectLst/>
                <a:latin typeface="Roboto" panose="020F0502020204030204" pitchFamily="34" charset="0"/>
              </a:rPr>
              <a:t> </a:t>
            </a:r>
            <a:r>
              <a:rPr lang="en-GB" sz="700" b="0" i="0" dirty="0" err="1">
                <a:solidFill>
                  <a:srgbClr val="212121"/>
                </a:solidFill>
                <a:effectLst/>
                <a:latin typeface="Roboto" panose="020F0502020204030204" pitchFamily="34" charset="0"/>
              </a:rPr>
              <a:t>Pathol</a:t>
            </a:r>
            <a:r>
              <a:rPr lang="en-GB" sz="700" b="0" i="0" dirty="0">
                <a:solidFill>
                  <a:srgbClr val="212121"/>
                </a:solidFill>
                <a:effectLst/>
                <a:latin typeface="Roboto" panose="020F0502020204030204" pitchFamily="34" charset="0"/>
              </a:rPr>
              <a:t>. 2019 Jan-Apr;23(1):122-128. </a:t>
            </a:r>
            <a:r>
              <a:rPr lang="en-GB" sz="700" b="0" i="0" dirty="0" err="1">
                <a:solidFill>
                  <a:srgbClr val="212121"/>
                </a:solidFill>
                <a:effectLst/>
                <a:latin typeface="Roboto" panose="020F0502020204030204" pitchFamily="34" charset="0"/>
              </a:rPr>
              <a:t>doi</a:t>
            </a:r>
            <a:r>
              <a:rPr lang="en-GB" sz="700" b="0" i="0" dirty="0">
                <a:solidFill>
                  <a:srgbClr val="212121"/>
                </a:solidFill>
                <a:effectLst/>
                <a:latin typeface="Roboto" panose="020F0502020204030204" pitchFamily="34" charset="0"/>
              </a:rPr>
              <a:t>: 10.4103/jomfp.JOMFP_304_18. PMID: 31110428; PMCID: PMC6503789.</a:t>
            </a:r>
            <a:endParaRPr lang="en-GB" sz="700" b="0" i="0" dirty="0">
              <a:solidFill>
                <a:srgbClr val="212121"/>
              </a:solidFill>
              <a:effectLst/>
              <a:latin typeface="Roboto" panose="020F050202020403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1200" y="820271"/>
            <a:ext cx="11229788" cy="5336689"/>
          </a:xfrm>
        </p:spPr>
        <p:txBody>
          <a:bodyPr>
            <a:normAutofit/>
          </a:bodyPr>
          <a:lstStyle/>
          <a:p>
            <a:pPr marL="0" indent="0">
              <a:buNone/>
            </a:pPr>
            <a:r>
              <a:rPr lang="en-GB" dirty="0" err="1">
                <a:solidFill>
                  <a:schemeClr val="accent1"/>
                </a:solidFill>
                <a:effectLst/>
              </a:rPr>
              <a:t>Principalele</a:t>
            </a:r>
            <a:r>
              <a:rPr lang="en-GB" dirty="0">
                <a:solidFill>
                  <a:schemeClr val="accent1"/>
                </a:solidFill>
                <a:effectLst/>
              </a:rPr>
              <a:t> </a:t>
            </a:r>
            <a:r>
              <a:rPr lang="en-GB" b="1" dirty="0" err="1">
                <a:solidFill>
                  <a:schemeClr val="accent1"/>
                </a:solidFill>
                <a:effectLst/>
              </a:rPr>
              <a:t>genuri</a:t>
            </a:r>
            <a:r>
              <a:rPr lang="en-GB" b="1" dirty="0">
                <a:solidFill>
                  <a:schemeClr val="accent1"/>
                </a:solidFill>
                <a:effectLst/>
              </a:rPr>
              <a:t> </a:t>
            </a:r>
            <a:r>
              <a:rPr lang="en-GB" b="1" dirty="0" err="1">
                <a:solidFill>
                  <a:schemeClr val="accent1"/>
                </a:solidFill>
                <a:effectLst/>
              </a:rPr>
              <a:t>bacteriene</a:t>
            </a:r>
            <a:r>
              <a:rPr lang="en-GB" b="1" dirty="0">
                <a:solidFill>
                  <a:schemeClr val="accent1"/>
                </a:solidFill>
                <a:effectLst/>
              </a:rPr>
              <a:t> </a:t>
            </a:r>
            <a:r>
              <a:rPr lang="en-GB" dirty="0" err="1">
                <a:solidFill>
                  <a:schemeClr val="accent1"/>
                </a:solidFill>
                <a:effectLst/>
              </a:rPr>
              <a:t>găsite</a:t>
            </a:r>
            <a:r>
              <a:rPr lang="en-GB" dirty="0">
                <a:solidFill>
                  <a:schemeClr val="accent1"/>
                </a:solidFill>
                <a:effectLst/>
              </a:rPr>
              <a:t> în </a:t>
            </a:r>
            <a:r>
              <a:rPr lang="en-GB" b="1" dirty="0" err="1">
                <a:solidFill>
                  <a:schemeClr val="accent1"/>
                </a:solidFill>
                <a:effectLst/>
              </a:rPr>
              <a:t>cavitatea</a:t>
            </a:r>
            <a:r>
              <a:rPr lang="en-GB" b="1" dirty="0">
                <a:solidFill>
                  <a:schemeClr val="accent1"/>
                </a:solidFill>
                <a:effectLst/>
              </a:rPr>
              <a:t> </a:t>
            </a:r>
            <a:r>
              <a:rPr lang="en-GB" b="1" dirty="0" err="1">
                <a:solidFill>
                  <a:schemeClr val="accent1"/>
                </a:solidFill>
                <a:effectLst/>
              </a:rPr>
              <a:t>bucală</a:t>
            </a:r>
            <a:r>
              <a:rPr lang="en-GB" b="1" dirty="0">
                <a:solidFill>
                  <a:schemeClr val="accent1"/>
                </a:solidFill>
                <a:effectLst/>
              </a:rPr>
              <a:t> </a:t>
            </a:r>
            <a:r>
              <a:rPr lang="en-GB" b="1" dirty="0" err="1">
                <a:solidFill>
                  <a:schemeClr val="accent1"/>
                </a:solidFill>
                <a:effectLst/>
              </a:rPr>
              <a:t>sănătoasă</a:t>
            </a:r>
            <a:r>
              <a:rPr lang="en-GB" dirty="0">
                <a:solidFill>
                  <a:schemeClr val="accent1"/>
                </a:solidFill>
                <a:effectLst/>
              </a:rPr>
              <a:t> sunt:</a:t>
            </a:r>
            <a:endParaRPr lang="en-GB" dirty="0">
              <a:solidFill>
                <a:schemeClr val="accent1"/>
              </a:solidFill>
              <a:effectLst/>
            </a:endParaRPr>
          </a:p>
          <a:p>
            <a:pPr marL="0" indent="0">
              <a:buNone/>
            </a:pPr>
            <a:r>
              <a:rPr lang="en-GB" b="1" dirty="0">
                <a:solidFill>
                  <a:schemeClr val="accent1"/>
                </a:solidFill>
                <a:effectLst/>
              </a:rPr>
              <a:t>Gram </a:t>
            </a:r>
            <a:r>
              <a:rPr lang="en-GB" b="1" dirty="0" err="1">
                <a:solidFill>
                  <a:schemeClr val="accent1"/>
                </a:solidFill>
                <a:effectLst/>
              </a:rPr>
              <a:t>pozitiv</a:t>
            </a:r>
            <a:r>
              <a:rPr lang="en-GB" b="1" dirty="0">
                <a:solidFill>
                  <a:schemeClr val="accent1"/>
                </a:solidFill>
                <a:effectLst/>
              </a:rPr>
              <a:t>:</a:t>
            </a:r>
            <a:endParaRPr lang="en-GB" b="1" dirty="0">
              <a:solidFill>
                <a:schemeClr val="accent1"/>
              </a:solidFill>
              <a:effectLst/>
            </a:endParaRPr>
          </a:p>
          <a:p>
            <a:r>
              <a:rPr lang="en-GB" b="1" dirty="0" err="1">
                <a:solidFill>
                  <a:schemeClr val="accent1"/>
                </a:solidFill>
                <a:effectLst/>
              </a:rPr>
              <a:t>Coci</a:t>
            </a:r>
            <a:r>
              <a:rPr lang="en-GB" dirty="0">
                <a:solidFill>
                  <a:schemeClr val="accent1"/>
                </a:solidFill>
                <a:effectLst/>
              </a:rPr>
              <a:t> – </a:t>
            </a:r>
            <a:r>
              <a:rPr lang="en-GB" i="1" dirty="0" err="1">
                <a:solidFill>
                  <a:schemeClr val="accent1"/>
                </a:solidFill>
                <a:effectLst/>
              </a:rPr>
              <a:t>Abiotrofie</a:t>
            </a:r>
            <a:r>
              <a:rPr lang="en-GB" i="1" dirty="0">
                <a:solidFill>
                  <a:schemeClr val="accent1"/>
                </a:solidFill>
                <a:effectLst/>
              </a:rPr>
              <a:t>, </a:t>
            </a:r>
            <a:r>
              <a:rPr lang="en-GB" i="1" dirty="0" err="1">
                <a:solidFill>
                  <a:schemeClr val="accent1"/>
                </a:solidFill>
                <a:effectLst/>
              </a:rPr>
              <a:t>Peptostreptococcus</a:t>
            </a:r>
            <a:r>
              <a:rPr lang="en-GB" i="1" dirty="0">
                <a:solidFill>
                  <a:schemeClr val="accent1"/>
                </a:solidFill>
                <a:effectLst/>
              </a:rPr>
              <a:t>, Streptococcus, </a:t>
            </a:r>
            <a:r>
              <a:rPr lang="en-GB" i="1" dirty="0" err="1">
                <a:solidFill>
                  <a:schemeClr val="accent1"/>
                </a:solidFill>
                <a:effectLst/>
              </a:rPr>
              <a:t>Stomatococcus</a:t>
            </a:r>
            <a:r>
              <a:rPr lang="en-GB" dirty="0">
                <a:solidFill>
                  <a:schemeClr val="accent1"/>
                </a:solidFill>
                <a:effectLst/>
              </a:rPr>
              <a:t>;</a:t>
            </a:r>
            <a:endParaRPr lang="en-GB" dirty="0">
              <a:solidFill>
                <a:schemeClr val="accent1"/>
              </a:solidFill>
              <a:effectLst/>
            </a:endParaRPr>
          </a:p>
          <a:p>
            <a:r>
              <a:rPr lang="en-GB" b="1" dirty="0" err="1">
                <a:solidFill>
                  <a:schemeClr val="accent1"/>
                </a:solidFill>
                <a:effectLst/>
              </a:rPr>
              <a:t>Bacili</a:t>
            </a:r>
            <a:r>
              <a:rPr lang="en-GB" dirty="0">
                <a:solidFill>
                  <a:schemeClr val="accent1"/>
                </a:solidFill>
                <a:effectLst/>
              </a:rPr>
              <a:t> – </a:t>
            </a:r>
            <a:r>
              <a:rPr lang="en-GB" i="1" dirty="0">
                <a:solidFill>
                  <a:schemeClr val="accent1"/>
                </a:solidFill>
                <a:effectLst/>
              </a:rPr>
              <a:t>Actinomyces, Bifidobacterium, Corynebacterium, Eubacterium, Lactobacillus, Propionibacterium, </a:t>
            </a:r>
            <a:r>
              <a:rPr lang="en-GB" i="1" dirty="0" err="1">
                <a:solidFill>
                  <a:schemeClr val="accent1"/>
                </a:solidFill>
                <a:effectLst/>
              </a:rPr>
              <a:t>Pseudoramibacter</a:t>
            </a:r>
            <a:r>
              <a:rPr lang="en-GB" i="1" dirty="0">
                <a:solidFill>
                  <a:schemeClr val="accent1"/>
                </a:solidFill>
                <a:effectLst/>
              </a:rPr>
              <a:t>, </a:t>
            </a:r>
            <a:r>
              <a:rPr lang="en-GB" i="1" dirty="0" err="1">
                <a:solidFill>
                  <a:schemeClr val="accent1"/>
                </a:solidFill>
                <a:effectLst/>
              </a:rPr>
              <a:t>Rothia</a:t>
            </a:r>
            <a:r>
              <a:rPr lang="en-GB" i="1" dirty="0">
                <a:solidFill>
                  <a:schemeClr val="accent1"/>
                </a:solidFill>
                <a:effectLst/>
              </a:rPr>
              <a:t>.</a:t>
            </a:r>
            <a:endParaRPr lang="en-GB" i="1" dirty="0">
              <a:solidFill>
                <a:schemeClr val="accent1"/>
              </a:solidFill>
              <a:effectLst/>
            </a:endParaRPr>
          </a:p>
          <a:p>
            <a:pPr marL="0" indent="0">
              <a:buNone/>
            </a:pPr>
            <a:r>
              <a:rPr lang="en-GB" b="1" dirty="0">
                <a:solidFill>
                  <a:schemeClr val="accent1"/>
                </a:solidFill>
                <a:effectLst/>
              </a:rPr>
              <a:t>Gram </a:t>
            </a:r>
            <a:r>
              <a:rPr lang="en-GB" b="1" dirty="0" err="1">
                <a:solidFill>
                  <a:schemeClr val="accent1"/>
                </a:solidFill>
                <a:effectLst/>
              </a:rPr>
              <a:t>negativ</a:t>
            </a:r>
            <a:r>
              <a:rPr lang="en-GB" b="1" dirty="0">
                <a:solidFill>
                  <a:schemeClr val="accent1"/>
                </a:solidFill>
                <a:effectLst/>
              </a:rPr>
              <a:t>:</a:t>
            </a:r>
            <a:endParaRPr lang="en-GB" b="1" dirty="0">
              <a:solidFill>
                <a:schemeClr val="accent1"/>
              </a:solidFill>
              <a:effectLst/>
            </a:endParaRPr>
          </a:p>
          <a:p>
            <a:r>
              <a:rPr lang="en-GB" b="1" dirty="0" err="1">
                <a:solidFill>
                  <a:schemeClr val="accent1"/>
                </a:solidFill>
                <a:effectLst/>
              </a:rPr>
              <a:t>Coci</a:t>
            </a:r>
            <a:r>
              <a:rPr lang="en-GB" dirty="0">
                <a:solidFill>
                  <a:schemeClr val="accent1"/>
                </a:solidFill>
                <a:effectLst/>
              </a:rPr>
              <a:t> – </a:t>
            </a:r>
            <a:r>
              <a:rPr lang="en-GB" i="1" dirty="0">
                <a:solidFill>
                  <a:schemeClr val="accent1"/>
                </a:solidFill>
                <a:effectLst/>
              </a:rPr>
              <a:t>Moraxella, Neisseria, </a:t>
            </a:r>
            <a:r>
              <a:rPr lang="en-GB" i="1" dirty="0" err="1">
                <a:solidFill>
                  <a:schemeClr val="accent1"/>
                </a:solidFill>
                <a:effectLst/>
              </a:rPr>
              <a:t>Veillonella</a:t>
            </a:r>
            <a:r>
              <a:rPr lang="en-GB" dirty="0">
                <a:solidFill>
                  <a:schemeClr val="accent1"/>
                </a:solidFill>
                <a:effectLst/>
              </a:rPr>
              <a:t>;</a:t>
            </a:r>
            <a:endParaRPr lang="en-GB" dirty="0">
              <a:solidFill>
                <a:schemeClr val="accent1"/>
              </a:solidFill>
              <a:effectLst/>
            </a:endParaRPr>
          </a:p>
          <a:p>
            <a:r>
              <a:rPr lang="en-GB" b="1" dirty="0" err="1">
                <a:solidFill>
                  <a:schemeClr val="accent1"/>
                </a:solidFill>
                <a:effectLst/>
              </a:rPr>
              <a:t>Bacili</a:t>
            </a:r>
            <a:r>
              <a:rPr lang="en-GB" dirty="0">
                <a:solidFill>
                  <a:schemeClr val="accent1"/>
                </a:solidFill>
                <a:effectLst/>
              </a:rPr>
              <a:t> – </a:t>
            </a:r>
            <a:r>
              <a:rPr lang="en-GB" i="1" dirty="0">
                <a:solidFill>
                  <a:schemeClr val="accent1"/>
                </a:solidFill>
                <a:effectLst/>
              </a:rPr>
              <a:t>Campylobacter, </a:t>
            </a:r>
            <a:r>
              <a:rPr lang="en-GB" i="1" dirty="0" err="1">
                <a:solidFill>
                  <a:schemeClr val="accent1"/>
                </a:solidFill>
                <a:effectLst/>
              </a:rPr>
              <a:t>Capnocytophaga</a:t>
            </a:r>
            <a:r>
              <a:rPr lang="en-GB" i="1" dirty="0">
                <a:solidFill>
                  <a:schemeClr val="accent1"/>
                </a:solidFill>
                <a:effectLst/>
              </a:rPr>
              <a:t>, </a:t>
            </a:r>
            <a:r>
              <a:rPr lang="en-GB" i="1" dirty="0" err="1">
                <a:solidFill>
                  <a:schemeClr val="accent1"/>
                </a:solidFill>
                <a:effectLst/>
              </a:rPr>
              <a:t>Desulfobacter</a:t>
            </a:r>
            <a:r>
              <a:rPr lang="en-GB" i="1" dirty="0">
                <a:solidFill>
                  <a:schemeClr val="accent1"/>
                </a:solidFill>
                <a:effectLst/>
              </a:rPr>
              <a:t>, </a:t>
            </a:r>
            <a:r>
              <a:rPr lang="en-GB" i="1" dirty="0" err="1">
                <a:solidFill>
                  <a:schemeClr val="accent1"/>
                </a:solidFill>
                <a:effectLst/>
              </a:rPr>
              <a:t>Desulfovibrio</a:t>
            </a:r>
            <a:r>
              <a:rPr lang="en-GB" i="1" dirty="0">
                <a:solidFill>
                  <a:schemeClr val="accent1"/>
                </a:solidFill>
                <a:effectLst/>
              </a:rPr>
              <a:t>, </a:t>
            </a:r>
            <a:r>
              <a:rPr lang="en-GB" i="1" dirty="0" err="1">
                <a:solidFill>
                  <a:schemeClr val="accent1"/>
                </a:solidFill>
                <a:effectLst/>
              </a:rPr>
              <a:t>Eikenella</a:t>
            </a:r>
            <a:r>
              <a:rPr lang="en-GB" i="1" dirty="0">
                <a:solidFill>
                  <a:schemeClr val="accent1"/>
                </a:solidFill>
                <a:effectLst/>
              </a:rPr>
              <a:t>, Fusobacterium, Hemophilus, </a:t>
            </a:r>
            <a:r>
              <a:rPr lang="en-GB" i="1" dirty="0" err="1">
                <a:solidFill>
                  <a:schemeClr val="accent1"/>
                </a:solidFill>
                <a:effectLst/>
              </a:rPr>
              <a:t>Leptotrichia</a:t>
            </a:r>
            <a:r>
              <a:rPr lang="en-GB" i="1" dirty="0">
                <a:solidFill>
                  <a:schemeClr val="accent1"/>
                </a:solidFill>
                <a:effectLst/>
              </a:rPr>
              <a:t>, </a:t>
            </a:r>
            <a:r>
              <a:rPr lang="en-GB" i="1" dirty="0" err="1">
                <a:solidFill>
                  <a:schemeClr val="accent1"/>
                </a:solidFill>
                <a:effectLst/>
              </a:rPr>
              <a:t>Prevotella</a:t>
            </a:r>
            <a:r>
              <a:rPr lang="en-GB" i="1" dirty="0">
                <a:solidFill>
                  <a:schemeClr val="accent1"/>
                </a:solidFill>
                <a:effectLst/>
              </a:rPr>
              <a:t>, </a:t>
            </a:r>
            <a:r>
              <a:rPr lang="en-GB" i="1" dirty="0" err="1">
                <a:solidFill>
                  <a:schemeClr val="accent1"/>
                </a:solidFill>
                <a:effectLst/>
              </a:rPr>
              <a:t>Selemonas</a:t>
            </a:r>
            <a:r>
              <a:rPr lang="en-GB" i="1" dirty="0">
                <a:solidFill>
                  <a:schemeClr val="accent1"/>
                </a:solidFill>
                <a:effectLst/>
              </a:rPr>
              <a:t>, </a:t>
            </a:r>
            <a:r>
              <a:rPr lang="en-GB" i="1" dirty="0" err="1">
                <a:solidFill>
                  <a:schemeClr val="accent1"/>
                </a:solidFill>
                <a:effectLst/>
              </a:rPr>
              <a:t>Simonsiella</a:t>
            </a:r>
            <a:r>
              <a:rPr lang="en-GB" i="1" dirty="0">
                <a:solidFill>
                  <a:schemeClr val="accent1"/>
                </a:solidFill>
                <a:effectLst/>
              </a:rPr>
              <a:t>, Treponema, </a:t>
            </a:r>
            <a:r>
              <a:rPr lang="en-GB" i="1" dirty="0" err="1">
                <a:solidFill>
                  <a:schemeClr val="accent1"/>
                </a:solidFill>
                <a:effectLst/>
              </a:rPr>
              <a:t>Wolinella</a:t>
            </a:r>
            <a:r>
              <a:rPr lang="en-GB" i="1" dirty="0">
                <a:solidFill>
                  <a:schemeClr val="accent1"/>
                </a:solidFill>
                <a:effectLst/>
              </a:rPr>
              <a:t>.</a:t>
            </a:r>
            <a:endParaRPr lang="en-GB" i="1" dirty="0">
              <a:solidFill>
                <a:schemeClr val="accent1"/>
              </a:solidFill>
              <a:effectLst/>
            </a:endParaRPr>
          </a:p>
          <a:p>
            <a:endParaRPr lang="en-GB" i="1" dirty="0">
              <a:effectLst/>
              <a:latin typeface="Helvetica" pitchFamily="2" charset="0"/>
            </a:endParaRPr>
          </a:p>
        </p:txBody>
      </p:sp>
      <p:sp>
        <p:nvSpPr>
          <p:cNvPr id="5" name="TextBox 4"/>
          <p:cNvSpPr txBox="1"/>
          <p:nvPr/>
        </p:nvSpPr>
        <p:spPr>
          <a:xfrm>
            <a:off x="7809380" y="6496434"/>
            <a:ext cx="4131608" cy="307777"/>
          </a:xfrm>
          <a:prstGeom prst="rect">
            <a:avLst/>
          </a:prstGeom>
          <a:noFill/>
        </p:spPr>
        <p:txBody>
          <a:bodyPr wrap="square">
            <a:spAutoFit/>
          </a:bodyPr>
          <a:lstStyle/>
          <a:p>
            <a:pPr algn="l"/>
            <a:r>
              <a:rPr lang="en-GB" sz="700" b="0" i="0" dirty="0">
                <a:solidFill>
                  <a:srgbClr val="212121"/>
                </a:solidFill>
                <a:effectLst/>
                <a:latin typeface="Roboto" panose="020F0502020204030204" pitchFamily="34" charset="0"/>
              </a:rPr>
              <a:t>Deo PN, Deshmukh R. Oral microbiome: Unveiling the fundamentals. J Oral </a:t>
            </a:r>
            <a:r>
              <a:rPr lang="en-GB" sz="700" b="0" i="0" dirty="0" err="1">
                <a:solidFill>
                  <a:srgbClr val="212121"/>
                </a:solidFill>
                <a:effectLst/>
                <a:latin typeface="Roboto" panose="020F0502020204030204" pitchFamily="34" charset="0"/>
              </a:rPr>
              <a:t>Maxillofac</a:t>
            </a:r>
            <a:r>
              <a:rPr lang="en-GB" sz="700" b="0" i="0" dirty="0">
                <a:solidFill>
                  <a:srgbClr val="212121"/>
                </a:solidFill>
                <a:effectLst/>
                <a:latin typeface="Roboto" panose="020F0502020204030204" pitchFamily="34" charset="0"/>
              </a:rPr>
              <a:t> </a:t>
            </a:r>
            <a:r>
              <a:rPr lang="en-GB" sz="700" b="0" i="0" dirty="0" err="1">
                <a:solidFill>
                  <a:srgbClr val="212121"/>
                </a:solidFill>
                <a:effectLst/>
                <a:latin typeface="Roboto" panose="020F0502020204030204" pitchFamily="34" charset="0"/>
              </a:rPr>
              <a:t>Pathol</a:t>
            </a:r>
            <a:r>
              <a:rPr lang="en-GB" sz="700" b="0" i="0" dirty="0">
                <a:solidFill>
                  <a:srgbClr val="212121"/>
                </a:solidFill>
                <a:effectLst/>
                <a:latin typeface="Roboto" panose="020F0502020204030204" pitchFamily="34" charset="0"/>
              </a:rPr>
              <a:t>. 2019 Jan-Apr;23(1):122-128. </a:t>
            </a:r>
            <a:r>
              <a:rPr lang="en-GB" sz="700" b="0" i="0" dirty="0" err="1">
                <a:solidFill>
                  <a:srgbClr val="212121"/>
                </a:solidFill>
                <a:effectLst/>
                <a:latin typeface="Roboto" panose="020F0502020204030204" pitchFamily="34" charset="0"/>
              </a:rPr>
              <a:t>doi</a:t>
            </a:r>
            <a:r>
              <a:rPr lang="en-GB" sz="700" b="0" i="0" dirty="0">
                <a:solidFill>
                  <a:srgbClr val="212121"/>
                </a:solidFill>
                <a:effectLst/>
                <a:latin typeface="Roboto" panose="020F0502020204030204" pitchFamily="34" charset="0"/>
              </a:rPr>
              <a:t>: 10.4103/jomfp.JOMFP_304_18. PMID: 31110428; PMCID: PMC6503789.</a:t>
            </a:r>
            <a:endParaRPr lang="en-GB" sz="700" b="0" i="0" dirty="0">
              <a:solidFill>
                <a:srgbClr val="212121"/>
              </a:solidFill>
              <a:effectLst/>
              <a:latin typeface="Roboto" panose="020F050202020403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011" y="457200"/>
            <a:ext cx="11797553" cy="6039234"/>
          </a:xfrm>
        </p:spPr>
        <p:txBody>
          <a:bodyPr>
            <a:normAutofit/>
          </a:bodyPr>
          <a:lstStyle/>
          <a:p>
            <a:r>
              <a:rPr lang="x-none" dirty="0">
                <a:solidFill>
                  <a:schemeClr val="accent1"/>
                </a:solidFill>
              </a:rPr>
              <a:t>Cavitatea bucală conține diverse forme de microorganisme, cum ar fi </a:t>
            </a:r>
            <a:r>
              <a:rPr lang="x-none" b="1" dirty="0">
                <a:solidFill>
                  <a:schemeClr val="accent1"/>
                </a:solidFill>
              </a:rPr>
              <a:t>protozoare, ciuperci și viruși</a:t>
            </a:r>
            <a:r>
              <a:rPr lang="x-none" dirty="0">
                <a:solidFill>
                  <a:schemeClr val="accent1"/>
                </a:solidFill>
              </a:rPr>
              <a:t>. </a:t>
            </a:r>
            <a:endParaRPr lang="x-none" dirty="0">
              <a:solidFill>
                <a:schemeClr val="accent1"/>
              </a:solidFill>
            </a:endParaRPr>
          </a:p>
          <a:p>
            <a:r>
              <a:rPr lang="x-none" i="1" dirty="0">
                <a:solidFill>
                  <a:schemeClr val="accent1"/>
                </a:solidFill>
              </a:rPr>
              <a:t>Entamoeba gingivalis </a:t>
            </a:r>
            <a:r>
              <a:rPr lang="x-none" dirty="0">
                <a:solidFill>
                  <a:schemeClr val="accent1"/>
                </a:solidFill>
              </a:rPr>
              <a:t>și </a:t>
            </a:r>
            <a:r>
              <a:rPr lang="x-none" i="1" dirty="0">
                <a:solidFill>
                  <a:schemeClr val="accent1"/>
                </a:solidFill>
              </a:rPr>
              <a:t>Trichomonas tenax </a:t>
            </a:r>
            <a:r>
              <a:rPr lang="x-none" dirty="0">
                <a:solidFill>
                  <a:schemeClr val="accent1"/>
                </a:solidFill>
              </a:rPr>
              <a:t>sunt </a:t>
            </a:r>
            <a:r>
              <a:rPr lang="x-none" b="1" dirty="0">
                <a:solidFill>
                  <a:schemeClr val="accent1"/>
                </a:solidFill>
              </a:rPr>
              <a:t>protozoarele</a:t>
            </a:r>
            <a:r>
              <a:rPr lang="x-none" dirty="0">
                <a:solidFill>
                  <a:schemeClr val="accent1"/>
                </a:solidFill>
              </a:rPr>
              <a:t> cel mai frecvent întâlnite și sunt în principal </a:t>
            </a:r>
            <a:r>
              <a:rPr lang="x-none" b="1" dirty="0">
                <a:solidFill>
                  <a:schemeClr val="accent1"/>
                </a:solidFill>
              </a:rPr>
              <a:t>saprofite</a:t>
            </a:r>
            <a:r>
              <a:rPr lang="x-none" dirty="0">
                <a:solidFill>
                  <a:schemeClr val="accent1"/>
                </a:solidFill>
              </a:rPr>
              <a:t>. </a:t>
            </a:r>
            <a:endParaRPr lang="x-none" dirty="0">
              <a:solidFill>
                <a:schemeClr val="accent1"/>
              </a:solidFill>
            </a:endParaRPr>
          </a:p>
          <a:p>
            <a:r>
              <a:rPr lang="x-none" dirty="0">
                <a:solidFill>
                  <a:schemeClr val="accent1"/>
                </a:solidFill>
              </a:rPr>
              <a:t>Specia </a:t>
            </a:r>
            <a:r>
              <a:rPr lang="x-none" i="1" dirty="0">
                <a:solidFill>
                  <a:schemeClr val="accent1"/>
                </a:solidFill>
              </a:rPr>
              <a:t>Candida</a:t>
            </a:r>
            <a:r>
              <a:rPr lang="x-none" dirty="0">
                <a:solidFill>
                  <a:schemeClr val="accent1"/>
                </a:solidFill>
              </a:rPr>
              <a:t> este cea mai răspândită ciupercă întâlnită asociată cu cavitatea bucală. </a:t>
            </a:r>
            <a:endParaRPr lang="x-none" dirty="0">
              <a:solidFill>
                <a:schemeClr val="accent1"/>
              </a:solidFill>
            </a:endParaRPr>
          </a:p>
          <a:p>
            <a:r>
              <a:rPr lang="x-none" dirty="0">
                <a:solidFill>
                  <a:schemeClr val="accent1"/>
                </a:solidFill>
              </a:rPr>
              <a:t>Principalele </a:t>
            </a:r>
            <a:r>
              <a:rPr lang="x-none" b="1" dirty="0">
                <a:solidFill>
                  <a:schemeClr val="accent1"/>
                </a:solidFill>
              </a:rPr>
              <a:t>specii fungice </a:t>
            </a:r>
            <a:r>
              <a:rPr lang="x-none" dirty="0">
                <a:solidFill>
                  <a:schemeClr val="accent1"/>
                </a:solidFill>
              </a:rPr>
              <a:t>observate la nivelul cavitatii bucale au fost: </a:t>
            </a:r>
            <a:endParaRPr lang="x-none" dirty="0">
              <a:solidFill>
                <a:schemeClr val="accent1"/>
              </a:solidFill>
            </a:endParaRPr>
          </a:p>
          <a:p>
            <a:pPr lvl="1">
              <a:buFontTx/>
              <a:buChar char="-"/>
            </a:pPr>
            <a:r>
              <a:rPr lang="x-none" i="1" smtClean="0">
                <a:solidFill>
                  <a:schemeClr val="accent1"/>
                </a:solidFill>
              </a:rPr>
              <a:t>Candida</a:t>
            </a:r>
            <a:endParaRPr lang="x-none" i="1" dirty="0">
              <a:solidFill>
                <a:schemeClr val="accent1"/>
              </a:solidFill>
            </a:endParaRPr>
          </a:p>
          <a:p>
            <a:pPr lvl="1">
              <a:buFontTx/>
              <a:buChar char="-"/>
            </a:pPr>
            <a:r>
              <a:rPr lang="x-none" i="1" smtClean="0">
                <a:solidFill>
                  <a:schemeClr val="accent1"/>
                </a:solidFill>
              </a:rPr>
              <a:t>Cladosporium</a:t>
            </a:r>
            <a:endParaRPr lang="x-none" i="1" dirty="0">
              <a:solidFill>
                <a:schemeClr val="accent1"/>
              </a:solidFill>
            </a:endParaRPr>
          </a:p>
          <a:p>
            <a:pPr lvl="1">
              <a:buFontTx/>
              <a:buChar char="-"/>
            </a:pPr>
            <a:r>
              <a:rPr lang="x-none" i="1" smtClean="0">
                <a:solidFill>
                  <a:schemeClr val="accent1"/>
                </a:solidFill>
              </a:rPr>
              <a:t>Aureobasidium</a:t>
            </a:r>
            <a:endParaRPr lang="x-none" i="1" dirty="0">
              <a:solidFill>
                <a:schemeClr val="accent1"/>
              </a:solidFill>
            </a:endParaRPr>
          </a:p>
          <a:p>
            <a:pPr lvl="1">
              <a:buFontTx/>
              <a:buChar char="-"/>
            </a:pPr>
            <a:r>
              <a:rPr lang="x-none" i="1" smtClean="0">
                <a:solidFill>
                  <a:schemeClr val="accent1"/>
                </a:solidFill>
              </a:rPr>
              <a:t>Saccharomycetales</a:t>
            </a:r>
            <a:endParaRPr lang="x-none" i="1" dirty="0">
              <a:solidFill>
                <a:schemeClr val="accent1"/>
              </a:solidFill>
            </a:endParaRPr>
          </a:p>
          <a:p>
            <a:pPr lvl="1">
              <a:buFontTx/>
              <a:buChar char="-"/>
            </a:pPr>
            <a:r>
              <a:rPr lang="x-none" i="1" smtClean="0">
                <a:solidFill>
                  <a:schemeClr val="accent1"/>
                </a:solidFill>
              </a:rPr>
              <a:t>Aspergillus</a:t>
            </a:r>
            <a:endParaRPr lang="x-none" i="1" dirty="0">
              <a:solidFill>
                <a:schemeClr val="accent1"/>
              </a:solidFill>
            </a:endParaRPr>
          </a:p>
          <a:p>
            <a:pPr lvl="1">
              <a:buFontTx/>
              <a:buChar char="-"/>
            </a:pPr>
            <a:r>
              <a:rPr lang="x-none" i="1" smtClean="0">
                <a:solidFill>
                  <a:schemeClr val="accent1"/>
                </a:solidFill>
              </a:rPr>
              <a:t>Fusarium</a:t>
            </a:r>
            <a:endParaRPr lang="x-none" i="1" dirty="0">
              <a:solidFill>
                <a:schemeClr val="accent1"/>
              </a:solidFill>
            </a:endParaRPr>
          </a:p>
          <a:p>
            <a:pPr lvl="1">
              <a:buFontTx/>
              <a:buChar char="-"/>
            </a:pPr>
            <a:r>
              <a:rPr lang="x-none" i="1" dirty="0">
                <a:solidFill>
                  <a:schemeClr val="accent1"/>
                </a:solidFill>
              </a:rPr>
              <a:t>Cryptococcus</a:t>
            </a:r>
            <a:r>
              <a:rPr lang="x-none" dirty="0">
                <a:solidFill>
                  <a:schemeClr val="accent1"/>
                </a:solidFill>
              </a:rPr>
              <a:t>.</a:t>
            </a:r>
            <a:endParaRPr lang="x-none" dirty="0">
              <a:solidFill>
                <a:schemeClr val="accent1"/>
              </a:solidFill>
            </a:endParaRPr>
          </a:p>
        </p:txBody>
      </p:sp>
      <p:sp>
        <p:nvSpPr>
          <p:cNvPr id="5" name="TextBox 4"/>
          <p:cNvSpPr txBox="1"/>
          <p:nvPr/>
        </p:nvSpPr>
        <p:spPr>
          <a:xfrm>
            <a:off x="7809380" y="6496434"/>
            <a:ext cx="4131608" cy="307777"/>
          </a:xfrm>
          <a:prstGeom prst="rect">
            <a:avLst/>
          </a:prstGeom>
          <a:noFill/>
        </p:spPr>
        <p:txBody>
          <a:bodyPr wrap="square">
            <a:spAutoFit/>
          </a:bodyPr>
          <a:lstStyle/>
          <a:p>
            <a:pPr algn="l"/>
            <a:r>
              <a:rPr lang="en-GB" sz="700" b="0" i="0" dirty="0">
                <a:solidFill>
                  <a:srgbClr val="212121"/>
                </a:solidFill>
                <a:effectLst/>
                <a:latin typeface="Roboto" panose="020F0502020204030204" pitchFamily="34" charset="0"/>
              </a:rPr>
              <a:t>Deo PN, Deshmukh R. Oral microbiome: Unveiling the fundamentals. J Oral </a:t>
            </a:r>
            <a:r>
              <a:rPr lang="en-GB" sz="700" b="0" i="0" dirty="0" err="1">
                <a:solidFill>
                  <a:srgbClr val="212121"/>
                </a:solidFill>
                <a:effectLst/>
                <a:latin typeface="Roboto" panose="020F0502020204030204" pitchFamily="34" charset="0"/>
              </a:rPr>
              <a:t>Maxillofac</a:t>
            </a:r>
            <a:r>
              <a:rPr lang="en-GB" sz="700" b="0" i="0" dirty="0">
                <a:solidFill>
                  <a:srgbClr val="212121"/>
                </a:solidFill>
                <a:effectLst/>
                <a:latin typeface="Roboto" panose="020F0502020204030204" pitchFamily="34" charset="0"/>
              </a:rPr>
              <a:t> </a:t>
            </a:r>
            <a:r>
              <a:rPr lang="en-GB" sz="700" b="0" i="0" dirty="0" err="1">
                <a:solidFill>
                  <a:srgbClr val="212121"/>
                </a:solidFill>
                <a:effectLst/>
                <a:latin typeface="Roboto" panose="020F0502020204030204" pitchFamily="34" charset="0"/>
              </a:rPr>
              <a:t>Pathol</a:t>
            </a:r>
            <a:r>
              <a:rPr lang="en-GB" sz="700" b="0" i="0" dirty="0">
                <a:solidFill>
                  <a:srgbClr val="212121"/>
                </a:solidFill>
                <a:effectLst/>
                <a:latin typeface="Roboto" panose="020F0502020204030204" pitchFamily="34" charset="0"/>
              </a:rPr>
              <a:t>. 2019 Jan-Apr;23(1):122-128. </a:t>
            </a:r>
            <a:r>
              <a:rPr lang="en-GB" sz="700" b="0" i="0" dirty="0" err="1">
                <a:solidFill>
                  <a:srgbClr val="212121"/>
                </a:solidFill>
                <a:effectLst/>
                <a:latin typeface="Roboto" panose="020F0502020204030204" pitchFamily="34" charset="0"/>
              </a:rPr>
              <a:t>doi</a:t>
            </a:r>
            <a:r>
              <a:rPr lang="en-GB" sz="700" b="0" i="0" dirty="0">
                <a:solidFill>
                  <a:srgbClr val="212121"/>
                </a:solidFill>
                <a:effectLst/>
                <a:latin typeface="Roboto" panose="020F0502020204030204" pitchFamily="34" charset="0"/>
              </a:rPr>
              <a:t>: 10.4103/jomfp.JOMFP_304_18. PMID: 31110428; PMCID: PMC6503789.</a:t>
            </a:r>
            <a:endParaRPr lang="en-GB" sz="700" b="0" i="0" dirty="0">
              <a:solidFill>
                <a:srgbClr val="212121"/>
              </a:solidFill>
              <a:effectLst/>
              <a:latin typeface="Roboto" panose="020F050202020403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80720" y="1062317"/>
            <a:ext cx="11260268" cy="524435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21072" y="245640"/>
            <a:ext cx="9720207" cy="646331"/>
          </a:xfrm>
          <a:prstGeom prst="rect">
            <a:avLst/>
          </a:prstGeom>
          <a:noFill/>
        </p:spPr>
        <p:txBody>
          <a:bodyPr wrap="square">
            <a:spAutoFit/>
          </a:bodyPr>
          <a:lstStyle/>
          <a:p>
            <a:r>
              <a:rPr lang="en-GB" sz="3600" b="1" dirty="0" err="1">
                <a:solidFill>
                  <a:schemeClr val="accent1"/>
                </a:solidFill>
                <a:effectLst/>
                <a:latin typeface="+mj-lt"/>
              </a:rPr>
              <a:t>Microorganisme</a:t>
            </a:r>
            <a:r>
              <a:rPr lang="en-GB" sz="3600" b="1" dirty="0">
                <a:solidFill>
                  <a:schemeClr val="accent1"/>
                </a:solidFill>
                <a:effectLst/>
                <a:latin typeface="+mj-lt"/>
              </a:rPr>
              <a:t> din </a:t>
            </a:r>
            <a:r>
              <a:rPr lang="en-GB" sz="3600" b="1" dirty="0" err="1">
                <a:solidFill>
                  <a:schemeClr val="accent1"/>
                </a:solidFill>
                <a:effectLst/>
                <a:latin typeface="+mj-lt"/>
              </a:rPr>
              <a:t>cavitatea</a:t>
            </a:r>
            <a:r>
              <a:rPr lang="en-GB" sz="3600" b="1" dirty="0">
                <a:solidFill>
                  <a:schemeClr val="accent1"/>
                </a:solidFill>
                <a:effectLst/>
                <a:latin typeface="+mj-lt"/>
              </a:rPr>
              <a:t> </a:t>
            </a:r>
            <a:r>
              <a:rPr lang="en-GB" sz="3600" b="1" dirty="0" err="1">
                <a:solidFill>
                  <a:schemeClr val="accent1"/>
                </a:solidFill>
                <a:effectLst/>
                <a:latin typeface="+mj-lt"/>
              </a:rPr>
              <a:t>orală</a:t>
            </a:r>
            <a:endParaRPr lang="x-none" sz="3600" b="1" dirty="0">
              <a:solidFill>
                <a:schemeClr val="accent1"/>
              </a:solidFill>
              <a:latin typeface="+mj-l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30306" y="0"/>
            <a:ext cx="112014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3765" y="323483"/>
            <a:ext cx="11564470" cy="3415552"/>
          </a:xfrm>
        </p:spPr>
        <p:txBody>
          <a:bodyPr>
            <a:normAutofit lnSpcReduction="10000"/>
          </a:bodyPr>
          <a:lstStyle/>
          <a:p>
            <a:pPr algn="just"/>
            <a:r>
              <a:rPr lang="en-GB" b="1" dirty="0" err="1">
                <a:solidFill>
                  <a:schemeClr val="accent1"/>
                </a:solidFill>
                <a:effectLst/>
              </a:rPr>
              <a:t>Fiziologia</a:t>
            </a:r>
            <a:r>
              <a:rPr lang="en-GB" b="1" dirty="0">
                <a:solidFill>
                  <a:schemeClr val="accent1"/>
                </a:solidFill>
                <a:effectLst/>
              </a:rPr>
              <a:t> </a:t>
            </a:r>
            <a:r>
              <a:rPr lang="en-GB" b="1" dirty="0" err="1">
                <a:solidFill>
                  <a:schemeClr val="accent1"/>
                </a:solidFill>
                <a:effectLst/>
              </a:rPr>
              <a:t>și</a:t>
            </a:r>
            <a:r>
              <a:rPr lang="en-GB" b="1" dirty="0">
                <a:solidFill>
                  <a:schemeClr val="accent1"/>
                </a:solidFill>
                <a:effectLst/>
              </a:rPr>
              <a:t> </a:t>
            </a:r>
            <a:r>
              <a:rPr lang="en-GB" b="1" dirty="0" err="1">
                <a:solidFill>
                  <a:schemeClr val="accent1"/>
                </a:solidFill>
                <a:effectLst/>
              </a:rPr>
              <a:t>ecologia</a:t>
            </a:r>
            <a:r>
              <a:rPr lang="en-GB" b="1" dirty="0">
                <a:solidFill>
                  <a:schemeClr val="accent1"/>
                </a:solidFill>
                <a:effectLst/>
              </a:rPr>
              <a:t> </a:t>
            </a:r>
            <a:r>
              <a:rPr lang="en-GB" b="1" dirty="0" err="1">
                <a:solidFill>
                  <a:schemeClr val="accent1"/>
                </a:solidFill>
                <a:effectLst/>
              </a:rPr>
              <a:t>microbiotei</a:t>
            </a:r>
            <a:r>
              <a:rPr lang="en-GB" b="1" dirty="0">
                <a:solidFill>
                  <a:schemeClr val="accent1"/>
                </a:solidFill>
                <a:effectLst/>
              </a:rPr>
              <a:t> </a:t>
            </a:r>
            <a:r>
              <a:rPr lang="en-GB" b="1" dirty="0" err="1">
                <a:solidFill>
                  <a:schemeClr val="accent1"/>
                </a:solidFill>
              </a:rPr>
              <a:t>orale</a:t>
            </a:r>
            <a:r>
              <a:rPr lang="en-GB" b="1" dirty="0">
                <a:solidFill>
                  <a:schemeClr val="accent1"/>
                </a:solidFill>
              </a:rPr>
              <a:t> </a:t>
            </a:r>
            <a:r>
              <a:rPr lang="en-GB" dirty="0">
                <a:solidFill>
                  <a:schemeClr val="accent1"/>
                </a:solidFill>
              </a:rPr>
              <a:t>sunt </a:t>
            </a:r>
            <a:r>
              <a:rPr lang="en-GB" dirty="0" err="1">
                <a:solidFill>
                  <a:schemeClr val="accent1"/>
                </a:solidFill>
                <a:effectLst/>
              </a:rPr>
              <a:t>strâns</a:t>
            </a:r>
            <a:r>
              <a:rPr lang="en-GB" dirty="0">
                <a:solidFill>
                  <a:schemeClr val="accent1"/>
                </a:solidFill>
                <a:effectLst/>
              </a:rPr>
              <a:t> legate de </a:t>
            </a:r>
            <a:r>
              <a:rPr lang="en-GB" dirty="0" err="1">
                <a:solidFill>
                  <a:schemeClr val="accent1"/>
                </a:solidFill>
                <a:effectLst/>
              </a:rPr>
              <a:t>cele</a:t>
            </a:r>
            <a:r>
              <a:rPr lang="en-GB" dirty="0">
                <a:solidFill>
                  <a:schemeClr val="accent1"/>
                </a:solidFill>
                <a:effectLst/>
              </a:rPr>
              <a:t> ale </a:t>
            </a:r>
            <a:r>
              <a:rPr lang="en-GB" dirty="0" err="1">
                <a:solidFill>
                  <a:schemeClr val="accent1"/>
                </a:solidFill>
                <a:effectLst/>
              </a:rPr>
              <a:t>gazdei</a:t>
            </a:r>
            <a:r>
              <a:rPr lang="en-GB" dirty="0">
                <a:solidFill>
                  <a:schemeClr val="accent1"/>
                </a:solidFill>
              </a:rPr>
              <a:t>. </a:t>
            </a:r>
            <a:endParaRPr lang="ro-RO" dirty="0" smtClean="0">
              <a:solidFill>
                <a:schemeClr val="accent1"/>
              </a:solidFill>
            </a:endParaRPr>
          </a:p>
          <a:p>
            <a:pPr algn="just"/>
            <a:r>
              <a:rPr lang="en-GB" dirty="0" err="1" smtClean="0">
                <a:solidFill>
                  <a:schemeClr val="accent1"/>
                </a:solidFill>
                <a:effectLst/>
              </a:rPr>
              <a:t>Promovarea</a:t>
            </a:r>
            <a:r>
              <a:rPr lang="en-GB" dirty="0" smtClean="0">
                <a:solidFill>
                  <a:schemeClr val="accent1"/>
                </a:solidFill>
                <a:effectLst/>
              </a:rPr>
              <a:t> </a:t>
            </a:r>
            <a:r>
              <a:rPr lang="en-GB" dirty="0" err="1">
                <a:solidFill>
                  <a:schemeClr val="accent1"/>
                </a:solidFill>
                <a:effectLst/>
              </a:rPr>
              <a:t>sănătății</a:t>
            </a:r>
            <a:r>
              <a:rPr lang="en-GB" dirty="0">
                <a:solidFill>
                  <a:schemeClr val="accent1"/>
                </a:solidFill>
                <a:effectLst/>
              </a:rPr>
              <a:t> </a:t>
            </a:r>
            <a:r>
              <a:rPr lang="en-GB" dirty="0" err="1">
                <a:solidFill>
                  <a:schemeClr val="accent1"/>
                </a:solidFill>
                <a:effectLst/>
              </a:rPr>
              <a:t>sau</a:t>
            </a:r>
            <a:r>
              <a:rPr lang="en-GB" dirty="0">
                <a:solidFill>
                  <a:schemeClr val="accent1"/>
                </a:solidFill>
                <a:effectLst/>
              </a:rPr>
              <a:t> </a:t>
            </a:r>
            <a:r>
              <a:rPr lang="en-GB" dirty="0" err="1">
                <a:solidFill>
                  <a:schemeClr val="accent1"/>
                </a:solidFill>
                <a:effectLst/>
              </a:rPr>
              <a:t>progresia</a:t>
            </a:r>
            <a:r>
              <a:rPr lang="en-GB" dirty="0">
                <a:solidFill>
                  <a:schemeClr val="accent1"/>
                </a:solidFill>
                <a:effectLst/>
              </a:rPr>
              <a:t> </a:t>
            </a:r>
            <a:r>
              <a:rPr lang="en-GB" dirty="0" err="1">
                <a:solidFill>
                  <a:schemeClr val="accent1"/>
                </a:solidFill>
                <a:effectLst/>
              </a:rPr>
              <a:t>către</a:t>
            </a:r>
            <a:r>
              <a:rPr lang="en-GB" dirty="0">
                <a:solidFill>
                  <a:schemeClr val="accent1"/>
                </a:solidFill>
                <a:effectLst/>
              </a:rPr>
              <a:t> </a:t>
            </a:r>
            <a:r>
              <a:rPr lang="en-GB" dirty="0" err="1">
                <a:solidFill>
                  <a:schemeClr val="accent1"/>
                </a:solidFill>
                <a:effectLst/>
              </a:rPr>
              <a:t>boală</a:t>
            </a:r>
            <a:r>
              <a:rPr lang="en-GB" dirty="0">
                <a:solidFill>
                  <a:schemeClr val="accent1"/>
                </a:solidFill>
                <a:effectLst/>
              </a:rPr>
              <a:t> </a:t>
            </a:r>
            <a:r>
              <a:rPr lang="en-GB" dirty="0" err="1">
                <a:solidFill>
                  <a:schemeClr val="accent1"/>
                </a:solidFill>
                <a:effectLst/>
              </a:rPr>
              <a:t>este</a:t>
            </a:r>
            <a:r>
              <a:rPr lang="en-GB" dirty="0">
                <a:solidFill>
                  <a:schemeClr val="accent1"/>
                </a:solidFill>
                <a:effectLst/>
              </a:rPr>
              <a:t> </a:t>
            </a:r>
            <a:r>
              <a:rPr lang="en-GB" dirty="0" err="1">
                <a:solidFill>
                  <a:schemeClr val="accent1"/>
                </a:solidFill>
                <a:effectLst/>
              </a:rPr>
              <a:t>influențată</a:t>
            </a:r>
            <a:r>
              <a:rPr lang="en-GB" dirty="0">
                <a:solidFill>
                  <a:schemeClr val="accent1"/>
                </a:solidFill>
                <a:effectLst/>
              </a:rPr>
              <a:t> critic de </a:t>
            </a:r>
            <a:r>
              <a:rPr lang="en-GB" dirty="0" err="1">
                <a:solidFill>
                  <a:schemeClr val="accent1"/>
                </a:solidFill>
                <a:effectLst/>
              </a:rPr>
              <a:t>microbiotă</a:t>
            </a:r>
            <a:r>
              <a:rPr lang="en-GB" dirty="0">
                <a:solidFill>
                  <a:schemeClr val="accent1"/>
                </a:solidFill>
                <a:effectLst/>
              </a:rPr>
              <a:t>. </a:t>
            </a:r>
            <a:endParaRPr lang="en-GB" dirty="0">
              <a:solidFill>
                <a:schemeClr val="accent1"/>
              </a:solidFill>
              <a:effectLst/>
            </a:endParaRPr>
          </a:p>
          <a:p>
            <a:pPr algn="just"/>
            <a:r>
              <a:rPr lang="en-GB" b="1" dirty="0" err="1">
                <a:solidFill>
                  <a:schemeClr val="accent1"/>
                </a:solidFill>
                <a:effectLst/>
              </a:rPr>
              <a:t>Microbiomul</a:t>
            </a:r>
            <a:r>
              <a:rPr lang="en-GB" b="1" dirty="0">
                <a:solidFill>
                  <a:schemeClr val="accent1"/>
                </a:solidFill>
                <a:effectLst/>
              </a:rPr>
              <a:t> oral </a:t>
            </a:r>
            <a:r>
              <a:rPr lang="en-GB" dirty="0" err="1">
                <a:solidFill>
                  <a:schemeClr val="accent1"/>
                </a:solidFill>
                <a:effectLst/>
              </a:rPr>
              <a:t>există</a:t>
            </a:r>
            <a:r>
              <a:rPr lang="en-GB" dirty="0">
                <a:solidFill>
                  <a:schemeClr val="accent1"/>
                </a:solidFill>
                <a:effectLst/>
              </a:rPr>
              <a:t> de </a:t>
            </a:r>
            <a:r>
              <a:rPr lang="en-GB" dirty="0" err="1">
                <a:solidFill>
                  <a:schemeClr val="accent1"/>
                </a:solidFill>
                <a:effectLst/>
              </a:rPr>
              <a:t>obicei</a:t>
            </a:r>
            <a:r>
              <a:rPr lang="en-GB" dirty="0">
                <a:solidFill>
                  <a:schemeClr val="accent1"/>
                </a:solidFill>
                <a:effectLst/>
              </a:rPr>
              <a:t> sub forma </a:t>
            </a:r>
            <a:r>
              <a:rPr lang="en-GB" dirty="0" err="1">
                <a:solidFill>
                  <a:schemeClr val="accent1"/>
                </a:solidFill>
                <a:effectLst/>
              </a:rPr>
              <a:t>unui</a:t>
            </a:r>
            <a:r>
              <a:rPr lang="en-GB" dirty="0">
                <a:solidFill>
                  <a:schemeClr val="accent1"/>
                </a:solidFill>
                <a:effectLst/>
              </a:rPr>
              <a:t> </a:t>
            </a:r>
            <a:r>
              <a:rPr lang="en-GB" b="1" dirty="0">
                <a:solidFill>
                  <a:schemeClr val="accent1"/>
                </a:solidFill>
                <a:effectLst/>
              </a:rPr>
              <a:t>biofilm</a:t>
            </a:r>
            <a:r>
              <a:rPr lang="en-GB" dirty="0">
                <a:solidFill>
                  <a:schemeClr val="accent1"/>
                </a:solidFill>
                <a:effectLst/>
              </a:rPr>
              <a:t>. </a:t>
            </a:r>
            <a:r>
              <a:rPr lang="en-GB" dirty="0" err="1">
                <a:solidFill>
                  <a:schemeClr val="accent1"/>
                </a:solidFill>
                <a:effectLst/>
              </a:rPr>
              <a:t>Joacă</a:t>
            </a:r>
            <a:r>
              <a:rPr lang="en-GB" dirty="0">
                <a:solidFill>
                  <a:schemeClr val="accent1"/>
                </a:solidFill>
                <a:effectLst/>
              </a:rPr>
              <a:t> un </a:t>
            </a:r>
            <a:r>
              <a:rPr lang="en-GB" dirty="0" err="1">
                <a:solidFill>
                  <a:schemeClr val="accent1"/>
                </a:solidFill>
                <a:effectLst/>
              </a:rPr>
              <a:t>rol</a:t>
            </a:r>
            <a:r>
              <a:rPr lang="en-GB" dirty="0">
                <a:solidFill>
                  <a:schemeClr val="accent1"/>
                </a:solidFill>
                <a:effectLst/>
              </a:rPr>
              <a:t> crucial în </a:t>
            </a:r>
            <a:r>
              <a:rPr lang="en-GB" dirty="0" err="1">
                <a:solidFill>
                  <a:schemeClr val="accent1"/>
                </a:solidFill>
                <a:effectLst/>
              </a:rPr>
              <a:t>menținerea</a:t>
            </a:r>
            <a:r>
              <a:rPr lang="en-GB" dirty="0">
                <a:solidFill>
                  <a:schemeClr val="accent1"/>
                </a:solidFill>
                <a:effectLst/>
              </a:rPr>
              <a:t> </a:t>
            </a:r>
            <a:r>
              <a:rPr lang="en-GB" dirty="0" err="1">
                <a:solidFill>
                  <a:schemeClr val="accent1"/>
                </a:solidFill>
                <a:effectLst/>
              </a:rPr>
              <a:t>homeostaziei</a:t>
            </a:r>
            <a:r>
              <a:rPr lang="en-GB" dirty="0">
                <a:solidFill>
                  <a:schemeClr val="accent1"/>
                </a:solidFill>
                <a:effectLst/>
              </a:rPr>
              <a:t> </a:t>
            </a:r>
            <a:r>
              <a:rPr lang="en-GB" dirty="0" err="1">
                <a:solidFill>
                  <a:schemeClr val="accent1"/>
                </a:solidFill>
                <a:effectLst/>
              </a:rPr>
              <a:t>bucale</a:t>
            </a:r>
            <a:r>
              <a:rPr lang="en-GB" dirty="0">
                <a:solidFill>
                  <a:schemeClr val="accent1"/>
                </a:solidFill>
                <a:effectLst/>
              </a:rPr>
              <a:t>, în </a:t>
            </a:r>
            <a:r>
              <a:rPr lang="en-GB" dirty="0" err="1">
                <a:solidFill>
                  <a:schemeClr val="accent1"/>
                </a:solidFill>
                <a:effectLst/>
              </a:rPr>
              <a:t>protejarea</a:t>
            </a:r>
            <a:r>
              <a:rPr lang="en-GB" dirty="0">
                <a:solidFill>
                  <a:schemeClr val="accent1"/>
                </a:solidFill>
                <a:effectLst/>
              </a:rPr>
              <a:t> </a:t>
            </a:r>
            <a:r>
              <a:rPr lang="en-GB" dirty="0" err="1">
                <a:solidFill>
                  <a:schemeClr val="accent1"/>
                </a:solidFill>
                <a:effectLst/>
              </a:rPr>
              <a:t>cavității</a:t>
            </a:r>
            <a:r>
              <a:rPr lang="en-GB" dirty="0">
                <a:solidFill>
                  <a:schemeClr val="accent1"/>
                </a:solidFill>
                <a:effectLst/>
              </a:rPr>
              <a:t> </a:t>
            </a:r>
            <a:r>
              <a:rPr lang="en-GB" dirty="0" err="1">
                <a:solidFill>
                  <a:schemeClr val="accent1"/>
                </a:solidFill>
                <a:effectLst/>
              </a:rPr>
              <a:t>bucale</a:t>
            </a:r>
            <a:r>
              <a:rPr lang="en-GB" dirty="0">
                <a:solidFill>
                  <a:schemeClr val="accent1"/>
                </a:solidFill>
                <a:effectLst/>
              </a:rPr>
              <a:t> </a:t>
            </a:r>
            <a:r>
              <a:rPr lang="en-GB" dirty="0" err="1">
                <a:solidFill>
                  <a:schemeClr val="accent1"/>
                </a:solidFill>
                <a:effectLst/>
              </a:rPr>
              <a:t>și</a:t>
            </a:r>
            <a:r>
              <a:rPr lang="en-GB" dirty="0">
                <a:solidFill>
                  <a:schemeClr val="accent1"/>
                </a:solidFill>
                <a:effectLst/>
              </a:rPr>
              <a:t> în prevenirea </a:t>
            </a:r>
            <a:r>
              <a:rPr lang="en-GB" dirty="0" err="1">
                <a:solidFill>
                  <a:schemeClr val="accent1"/>
                </a:solidFill>
                <a:effectLst/>
              </a:rPr>
              <a:t>dezvoltării</a:t>
            </a:r>
            <a:r>
              <a:rPr lang="en-GB" dirty="0">
                <a:solidFill>
                  <a:schemeClr val="accent1"/>
                </a:solidFill>
                <a:effectLst/>
              </a:rPr>
              <a:t> </a:t>
            </a:r>
            <a:r>
              <a:rPr lang="en-GB" dirty="0" err="1">
                <a:solidFill>
                  <a:schemeClr val="accent1"/>
                </a:solidFill>
                <a:effectLst/>
              </a:rPr>
              <a:t>bolii</a:t>
            </a:r>
            <a:r>
              <a:rPr lang="en-GB" dirty="0">
                <a:solidFill>
                  <a:schemeClr val="accent1"/>
                </a:solidFill>
                <a:effectLst/>
              </a:rPr>
              <a:t>. </a:t>
            </a:r>
            <a:endParaRPr lang="en-GB" dirty="0">
              <a:solidFill>
                <a:schemeClr val="accent1"/>
              </a:solidFill>
              <a:effectLst/>
            </a:endParaRPr>
          </a:p>
          <a:p>
            <a:pPr algn="just"/>
            <a:r>
              <a:rPr lang="en-GB" b="1" dirty="0">
                <a:solidFill>
                  <a:schemeClr val="accent1"/>
                </a:solidFill>
                <a:effectLst/>
              </a:rPr>
              <a:t>Flora </a:t>
            </a:r>
            <a:r>
              <a:rPr lang="en-GB" b="1" dirty="0" err="1" smtClean="0">
                <a:solidFill>
                  <a:schemeClr val="accent1"/>
                </a:solidFill>
                <a:effectLst/>
              </a:rPr>
              <a:t>comensal</a:t>
            </a:r>
            <a:r>
              <a:rPr lang="ro-RO" b="1" dirty="0">
                <a:solidFill>
                  <a:schemeClr val="accent1"/>
                </a:solidFill>
              </a:rPr>
              <a:t>ă</a:t>
            </a:r>
            <a:r>
              <a:rPr lang="en-GB" b="1" dirty="0" smtClean="0">
                <a:solidFill>
                  <a:schemeClr val="accent1"/>
                </a:solidFill>
                <a:effectLst/>
              </a:rPr>
              <a:t> </a:t>
            </a:r>
            <a:r>
              <a:rPr lang="en-GB" dirty="0" err="1" smtClean="0">
                <a:solidFill>
                  <a:schemeClr val="accent1"/>
                </a:solidFill>
                <a:effectLst/>
              </a:rPr>
              <a:t>prezent</a:t>
            </a:r>
            <a:r>
              <a:rPr lang="ro-RO" dirty="0" smtClean="0">
                <a:solidFill>
                  <a:schemeClr val="accent1"/>
                </a:solidFill>
                <a:effectLst/>
              </a:rPr>
              <a:t>ă</a:t>
            </a:r>
            <a:r>
              <a:rPr lang="en-GB" dirty="0" smtClean="0">
                <a:solidFill>
                  <a:schemeClr val="accent1"/>
                </a:solidFill>
                <a:effectLst/>
              </a:rPr>
              <a:t> </a:t>
            </a:r>
            <a:r>
              <a:rPr lang="en-GB" dirty="0">
                <a:solidFill>
                  <a:schemeClr val="accent1"/>
                </a:solidFill>
                <a:effectLst/>
              </a:rPr>
              <a:t>în </a:t>
            </a:r>
            <a:r>
              <a:rPr lang="en-GB" dirty="0" err="1">
                <a:solidFill>
                  <a:schemeClr val="accent1"/>
                </a:solidFill>
                <a:effectLst/>
              </a:rPr>
              <a:t>corpul</a:t>
            </a:r>
            <a:r>
              <a:rPr lang="en-GB" dirty="0">
                <a:solidFill>
                  <a:schemeClr val="accent1"/>
                </a:solidFill>
                <a:effectLst/>
              </a:rPr>
              <a:t> </a:t>
            </a:r>
            <a:r>
              <a:rPr lang="en-GB" dirty="0" err="1">
                <a:solidFill>
                  <a:schemeClr val="accent1"/>
                </a:solidFill>
                <a:effectLst/>
              </a:rPr>
              <a:t>uman</a:t>
            </a:r>
            <a:r>
              <a:rPr lang="en-GB" dirty="0">
                <a:solidFill>
                  <a:schemeClr val="accent1"/>
                </a:solidFill>
                <a:effectLst/>
              </a:rPr>
              <a:t> </a:t>
            </a:r>
            <a:r>
              <a:rPr lang="en-GB" dirty="0" err="1">
                <a:solidFill>
                  <a:schemeClr val="accent1"/>
                </a:solidFill>
                <a:effectLst/>
              </a:rPr>
              <a:t>joacă</a:t>
            </a:r>
            <a:r>
              <a:rPr lang="en-GB" dirty="0">
                <a:solidFill>
                  <a:schemeClr val="accent1"/>
                </a:solidFill>
                <a:effectLst/>
              </a:rPr>
              <a:t> un </a:t>
            </a:r>
            <a:r>
              <a:rPr lang="en-GB" dirty="0" err="1">
                <a:solidFill>
                  <a:schemeClr val="accent1"/>
                </a:solidFill>
                <a:effectLst/>
              </a:rPr>
              <a:t>rol</a:t>
            </a:r>
            <a:r>
              <a:rPr lang="en-GB" dirty="0">
                <a:solidFill>
                  <a:schemeClr val="accent1"/>
                </a:solidFill>
                <a:effectLst/>
              </a:rPr>
              <a:t> în </a:t>
            </a:r>
            <a:r>
              <a:rPr lang="en-GB" dirty="0" err="1">
                <a:solidFill>
                  <a:schemeClr val="accent1"/>
                </a:solidFill>
                <a:effectLst/>
              </a:rPr>
              <a:t>funcții</a:t>
            </a:r>
            <a:r>
              <a:rPr lang="en-GB" dirty="0">
                <a:solidFill>
                  <a:schemeClr val="accent1"/>
                </a:solidFill>
                <a:effectLst/>
              </a:rPr>
              <a:t> </a:t>
            </a:r>
            <a:r>
              <a:rPr lang="en-GB" dirty="0" err="1">
                <a:solidFill>
                  <a:schemeClr val="accent1"/>
                </a:solidFill>
                <a:effectLst/>
              </a:rPr>
              <a:t>critice</a:t>
            </a:r>
            <a:r>
              <a:rPr lang="en-GB" dirty="0">
                <a:solidFill>
                  <a:schemeClr val="accent1"/>
                </a:solidFill>
              </a:rPr>
              <a:t>:</a:t>
            </a:r>
            <a:r>
              <a:rPr lang="en-GB" dirty="0">
                <a:solidFill>
                  <a:schemeClr val="accent1"/>
                </a:solidFill>
                <a:effectLst/>
              </a:rPr>
              <a:t> </a:t>
            </a:r>
            <a:r>
              <a:rPr lang="en-GB" dirty="0" err="1">
                <a:solidFill>
                  <a:schemeClr val="accent1"/>
                </a:solidFill>
                <a:effectLst/>
              </a:rPr>
              <a:t>fiziologice</a:t>
            </a:r>
            <a:r>
              <a:rPr lang="en-GB" dirty="0">
                <a:solidFill>
                  <a:schemeClr val="accent1"/>
                </a:solidFill>
                <a:effectLst/>
              </a:rPr>
              <a:t>, </a:t>
            </a:r>
            <a:r>
              <a:rPr lang="en-GB" dirty="0" err="1">
                <a:solidFill>
                  <a:schemeClr val="accent1"/>
                </a:solidFill>
                <a:effectLst/>
              </a:rPr>
              <a:t>metabolice</a:t>
            </a:r>
            <a:r>
              <a:rPr lang="en-GB" dirty="0">
                <a:solidFill>
                  <a:schemeClr val="accent1"/>
                </a:solidFill>
                <a:effectLst/>
              </a:rPr>
              <a:t> </a:t>
            </a:r>
            <a:r>
              <a:rPr lang="en-GB" dirty="0" err="1">
                <a:solidFill>
                  <a:schemeClr val="accent1"/>
                </a:solidFill>
                <a:effectLst/>
              </a:rPr>
              <a:t>și</a:t>
            </a:r>
            <a:r>
              <a:rPr lang="en-GB" dirty="0">
                <a:solidFill>
                  <a:schemeClr val="accent1"/>
                </a:solidFill>
                <a:effectLst/>
              </a:rPr>
              <a:t> </a:t>
            </a:r>
            <a:r>
              <a:rPr lang="en-GB" dirty="0" err="1">
                <a:solidFill>
                  <a:schemeClr val="accent1"/>
                </a:solidFill>
                <a:effectLst/>
              </a:rPr>
              <a:t>imunologice</a:t>
            </a:r>
            <a:r>
              <a:rPr lang="en-GB" dirty="0">
                <a:solidFill>
                  <a:schemeClr val="accent1"/>
                </a:solidFill>
                <a:effectLst/>
              </a:rPr>
              <a:t> care </a:t>
            </a:r>
            <a:r>
              <a:rPr lang="en-GB" dirty="0" err="1">
                <a:solidFill>
                  <a:schemeClr val="accent1"/>
                </a:solidFill>
                <a:effectLst/>
              </a:rPr>
              <a:t>includ</a:t>
            </a:r>
            <a:r>
              <a:rPr lang="en-GB" dirty="0">
                <a:solidFill>
                  <a:schemeClr val="accent1"/>
                </a:solidFill>
                <a:effectLst/>
              </a:rPr>
              <a:t>:</a:t>
            </a:r>
            <a:endParaRPr lang="en-GB" dirty="0">
              <a:solidFill>
                <a:schemeClr val="accent1"/>
              </a:solidFill>
              <a:effectLst/>
            </a:endParaRPr>
          </a:p>
        </p:txBody>
      </p:sp>
      <p:sp>
        <p:nvSpPr>
          <p:cNvPr id="4" name="TextBox 3"/>
          <p:cNvSpPr txBox="1"/>
          <p:nvPr/>
        </p:nvSpPr>
        <p:spPr>
          <a:xfrm>
            <a:off x="7809380" y="6496434"/>
            <a:ext cx="4131608" cy="307777"/>
          </a:xfrm>
          <a:prstGeom prst="rect">
            <a:avLst/>
          </a:prstGeom>
          <a:noFill/>
        </p:spPr>
        <p:txBody>
          <a:bodyPr wrap="square">
            <a:spAutoFit/>
          </a:bodyPr>
          <a:lstStyle/>
          <a:p>
            <a:pPr algn="l"/>
            <a:r>
              <a:rPr lang="en-GB" sz="700" b="0" i="0" dirty="0">
                <a:solidFill>
                  <a:srgbClr val="212121"/>
                </a:solidFill>
                <a:effectLst/>
                <a:latin typeface="Roboto" panose="020F0502020204030204" pitchFamily="34" charset="0"/>
              </a:rPr>
              <a:t>Deo PN, Deshmukh R. Oral microbiome: Unveiling the fundamentals. J Oral </a:t>
            </a:r>
            <a:r>
              <a:rPr lang="en-GB" sz="700" b="0" i="0" dirty="0" err="1">
                <a:solidFill>
                  <a:srgbClr val="212121"/>
                </a:solidFill>
                <a:effectLst/>
                <a:latin typeface="Roboto" panose="020F0502020204030204" pitchFamily="34" charset="0"/>
              </a:rPr>
              <a:t>Maxillofac</a:t>
            </a:r>
            <a:r>
              <a:rPr lang="en-GB" sz="700" b="0" i="0" dirty="0">
                <a:solidFill>
                  <a:srgbClr val="212121"/>
                </a:solidFill>
                <a:effectLst/>
                <a:latin typeface="Roboto" panose="020F0502020204030204" pitchFamily="34" charset="0"/>
              </a:rPr>
              <a:t> </a:t>
            </a:r>
            <a:r>
              <a:rPr lang="en-GB" sz="700" b="0" i="0" dirty="0" err="1">
                <a:solidFill>
                  <a:srgbClr val="212121"/>
                </a:solidFill>
                <a:effectLst/>
                <a:latin typeface="Roboto" panose="020F0502020204030204" pitchFamily="34" charset="0"/>
              </a:rPr>
              <a:t>Pathol</a:t>
            </a:r>
            <a:r>
              <a:rPr lang="en-GB" sz="700" b="0" i="0" dirty="0">
                <a:solidFill>
                  <a:srgbClr val="212121"/>
                </a:solidFill>
                <a:effectLst/>
                <a:latin typeface="Roboto" panose="020F0502020204030204" pitchFamily="34" charset="0"/>
              </a:rPr>
              <a:t>. 2019 Jan-Apr;23(1):122-128. </a:t>
            </a:r>
            <a:r>
              <a:rPr lang="en-GB" sz="700" b="0" i="0" dirty="0" err="1">
                <a:solidFill>
                  <a:srgbClr val="212121"/>
                </a:solidFill>
                <a:effectLst/>
                <a:latin typeface="Roboto" panose="020F0502020204030204" pitchFamily="34" charset="0"/>
              </a:rPr>
              <a:t>doi</a:t>
            </a:r>
            <a:r>
              <a:rPr lang="en-GB" sz="700" b="0" i="0" dirty="0">
                <a:solidFill>
                  <a:srgbClr val="212121"/>
                </a:solidFill>
                <a:effectLst/>
                <a:latin typeface="Roboto" panose="020F0502020204030204" pitchFamily="34" charset="0"/>
              </a:rPr>
              <a:t>: 10.4103/jomfp.JOMFP_304_18. PMID: 31110428; PMCID: PMC6503789.</a:t>
            </a:r>
            <a:endParaRPr lang="en-GB" sz="700" b="0" i="0" dirty="0">
              <a:solidFill>
                <a:srgbClr val="212121"/>
              </a:solidFill>
              <a:effectLst/>
              <a:latin typeface="Roboto" panose="020F0502020204030204" pitchFamily="34" charset="0"/>
            </a:endParaRPr>
          </a:p>
        </p:txBody>
      </p:sp>
      <p:graphicFrame>
        <p:nvGraphicFramePr>
          <p:cNvPr id="5" name="Table 5"/>
          <p:cNvGraphicFramePr>
            <a:graphicFrameLocks noGrp="1"/>
          </p:cNvGraphicFramePr>
          <p:nvPr/>
        </p:nvGraphicFramePr>
        <p:xfrm>
          <a:off x="314959" y="3931942"/>
          <a:ext cx="11460480" cy="2371584"/>
        </p:xfrm>
        <a:graphic>
          <a:graphicData uri="http://schemas.openxmlformats.org/drawingml/2006/table">
            <a:tbl>
              <a:tblPr firstRow="1" bandRow="1">
                <a:tableStyleId>{ED083AE6-46FA-4A59-8FB0-9F97EB10719F}</a:tableStyleId>
              </a:tblPr>
              <a:tblGrid>
                <a:gridCol w="3820160"/>
                <a:gridCol w="3820160"/>
                <a:gridCol w="3820160"/>
              </a:tblGrid>
              <a:tr h="691712">
                <a:tc>
                  <a:txBody>
                    <a:bodyPr/>
                    <a:lstStyle/>
                    <a:p>
                      <a:pPr algn="ctr"/>
                      <a:r>
                        <a:rPr lang="en-GB" b="0" dirty="0" err="1">
                          <a:solidFill>
                            <a:schemeClr val="accent1"/>
                          </a:solidFill>
                          <a:effectLst/>
                          <a:latin typeface="+mn-lt"/>
                        </a:rPr>
                        <a:t>digestia</a:t>
                      </a:r>
                      <a:r>
                        <a:rPr lang="en-GB" b="0" dirty="0">
                          <a:solidFill>
                            <a:schemeClr val="accent1"/>
                          </a:solidFill>
                          <a:effectLst/>
                          <a:latin typeface="+mn-lt"/>
                        </a:rPr>
                        <a:t> </a:t>
                      </a:r>
                      <a:r>
                        <a:rPr lang="en-GB" b="0" dirty="0" err="1">
                          <a:solidFill>
                            <a:schemeClr val="accent1"/>
                          </a:solidFill>
                          <a:effectLst/>
                          <a:latin typeface="+mn-lt"/>
                        </a:rPr>
                        <a:t>alimentelor</a:t>
                      </a:r>
                      <a:r>
                        <a:rPr lang="en-GB" b="0" dirty="0">
                          <a:solidFill>
                            <a:schemeClr val="accent1"/>
                          </a:solidFill>
                          <a:effectLst/>
                          <a:latin typeface="+mn-lt"/>
                        </a:rPr>
                        <a:t> </a:t>
                      </a:r>
                      <a:r>
                        <a:rPr lang="en-GB" b="0" dirty="0" err="1">
                          <a:solidFill>
                            <a:schemeClr val="accent1"/>
                          </a:solidFill>
                          <a:effectLst/>
                          <a:latin typeface="+mn-lt"/>
                        </a:rPr>
                        <a:t>și</a:t>
                      </a:r>
                      <a:r>
                        <a:rPr lang="en-GB" b="0" dirty="0">
                          <a:solidFill>
                            <a:schemeClr val="accent1"/>
                          </a:solidFill>
                          <a:effectLst/>
                          <a:latin typeface="+mn-lt"/>
                        </a:rPr>
                        <a:t> </a:t>
                      </a:r>
                      <a:r>
                        <a:rPr lang="en-GB" b="0" dirty="0" err="1">
                          <a:solidFill>
                            <a:schemeClr val="accent1"/>
                          </a:solidFill>
                          <a:effectLst/>
                          <a:latin typeface="+mn-lt"/>
                        </a:rPr>
                        <a:t>nutriția</a:t>
                      </a:r>
                      <a:endParaRPr lang="x-none" b="0" dirty="0">
                        <a:solidFill>
                          <a:schemeClr val="accent1"/>
                        </a:solidFill>
                        <a:latin typeface="+mn-lt"/>
                      </a:endParaRPr>
                    </a:p>
                  </a:txBody>
                  <a:tcPr/>
                </a:tc>
                <a:tc>
                  <a:txBody>
                    <a:bodyPr/>
                    <a:lstStyle/>
                    <a:p>
                      <a:pPr algn="ctr"/>
                      <a:r>
                        <a:rPr lang="en-GB" b="0" dirty="0" err="1">
                          <a:solidFill>
                            <a:schemeClr val="accent1"/>
                          </a:solidFill>
                          <a:effectLst/>
                          <a:latin typeface="+mn-lt"/>
                        </a:rPr>
                        <a:t>generarea</a:t>
                      </a:r>
                      <a:r>
                        <a:rPr lang="en-GB" b="0" dirty="0">
                          <a:solidFill>
                            <a:schemeClr val="accent1"/>
                          </a:solidFill>
                          <a:effectLst/>
                          <a:latin typeface="+mn-lt"/>
                        </a:rPr>
                        <a:t> de </a:t>
                      </a:r>
                      <a:r>
                        <a:rPr lang="en-GB" b="0" dirty="0" err="1">
                          <a:solidFill>
                            <a:schemeClr val="accent1"/>
                          </a:solidFill>
                          <a:effectLst/>
                          <a:latin typeface="+mn-lt"/>
                        </a:rPr>
                        <a:t>energie</a:t>
                      </a:r>
                      <a:endParaRPr lang="x-none" b="0" dirty="0">
                        <a:solidFill>
                          <a:schemeClr val="accent1"/>
                        </a:solidFill>
                        <a:latin typeface="+mn-lt"/>
                      </a:endParaRPr>
                    </a:p>
                  </a:txBody>
                  <a:tcPr/>
                </a:tc>
                <a:tc>
                  <a:txBody>
                    <a:bodyPr/>
                    <a:lstStyle/>
                    <a:p>
                      <a:pPr algn="ctr"/>
                      <a:r>
                        <a:rPr lang="en-GB" b="0" dirty="0" err="1">
                          <a:solidFill>
                            <a:schemeClr val="accent1"/>
                          </a:solidFill>
                          <a:effectLst/>
                          <a:latin typeface="+mn-lt"/>
                        </a:rPr>
                        <a:t>funcția</a:t>
                      </a:r>
                      <a:r>
                        <a:rPr lang="en-GB" b="0" dirty="0">
                          <a:solidFill>
                            <a:schemeClr val="accent1"/>
                          </a:solidFill>
                          <a:effectLst/>
                          <a:latin typeface="+mn-lt"/>
                        </a:rPr>
                        <a:t> de </a:t>
                      </a:r>
                      <a:r>
                        <a:rPr lang="en-GB" b="0" dirty="0" err="1">
                          <a:solidFill>
                            <a:schemeClr val="accent1"/>
                          </a:solidFill>
                          <a:effectLst/>
                          <a:latin typeface="+mn-lt"/>
                        </a:rPr>
                        <a:t>barieră</a:t>
                      </a:r>
                      <a:r>
                        <a:rPr lang="en-GB" b="0" dirty="0">
                          <a:solidFill>
                            <a:schemeClr val="accent1"/>
                          </a:solidFill>
                          <a:effectLst/>
                          <a:latin typeface="+mn-lt"/>
                        </a:rPr>
                        <a:t> a </a:t>
                      </a:r>
                      <a:r>
                        <a:rPr lang="en-GB" b="0" dirty="0" err="1">
                          <a:solidFill>
                            <a:schemeClr val="accent1"/>
                          </a:solidFill>
                          <a:effectLst/>
                          <a:latin typeface="+mn-lt"/>
                        </a:rPr>
                        <a:t>pielii</a:t>
                      </a:r>
                      <a:r>
                        <a:rPr lang="en-GB" b="0" dirty="0">
                          <a:solidFill>
                            <a:schemeClr val="accent1"/>
                          </a:solidFill>
                          <a:effectLst/>
                          <a:latin typeface="+mn-lt"/>
                        </a:rPr>
                        <a:t> </a:t>
                      </a:r>
                      <a:r>
                        <a:rPr lang="en-GB" b="0" dirty="0" err="1">
                          <a:solidFill>
                            <a:schemeClr val="accent1"/>
                          </a:solidFill>
                          <a:effectLst/>
                          <a:latin typeface="+mn-lt"/>
                        </a:rPr>
                        <a:t>și</a:t>
                      </a:r>
                      <a:r>
                        <a:rPr lang="en-GB" b="0" dirty="0">
                          <a:solidFill>
                            <a:schemeClr val="accent1"/>
                          </a:solidFill>
                          <a:effectLst/>
                          <a:latin typeface="+mn-lt"/>
                        </a:rPr>
                        <a:t> </a:t>
                      </a:r>
                      <a:r>
                        <a:rPr lang="en-GB" b="0" dirty="0" err="1">
                          <a:solidFill>
                            <a:schemeClr val="accent1"/>
                          </a:solidFill>
                          <a:effectLst/>
                          <a:latin typeface="+mn-lt"/>
                        </a:rPr>
                        <a:t>mucoasei</a:t>
                      </a:r>
                      <a:endParaRPr lang="x-none" b="0" dirty="0">
                        <a:solidFill>
                          <a:schemeClr val="accent1"/>
                        </a:solidFill>
                        <a:latin typeface="+mn-lt"/>
                      </a:endParaRPr>
                    </a:p>
                  </a:txBody>
                  <a:tcPr/>
                </a:tc>
              </a:tr>
              <a:tr h="691712">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GB" b="0" dirty="0" err="1">
                          <a:solidFill>
                            <a:schemeClr val="accent1"/>
                          </a:solidFill>
                          <a:effectLst/>
                          <a:latin typeface="+mn-lt"/>
                        </a:rPr>
                        <a:t>prelucrarea</a:t>
                      </a:r>
                      <a:r>
                        <a:rPr lang="en-GB" b="0" dirty="0">
                          <a:solidFill>
                            <a:schemeClr val="accent1"/>
                          </a:solidFill>
                          <a:effectLst/>
                          <a:latin typeface="+mn-lt"/>
                        </a:rPr>
                        <a:t> </a:t>
                      </a:r>
                      <a:r>
                        <a:rPr lang="en-GB" b="0" dirty="0" err="1">
                          <a:solidFill>
                            <a:schemeClr val="accent1"/>
                          </a:solidFill>
                          <a:effectLst/>
                          <a:latin typeface="+mn-lt"/>
                        </a:rPr>
                        <a:t>și</a:t>
                      </a:r>
                      <a:r>
                        <a:rPr lang="en-GB" b="0" dirty="0">
                          <a:solidFill>
                            <a:schemeClr val="accent1"/>
                          </a:solidFill>
                          <a:effectLst/>
                          <a:latin typeface="+mn-lt"/>
                        </a:rPr>
                        <a:t> </a:t>
                      </a:r>
                      <a:r>
                        <a:rPr lang="en-GB" b="0" dirty="0" err="1">
                          <a:solidFill>
                            <a:schemeClr val="accent1"/>
                          </a:solidFill>
                          <a:effectLst/>
                          <a:latin typeface="+mn-lt"/>
                        </a:rPr>
                        <a:t>detoxifierea</a:t>
                      </a:r>
                      <a:r>
                        <a:rPr lang="en-GB" b="0" dirty="0">
                          <a:solidFill>
                            <a:schemeClr val="accent1"/>
                          </a:solidFill>
                          <a:effectLst/>
                          <a:latin typeface="+mn-lt"/>
                        </a:rPr>
                        <a:t> </a:t>
                      </a:r>
                      <a:r>
                        <a:rPr lang="en-GB" b="0" dirty="0" err="1">
                          <a:solidFill>
                            <a:schemeClr val="accent1"/>
                          </a:solidFill>
                          <a:effectLst/>
                          <a:latin typeface="+mn-lt"/>
                        </a:rPr>
                        <a:t>substanțelor</a:t>
                      </a:r>
                      <a:r>
                        <a:rPr lang="en-GB" b="0" dirty="0">
                          <a:solidFill>
                            <a:schemeClr val="accent1"/>
                          </a:solidFill>
                          <a:effectLst/>
                          <a:latin typeface="+mn-lt"/>
                        </a:rPr>
                        <a:t> </a:t>
                      </a:r>
                      <a:r>
                        <a:rPr lang="en-GB" b="0" dirty="0" err="1">
                          <a:solidFill>
                            <a:schemeClr val="accent1"/>
                          </a:solidFill>
                          <a:effectLst/>
                          <a:latin typeface="+mn-lt"/>
                        </a:rPr>
                        <a:t>chimice</a:t>
                      </a:r>
                      <a:r>
                        <a:rPr lang="en-GB" b="0" dirty="0">
                          <a:solidFill>
                            <a:schemeClr val="accent1"/>
                          </a:solidFill>
                          <a:effectLst/>
                          <a:latin typeface="+mn-lt"/>
                        </a:rPr>
                        <a:t> de </a:t>
                      </a:r>
                      <a:r>
                        <a:rPr lang="en-GB" b="0" dirty="0" err="1">
                          <a:solidFill>
                            <a:schemeClr val="accent1"/>
                          </a:solidFill>
                          <a:effectLst/>
                          <a:latin typeface="+mn-lt"/>
                        </a:rPr>
                        <a:t>mediu</a:t>
                      </a:r>
                      <a:endParaRPr lang="x-none" b="0" dirty="0">
                        <a:solidFill>
                          <a:schemeClr val="accent1"/>
                        </a:solidFill>
                        <a:latin typeface="+mn-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GB" b="0" dirty="0" err="1">
                          <a:solidFill>
                            <a:schemeClr val="accent1"/>
                          </a:solidFill>
                          <a:effectLst/>
                          <a:latin typeface="+mn-lt"/>
                        </a:rPr>
                        <a:t>controlul</a:t>
                      </a:r>
                      <a:r>
                        <a:rPr lang="en-GB" b="0" dirty="0">
                          <a:solidFill>
                            <a:schemeClr val="accent1"/>
                          </a:solidFill>
                          <a:effectLst/>
                          <a:latin typeface="+mn-lt"/>
                        </a:rPr>
                        <a:t> </a:t>
                      </a:r>
                      <a:r>
                        <a:rPr lang="en-GB" b="0" dirty="0" err="1">
                          <a:solidFill>
                            <a:schemeClr val="accent1"/>
                          </a:solidFill>
                          <a:effectLst/>
                          <a:latin typeface="+mn-lt"/>
                        </a:rPr>
                        <a:t>depozitării</a:t>
                      </a:r>
                      <a:r>
                        <a:rPr lang="en-GB" b="0" dirty="0">
                          <a:solidFill>
                            <a:schemeClr val="accent1"/>
                          </a:solidFill>
                          <a:effectLst/>
                          <a:latin typeface="+mn-lt"/>
                        </a:rPr>
                        <a:t> </a:t>
                      </a:r>
                      <a:r>
                        <a:rPr lang="en-GB" b="0" dirty="0" err="1">
                          <a:solidFill>
                            <a:schemeClr val="accent1"/>
                          </a:solidFill>
                          <a:effectLst/>
                          <a:latin typeface="+mn-lt"/>
                        </a:rPr>
                        <a:t>grăsimilor</a:t>
                      </a:r>
                      <a:r>
                        <a:rPr lang="en-GB" b="0" dirty="0">
                          <a:solidFill>
                            <a:schemeClr val="accent1"/>
                          </a:solidFill>
                          <a:effectLst/>
                          <a:latin typeface="+mn-lt"/>
                        </a:rPr>
                        <a:t> </a:t>
                      </a:r>
                      <a:r>
                        <a:rPr lang="en-GB" b="0" dirty="0" err="1">
                          <a:solidFill>
                            <a:schemeClr val="accent1"/>
                          </a:solidFill>
                          <a:effectLst/>
                          <a:latin typeface="+mn-lt"/>
                        </a:rPr>
                        <a:t>și</a:t>
                      </a:r>
                      <a:r>
                        <a:rPr lang="en-GB" b="0" dirty="0">
                          <a:solidFill>
                            <a:schemeClr val="accent1"/>
                          </a:solidFill>
                          <a:effectLst/>
                          <a:latin typeface="+mn-lt"/>
                        </a:rPr>
                        <a:t> </a:t>
                      </a:r>
                      <a:r>
                        <a:rPr lang="en-GB" b="0" dirty="0" err="1">
                          <a:solidFill>
                            <a:schemeClr val="accent1"/>
                          </a:solidFill>
                          <a:effectLst/>
                          <a:latin typeface="+mn-lt"/>
                        </a:rPr>
                        <a:t>reglării</a:t>
                      </a:r>
                      <a:r>
                        <a:rPr lang="en-GB" b="0" dirty="0">
                          <a:solidFill>
                            <a:schemeClr val="accent1"/>
                          </a:solidFill>
                          <a:effectLst/>
                          <a:latin typeface="+mn-lt"/>
                        </a:rPr>
                        <a:t> </a:t>
                      </a:r>
                      <a:r>
                        <a:rPr lang="en-GB" b="0" dirty="0" err="1">
                          <a:solidFill>
                            <a:schemeClr val="accent1"/>
                          </a:solidFill>
                          <a:effectLst/>
                          <a:latin typeface="+mn-lt"/>
                        </a:rPr>
                        <a:t>metabolice</a:t>
                      </a:r>
                      <a:endParaRPr lang="x-none" b="0" dirty="0">
                        <a:solidFill>
                          <a:schemeClr val="accent1"/>
                        </a:solidFill>
                        <a:latin typeface="+mn-lt"/>
                      </a:endParaRPr>
                    </a:p>
                  </a:txBody>
                  <a:tcPr/>
                </a:tc>
                <a:tc>
                  <a:txBody>
                    <a:bodyPr/>
                    <a:lstStyle/>
                    <a:p>
                      <a:pPr algn="ctr"/>
                      <a:r>
                        <a:rPr lang="en-GB" b="0" dirty="0">
                          <a:solidFill>
                            <a:schemeClr val="accent1"/>
                          </a:solidFill>
                          <a:effectLst/>
                          <a:latin typeface="+mn-lt"/>
                        </a:rPr>
                        <a:t>prevenirea </a:t>
                      </a:r>
                      <a:r>
                        <a:rPr lang="en-GB" b="0" dirty="0" err="1">
                          <a:solidFill>
                            <a:schemeClr val="accent1"/>
                          </a:solidFill>
                          <a:effectLst/>
                          <a:latin typeface="+mn-lt"/>
                        </a:rPr>
                        <a:t>invaziei</a:t>
                      </a:r>
                      <a:r>
                        <a:rPr lang="en-GB" b="0" dirty="0">
                          <a:solidFill>
                            <a:schemeClr val="accent1"/>
                          </a:solidFill>
                          <a:effectLst/>
                          <a:latin typeface="+mn-lt"/>
                        </a:rPr>
                        <a:t> </a:t>
                      </a:r>
                      <a:r>
                        <a:rPr lang="en-GB" b="0" dirty="0" err="1">
                          <a:solidFill>
                            <a:schemeClr val="accent1"/>
                          </a:solidFill>
                          <a:effectLst/>
                          <a:latin typeface="+mn-lt"/>
                        </a:rPr>
                        <a:t>și</a:t>
                      </a:r>
                      <a:r>
                        <a:rPr lang="en-GB" b="0" dirty="0">
                          <a:solidFill>
                            <a:schemeClr val="accent1"/>
                          </a:solidFill>
                          <a:effectLst/>
                          <a:latin typeface="+mn-lt"/>
                        </a:rPr>
                        <a:t> a </a:t>
                      </a:r>
                      <a:r>
                        <a:rPr lang="en-GB" b="0" dirty="0" err="1">
                          <a:solidFill>
                            <a:schemeClr val="accent1"/>
                          </a:solidFill>
                          <a:effectLst/>
                          <a:latin typeface="+mn-lt"/>
                        </a:rPr>
                        <a:t>creșterii</a:t>
                      </a:r>
                      <a:r>
                        <a:rPr lang="en-GB" b="0" dirty="0">
                          <a:solidFill>
                            <a:schemeClr val="accent1"/>
                          </a:solidFill>
                          <a:effectLst/>
                          <a:latin typeface="+mn-lt"/>
                        </a:rPr>
                        <a:t> </a:t>
                      </a:r>
                      <a:r>
                        <a:rPr lang="en-GB" b="0" dirty="0" err="1">
                          <a:solidFill>
                            <a:schemeClr val="accent1"/>
                          </a:solidFill>
                          <a:effectLst/>
                          <a:latin typeface="+mn-lt"/>
                        </a:rPr>
                        <a:t>bolilor</a:t>
                      </a:r>
                      <a:endParaRPr lang="x-none" b="0" dirty="0">
                        <a:solidFill>
                          <a:schemeClr val="accent1"/>
                        </a:solidFill>
                        <a:latin typeface="+mn-lt"/>
                      </a:endParaRPr>
                    </a:p>
                  </a:txBody>
                  <a:tcPr/>
                </a:tc>
              </a:tr>
              <a:tr h="988160">
                <a:tc>
                  <a:txBody>
                    <a:bodyPr/>
                    <a:lstStyle/>
                    <a:p>
                      <a:pPr algn="ctr"/>
                      <a:r>
                        <a:rPr lang="en-GB" b="0" dirty="0" err="1">
                          <a:solidFill>
                            <a:schemeClr val="accent1"/>
                          </a:solidFill>
                          <a:effectLst/>
                          <a:latin typeface="+mn-lt"/>
                        </a:rPr>
                        <a:t>diferențierea</a:t>
                      </a:r>
                      <a:r>
                        <a:rPr lang="en-GB" b="0" dirty="0">
                          <a:solidFill>
                            <a:schemeClr val="accent1"/>
                          </a:solidFill>
                          <a:effectLst/>
                          <a:latin typeface="+mn-lt"/>
                        </a:rPr>
                        <a:t> </a:t>
                      </a:r>
                      <a:r>
                        <a:rPr lang="en-GB" b="0" dirty="0" err="1">
                          <a:solidFill>
                            <a:schemeClr val="accent1"/>
                          </a:solidFill>
                          <a:effectLst/>
                          <a:latin typeface="+mn-lt"/>
                        </a:rPr>
                        <a:t>și</a:t>
                      </a:r>
                      <a:r>
                        <a:rPr lang="en-GB" b="0" dirty="0">
                          <a:solidFill>
                            <a:schemeClr val="accent1"/>
                          </a:solidFill>
                          <a:effectLst/>
                          <a:latin typeface="+mn-lt"/>
                        </a:rPr>
                        <a:t> </a:t>
                      </a:r>
                      <a:r>
                        <a:rPr lang="en-GB" b="0" dirty="0" err="1">
                          <a:solidFill>
                            <a:schemeClr val="accent1"/>
                          </a:solidFill>
                          <a:effectLst/>
                          <a:latin typeface="+mn-lt"/>
                        </a:rPr>
                        <a:t>maturarea</a:t>
                      </a:r>
                      <a:r>
                        <a:rPr lang="en-GB" b="0" dirty="0">
                          <a:solidFill>
                            <a:schemeClr val="accent1"/>
                          </a:solidFill>
                          <a:effectLst/>
                          <a:latin typeface="+mn-lt"/>
                        </a:rPr>
                        <a:t> </a:t>
                      </a:r>
                      <a:r>
                        <a:rPr lang="en-GB" b="0" dirty="0" err="1">
                          <a:solidFill>
                            <a:schemeClr val="accent1"/>
                          </a:solidFill>
                          <a:effectLst/>
                          <a:latin typeface="+mn-lt"/>
                        </a:rPr>
                        <a:t>mucoasei</a:t>
                      </a:r>
                      <a:r>
                        <a:rPr lang="en-GB" b="0" dirty="0">
                          <a:solidFill>
                            <a:schemeClr val="accent1"/>
                          </a:solidFill>
                          <a:effectLst/>
                          <a:latin typeface="+mn-lt"/>
                        </a:rPr>
                        <a:t> </a:t>
                      </a:r>
                      <a:r>
                        <a:rPr lang="en-GB" b="0" dirty="0" err="1">
                          <a:solidFill>
                            <a:schemeClr val="accent1"/>
                          </a:solidFill>
                          <a:effectLst/>
                          <a:latin typeface="+mn-lt"/>
                        </a:rPr>
                        <a:t>gazdei</a:t>
                      </a:r>
                      <a:r>
                        <a:rPr lang="en-GB" b="0" dirty="0">
                          <a:solidFill>
                            <a:schemeClr val="accent1"/>
                          </a:solidFill>
                          <a:effectLst/>
                          <a:latin typeface="+mn-lt"/>
                        </a:rPr>
                        <a:t> </a:t>
                      </a:r>
                      <a:r>
                        <a:rPr lang="en-GB" b="0" dirty="0" err="1">
                          <a:solidFill>
                            <a:schemeClr val="accent1"/>
                          </a:solidFill>
                          <a:effectLst/>
                          <a:latin typeface="+mn-lt"/>
                        </a:rPr>
                        <a:t>și</a:t>
                      </a:r>
                      <a:r>
                        <a:rPr lang="en-GB" b="0" dirty="0">
                          <a:solidFill>
                            <a:schemeClr val="accent1"/>
                          </a:solidFill>
                          <a:effectLst/>
                          <a:latin typeface="+mn-lt"/>
                        </a:rPr>
                        <a:t> a </a:t>
                      </a:r>
                      <a:r>
                        <a:rPr lang="en-GB" b="0" dirty="0" err="1">
                          <a:solidFill>
                            <a:schemeClr val="accent1"/>
                          </a:solidFill>
                          <a:effectLst/>
                          <a:latin typeface="+mn-lt"/>
                        </a:rPr>
                        <a:t>sistemului</a:t>
                      </a:r>
                      <a:r>
                        <a:rPr lang="en-GB" b="0" dirty="0">
                          <a:solidFill>
                            <a:schemeClr val="accent1"/>
                          </a:solidFill>
                          <a:effectLst/>
                          <a:latin typeface="+mn-lt"/>
                        </a:rPr>
                        <a:t> </a:t>
                      </a:r>
                      <a:r>
                        <a:rPr lang="en-GB" b="0" dirty="0" err="1">
                          <a:solidFill>
                            <a:schemeClr val="accent1"/>
                          </a:solidFill>
                          <a:effectLst/>
                          <a:latin typeface="+mn-lt"/>
                        </a:rPr>
                        <a:t>său</a:t>
                      </a:r>
                      <a:r>
                        <a:rPr lang="en-GB" b="0" dirty="0">
                          <a:solidFill>
                            <a:schemeClr val="accent1"/>
                          </a:solidFill>
                          <a:effectLst/>
                          <a:latin typeface="+mn-lt"/>
                        </a:rPr>
                        <a:t> </a:t>
                      </a:r>
                      <a:r>
                        <a:rPr lang="en-GB" b="0" dirty="0" err="1">
                          <a:solidFill>
                            <a:schemeClr val="accent1"/>
                          </a:solidFill>
                          <a:effectLst/>
                          <a:latin typeface="+mn-lt"/>
                        </a:rPr>
                        <a:t>imunitar</a:t>
                      </a:r>
                      <a:endParaRPr lang="x-none" b="0" dirty="0">
                        <a:solidFill>
                          <a:schemeClr val="accent1"/>
                        </a:solidFill>
                        <a:latin typeface="+mn-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GB" b="0" dirty="0" err="1">
                          <a:solidFill>
                            <a:schemeClr val="accent1"/>
                          </a:solidFill>
                          <a:effectLst/>
                          <a:latin typeface="+mn-lt"/>
                        </a:rPr>
                        <a:t>menținerea</a:t>
                      </a:r>
                      <a:r>
                        <a:rPr lang="en-GB" b="0" dirty="0">
                          <a:solidFill>
                            <a:schemeClr val="accent1"/>
                          </a:solidFill>
                          <a:effectLst/>
                          <a:latin typeface="+mn-lt"/>
                        </a:rPr>
                        <a:t> </a:t>
                      </a:r>
                      <a:r>
                        <a:rPr lang="en-GB" b="0" dirty="0" err="1">
                          <a:solidFill>
                            <a:schemeClr val="accent1"/>
                          </a:solidFill>
                          <a:effectLst/>
                          <a:latin typeface="+mn-lt"/>
                        </a:rPr>
                        <a:t>sistemului</a:t>
                      </a:r>
                      <a:r>
                        <a:rPr lang="en-GB" b="0" dirty="0">
                          <a:solidFill>
                            <a:schemeClr val="accent1"/>
                          </a:solidFill>
                          <a:effectLst/>
                          <a:latin typeface="+mn-lt"/>
                        </a:rPr>
                        <a:t> </a:t>
                      </a:r>
                      <a:r>
                        <a:rPr lang="en-GB" b="0" dirty="0" err="1">
                          <a:solidFill>
                            <a:schemeClr val="accent1"/>
                          </a:solidFill>
                          <a:effectLst/>
                          <a:latin typeface="+mn-lt"/>
                        </a:rPr>
                        <a:t>imunitar</a:t>
                      </a:r>
                      <a:r>
                        <a:rPr lang="en-GB" b="0" dirty="0">
                          <a:solidFill>
                            <a:schemeClr val="accent1"/>
                          </a:solidFill>
                          <a:effectLst/>
                          <a:latin typeface="+mn-lt"/>
                        </a:rPr>
                        <a:t> </a:t>
                      </a:r>
                      <a:r>
                        <a:rPr lang="en-GB" b="0" dirty="0" err="1">
                          <a:solidFill>
                            <a:schemeClr val="accent1"/>
                          </a:solidFill>
                          <a:effectLst/>
                          <a:latin typeface="+mn-lt"/>
                        </a:rPr>
                        <a:t>și</a:t>
                      </a:r>
                      <a:r>
                        <a:rPr lang="en-GB" b="0" dirty="0">
                          <a:solidFill>
                            <a:schemeClr val="accent1"/>
                          </a:solidFill>
                          <a:effectLst/>
                          <a:latin typeface="+mn-lt"/>
                        </a:rPr>
                        <a:t> </a:t>
                      </a:r>
                      <a:r>
                        <a:rPr lang="en-GB" b="0" dirty="0" err="1">
                          <a:solidFill>
                            <a:schemeClr val="accent1"/>
                          </a:solidFill>
                          <a:effectLst/>
                          <a:latin typeface="+mn-lt"/>
                        </a:rPr>
                        <a:t>echilibrul</a:t>
                      </a:r>
                      <a:r>
                        <a:rPr lang="en-GB" b="0" dirty="0">
                          <a:solidFill>
                            <a:schemeClr val="accent1"/>
                          </a:solidFill>
                          <a:effectLst/>
                          <a:latin typeface="+mn-lt"/>
                        </a:rPr>
                        <a:t> </a:t>
                      </a:r>
                      <a:r>
                        <a:rPr lang="en-GB" b="0" dirty="0" err="1">
                          <a:solidFill>
                            <a:schemeClr val="accent1"/>
                          </a:solidFill>
                          <a:effectLst/>
                          <a:latin typeface="+mn-lt"/>
                        </a:rPr>
                        <a:t>dintre</a:t>
                      </a:r>
                      <a:r>
                        <a:rPr lang="en-GB" b="0" dirty="0">
                          <a:solidFill>
                            <a:schemeClr val="accent1"/>
                          </a:solidFill>
                          <a:effectLst/>
                          <a:latin typeface="+mn-lt"/>
                        </a:rPr>
                        <a:t> </a:t>
                      </a:r>
                      <a:r>
                        <a:rPr lang="en-GB" b="0" dirty="0" err="1">
                          <a:solidFill>
                            <a:schemeClr val="accent1"/>
                          </a:solidFill>
                          <a:effectLst/>
                          <a:latin typeface="+mn-lt"/>
                        </a:rPr>
                        <a:t>procesele</a:t>
                      </a:r>
                      <a:r>
                        <a:rPr lang="en-GB" b="0" dirty="0">
                          <a:solidFill>
                            <a:schemeClr val="accent1"/>
                          </a:solidFill>
                          <a:effectLst/>
                          <a:latin typeface="+mn-lt"/>
                        </a:rPr>
                        <a:t> </a:t>
                      </a:r>
                      <a:r>
                        <a:rPr lang="en-GB" b="0" dirty="0" err="1">
                          <a:solidFill>
                            <a:schemeClr val="accent1"/>
                          </a:solidFill>
                          <a:effectLst/>
                          <a:latin typeface="+mn-lt"/>
                        </a:rPr>
                        <a:t>proinflamatorii</a:t>
                      </a:r>
                      <a:r>
                        <a:rPr lang="en-GB" b="0" dirty="0">
                          <a:solidFill>
                            <a:schemeClr val="accent1"/>
                          </a:solidFill>
                          <a:effectLst/>
                          <a:latin typeface="+mn-lt"/>
                        </a:rPr>
                        <a:t> </a:t>
                      </a:r>
                      <a:r>
                        <a:rPr lang="en-GB" b="0" dirty="0" err="1">
                          <a:solidFill>
                            <a:schemeClr val="accent1"/>
                          </a:solidFill>
                          <a:effectLst/>
                          <a:latin typeface="+mn-lt"/>
                        </a:rPr>
                        <a:t>și</a:t>
                      </a:r>
                      <a:r>
                        <a:rPr lang="en-GB" b="0" dirty="0">
                          <a:solidFill>
                            <a:schemeClr val="accent1"/>
                          </a:solidFill>
                          <a:effectLst/>
                          <a:latin typeface="+mn-lt"/>
                        </a:rPr>
                        <a:t> </a:t>
                      </a:r>
                      <a:r>
                        <a:rPr lang="en-GB" b="0" dirty="0" err="1">
                          <a:solidFill>
                            <a:schemeClr val="accent1"/>
                          </a:solidFill>
                          <a:effectLst/>
                          <a:latin typeface="+mn-lt"/>
                        </a:rPr>
                        <a:t>antiinflamatorii</a:t>
                      </a:r>
                      <a:endParaRPr lang="x-none" b="0" dirty="0">
                        <a:solidFill>
                          <a:schemeClr val="accent1"/>
                        </a:solidFill>
                        <a:latin typeface="+mn-lt"/>
                      </a:endParaRPr>
                    </a:p>
                  </a:txBody>
                  <a:tcPr/>
                </a:tc>
                <a:tc>
                  <a:txBody>
                    <a:bodyPr/>
                    <a:lstStyle/>
                    <a:p>
                      <a:pPr algn="ctr"/>
                      <a:r>
                        <a:rPr lang="en-GB" b="0" dirty="0" err="1">
                          <a:solidFill>
                            <a:schemeClr val="accent1"/>
                          </a:solidFill>
                          <a:effectLst/>
                          <a:latin typeface="+mn-lt"/>
                        </a:rPr>
                        <a:t>promovarea</a:t>
                      </a:r>
                      <a:r>
                        <a:rPr lang="en-GB" b="0" dirty="0">
                          <a:solidFill>
                            <a:schemeClr val="accent1"/>
                          </a:solidFill>
                          <a:effectLst/>
                          <a:latin typeface="+mn-lt"/>
                        </a:rPr>
                        <a:t> </a:t>
                      </a:r>
                      <a:r>
                        <a:rPr lang="en-GB" b="0" dirty="0" err="1">
                          <a:solidFill>
                            <a:schemeClr val="accent1"/>
                          </a:solidFill>
                          <a:effectLst/>
                          <a:latin typeface="+mn-lt"/>
                        </a:rPr>
                        <a:t>microorganismelor</a:t>
                      </a:r>
                      <a:r>
                        <a:rPr lang="en-GB" b="0" dirty="0">
                          <a:solidFill>
                            <a:schemeClr val="accent1"/>
                          </a:solidFill>
                          <a:effectLst/>
                          <a:latin typeface="+mn-lt"/>
                        </a:rPr>
                        <a:t> (</a:t>
                      </a:r>
                      <a:r>
                        <a:rPr lang="en-GB" b="0" dirty="0" err="1">
                          <a:solidFill>
                            <a:schemeClr val="accent1"/>
                          </a:solidFill>
                          <a:effectLst/>
                          <a:latin typeface="+mn-lt"/>
                        </a:rPr>
                        <a:t>rezistența</a:t>
                      </a:r>
                      <a:r>
                        <a:rPr lang="en-GB" b="0" dirty="0">
                          <a:solidFill>
                            <a:schemeClr val="accent1"/>
                          </a:solidFill>
                          <a:effectLst/>
                          <a:latin typeface="+mn-lt"/>
                        </a:rPr>
                        <a:t> la </a:t>
                      </a:r>
                      <a:r>
                        <a:rPr lang="en-GB" b="0" dirty="0" err="1">
                          <a:solidFill>
                            <a:schemeClr val="accent1"/>
                          </a:solidFill>
                          <a:effectLst/>
                          <a:latin typeface="+mn-lt"/>
                        </a:rPr>
                        <a:t>colonizare</a:t>
                      </a:r>
                      <a:r>
                        <a:rPr lang="en-GB" b="0" dirty="0">
                          <a:solidFill>
                            <a:schemeClr val="accent1"/>
                          </a:solidFill>
                          <a:effectLst/>
                          <a:latin typeface="+mn-lt"/>
                        </a:rPr>
                        <a:t>)</a:t>
                      </a:r>
                      <a:endParaRPr lang="x-none" b="0" dirty="0">
                        <a:solidFill>
                          <a:schemeClr val="accent1"/>
                        </a:solidFill>
                        <a:latin typeface="+mn-lt"/>
                      </a:endParaRPr>
                    </a:p>
                  </a:txBody>
                  <a:tcPr/>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dirty="0">
                <a:solidFill>
                  <a:schemeClr val="accent1"/>
                </a:solidFill>
                <a:effectLst/>
              </a:rPr>
              <a:t>3. </a:t>
            </a:r>
            <a:r>
              <a:rPr lang="en-GB" dirty="0" err="1">
                <a:solidFill>
                  <a:schemeClr val="accent1"/>
                </a:solidFill>
                <a:effectLst/>
              </a:rPr>
              <a:t>Factori</a:t>
            </a:r>
            <a:r>
              <a:rPr lang="en-GB" dirty="0">
                <a:solidFill>
                  <a:schemeClr val="accent1"/>
                </a:solidFill>
                <a:effectLst/>
              </a:rPr>
              <a:t> </a:t>
            </a:r>
            <a:r>
              <a:rPr lang="en-GB" dirty="0" err="1">
                <a:solidFill>
                  <a:schemeClr val="accent1"/>
                </a:solidFill>
                <a:effectLst/>
              </a:rPr>
              <a:t>favorizanți</a:t>
            </a:r>
            <a:r>
              <a:rPr lang="en-GB" dirty="0">
                <a:solidFill>
                  <a:schemeClr val="accent1"/>
                </a:solidFill>
                <a:effectLst/>
              </a:rPr>
              <a:t> </a:t>
            </a:r>
            <a:r>
              <a:rPr lang="en-GB" dirty="0" err="1">
                <a:solidFill>
                  <a:schemeClr val="accent1"/>
                </a:solidFill>
                <a:effectLst/>
              </a:rPr>
              <a:t>ai</a:t>
            </a:r>
            <a:r>
              <a:rPr lang="en-GB" dirty="0">
                <a:solidFill>
                  <a:schemeClr val="accent1"/>
                </a:solidFill>
                <a:effectLst/>
              </a:rPr>
              <a:t> </a:t>
            </a:r>
            <a:r>
              <a:rPr lang="en-GB" dirty="0" err="1" smtClean="0">
                <a:solidFill>
                  <a:schemeClr val="accent1"/>
                </a:solidFill>
                <a:effectLst/>
              </a:rPr>
              <a:t>infecț</a:t>
            </a:r>
            <a:r>
              <a:rPr lang="ro-RO" dirty="0" smtClean="0">
                <a:solidFill>
                  <a:schemeClr val="accent1"/>
                </a:solidFill>
                <a:effectLst/>
              </a:rPr>
              <a:t>i</a:t>
            </a:r>
            <a:r>
              <a:rPr lang="en-GB" dirty="0" err="1" smtClean="0">
                <a:solidFill>
                  <a:schemeClr val="accent1"/>
                </a:solidFill>
                <a:effectLst/>
              </a:rPr>
              <a:t>ilor</a:t>
            </a:r>
            <a:r>
              <a:rPr lang="en-GB" dirty="0" smtClean="0">
                <a:solidFill>
                  <a:schemeClr val="accent1"/>
                </a:solidFill>
                <a:effectLst/>
              </a:rPr>
              <a:t> </a:t>
            </a:r>
            <a:r>
              <a:rPr lang="en-GB" dirty="0" err="1">
                <a:solidFill>
                  <a:schemeClr val="accent1"/>
                </a:solidFill>
                <a:effectLst/>
              </a:rPr>
              <a:t>asociate</a:t>
            </a:r>
            <a:r>
              <a:rPr lang="en-GB" dirty="0">
                <a:solidFill>
                  <a:schemeClr val="accent1"/>
                </a:solidFill>
                <a:effectLst/>
              </a:rPr>
              <a:t> </a:t>
            </a:r>
            <a:r>
              <a:rPr lang="en-GB" dirty="0" err="1">
                <a:solidFill>
                  <a:schemeClr val="accent1"/>
                </a:solidFill>
              </a:rPr>
              <a:t>î</a:t>
            </a:r>
            <a:r>
              <a:rPr lang="en-GB" dirty="0" err="1">
                <a:solidFill>
                  <a:schemeClr val="accent1"/>
                </a:solidFill>
                <a:effectLst/>
              </a:rPr>
              <a:t>ngrijirilor</a:t>
            </a:r>
            <a:r>
              <a:rPr lang="en-GB" dirty="0">
                <a:solidFill>
                  <a:schemeClr val="accent1"/>
                </a:solidFill>
                <a:effectLst/>
              </a:rPr>
              <a:t> </a:t>
            </a:r>
            <a:r>
              <a:rPr lang="en-GB" dirty="0" err="1">
                <a:solidFill>
                  <a:schemeClr val="accent1"/>
                </a:solidFill>
                <a:effectLst/>
              </a:rPr>
              <a:t>medicale</a:t>
            </a:r>
            <a:r>
              <a:rPr lang="en-GB" dirty="0">
                <a:solidFill>
                  <a:schemeClr val="accent1"/>
                </a:solidFill>
                <a:effectLst/>
              </a:rPr>
              <a:t> în </a:t>
            </a:r>
            <a:r>
              <a:rPr lang="en-GB" dirty="0" err="1">
                <a:solidFill>
                  <a:schemeClr val="accent1"/>
                </a:solidFill>
                <a:effectLst/>
              </a:rPr>
              <a:t>practica</a:t>
            </a:r>
            <a:r>
              <a:rPr lang="en-GB" dirty="0">
                <a:solidFill>
                  <a:schemeClr val="accent1"/>
                </a:solidFill>
                <a:effectLst/>
              </a:rPr>
              <a:t> </a:t>
            </a:r>
            <a:r>
              <a:rPr lang="en-GB" dirty="0" err="1">
                <a:solidFill>
                  <a:schemeClr val="accent1"/>
                </a:solidFill>
                <a:effectLst/>
              </a:rPr>
              <a:t>stomatologică</a:t>
            </a:r>
            <a:endParaRPr lang="x-none" dirty="0">
              <a:solidFill>
                <a:schemeClr val="accent1"/>
              </a:solidFill>
            </a:endParaRPr>
          </a:p>
        </p:txBody>
      </p:sp>
      <p:sp>
        <p:nvSpPr>
          <p:cNvPr id="3" name="Content Placeholder 2"/>
          <p:cNvSpPr>
            <a:spLocks noGrp="1"/>
          </p:cNvSpPr>
          <p:nvPr>
            <p:ph idx="1"/>
          </p:nvPr>
        </p:nvSpPr>
        <p:spPr>
          <a:xfrm>
            <a:off x="219636" y="2541494"/>
            <a:ext cx="4419599" cy="3595128"/>
          </a:xfrm>
        </p:spPr>
        <p:txBody>
          <a:bodyPr/>
          <a:lstStyle/>
          <a:p>
            <a:pPr algn="just"/>
            <a:r>
              <a:rPr lang="en-GB" dirty="0" err="1">
                <a:solidFill>
                  <a:schemeClr val="accent1"/>
                </a:solidFill>
                <a:effectLst/>
              </a:rPr>
              <a:t>proceduri</a:t>
            </a:r>
            <a:r>
              <a:rPr lang="en-GB" dirty="0">
                <a:solidFill>
                  <a:schemeClr val="accent1"/>
                </a:solidFill>
                <a:effectLst/>
              </a:rPr>
              <a:t> </a:t>
            </a:r>
            <a:r>
              <a:rPr lang="en-GB" dirty="0" err="1">
                <a:solidFill>
                  <a:schemeClr val="accent1"/>
                </a:solidFill>
                <a:effectLst/>
              </a:rPr>
              <a:t>invazive</a:t>
            </a:r>
            <a:r>
              <a:rPr lang="en-GB" dirty="0">
                <a:solidFill>
                  <a:schemeClr val="accent1"/>
                </a:solidFill>
                <a:effectLst/>
              </a:rPr>
              <a:t> de diagnostic </a:t>
            </a:r>
            <a:r>
              <a:rPr lang="en-GB" dirty="0" err="1">
                <a:solidFill>
                  <a:schemeClr val="accent1"/>
                </a:solidFill>
                <a:effectLst/>
              </a:rPr>
              <a:t>si</a:t>
            </a:r>
            <a:r>
              <a:rPr lang="en-GB" dirty="0">
                <a:solidFill>
                  <a:schemeClr val="accent1"/>
                </a:solidFill>
                <a:effectLst/>
              </a:rPr>
              <a:t> </a:t>
            </a:r>
            <a:r>
              <a:rPr lang="en-GB" dirty="0" err="1" smtClean="0">
                <a:solidFill>
                  <a:schemeClr val="accent1"/>
                </a:solidFill>
                <a:effectLst/>
              </a:rPr>
              <a:t>tratament</a:t>
            </a:r>
            <a:endParaRPr lang="en-GB" dirty="0">
              <a:solidFill>
                <a:schemeClr val="accent1"/>
              </a:solidFill>
              <a:effectLst/>
            </a:endParaRPr>
          </a:p>
          <a:p>
            <a:pPr algn="just"/>
            <a:r>
              <a:rPr lang="en-GB" dirty="0" err="1">
                <a:solidFill>
                  <a:schemeClr val="accent1"/>
                </a:solidFill>
                <a:effectLst/>
              </a:rPr>
              <a:t>aplicarea</a:t>
            </a:r>
            <a:r>
              <a:rPr lang="en-GB" dirty="0">
                <a:solidFill>
                  <a:schemeClr val="accent1"/>
                </a:solidFill>
                <a:effectLst/>
              </a:rPr>
              <a:t> </a:t>
            </a:r>
            <a:r>
              <a:rPr lang="en-GB" dirty="0" err="1" smtClean="0">
                <a:solidFill>
                  <a:schemeClr val="accent1"/>
                </a:solidFill>
                <a:effectLst/>
              </a:rPr>
              <a:t>antibioterapiei</a:t>
            </a:r>
            <a:r>
              <a:rPr lang="en-GB" dirty="0" smtClean="0">
                <a:solidFill>
                  <a:schemeClr val="accent1"/>
                </a:solidFill>
                <a:effectLst/>
              </a:rPr>
              <a:t> </a:t>
            </a:r>
            <a:endParaRPr lang="en-GB" dirty="0">
              <a:solidFill>
                <a:schemeClr val="accent1"/>
              </a:solidFill>
              <a:effectLst/>
            </a:endParaRPr>
          </a:p>
          <a:p>
            <a:pPr algn="just"/>
            <a:r>
              <a:rPr lang="en-GB" dirty="0" err="1">
                <a:solidFill>
                  <a:schemeClr val="accent1"/>
                </a:solidFill>
                <a:effectLst/>
              </a:rPr>
              <a:t>identificarea</a:t>
            </a:r>
            <a:r>
              <a:rPr lang="en-GB" dirty="0">
                <a:solidFill>
                  <a:schemeClr val="accent1"/>
                </a:solidFill>
                <a:effectLst/>
              </a:rPr>
              <a:t> </a:t>
            </a:r>
            <a:r>
              <a:rPr lang="en-GB" dirty="0" err="1">
                <a:solidFill>
                  <a:schemeClr val="accent1"/>
                </a:solidFill>
                <a:effectLst/>
              </a:rPr>
              <a:t>parametrilor</a:t>
            </a:r>
            <a:r>
              <a:rPr lang="en-GB" dirty="0">
                <a:solidFill>
                  <a:schemeClr val="accent1"/>
                </a:solidFill>
                <a:effectLst/>
              </a:rPr>
              <a:t> </a:t>
            </a:r>
            <a:r>
              <a:rPr lang="en-GB" dirty="0" err="1">
                <a:solidFill>
                  <a:schemeClr val="accent1"/>
                </a:solidFill>
                <a:effectLst/>
              </a:rPr>
              <a:t>epidemiologici</a:t>
            </a:r>
            <a:r>
              <a:rPr lang="en-GB" dirty="0">
                <a:solidFill>
                  <a:schemeClr val="accent1"/>
                </a:solidFill>
                <a:effectLst/>
              </a:rPr>
              <a:t> de </a:t>
            </a:r>
            <a:r>
              <a:rPr lang="en-GB" dirty="0" err="1">
                <a:solidFill>
                  <a:schemeClr val="accent1"/>
                </a:solidFill>
                <a:effectLst/>
              </a:rPr>
              <a:t>risc</a:t>
            </a:r>
            <a:r>
              <a:rPr lang="en-GB" dirty="0">
                <a:solidFill>
                  <a:schemeClr val="accent1"/>
                </a:solidFill>
                <a:effectLst/>
              </a:rPr>
              <a:t>.</a:t>
            </a:r>
            <a:endParaRPr lang="en-GB" dirty="0">
              <a:solidFill>
                <a:schemeClr val="accent1"/>
              </a:solidFill>
              <a:effectLst/>
            </a:endParaRPr>
          </a:p>
          <a:p>
            <a:endParaRPr lang="x-none" dirty="0"/>
          </a:p>
        </p:txBody>
      </p:sp>
      <p:pic>
        <p:nvPicPr>
          <p:cNvPr id="1638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775909" y="1692275"/>
            <a:ext cx="7196455" cy="4800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5794"/>
            <a:ext cx="10515600" cy="1108572"/>
          </a:xfrm>
        </p:spPr>
        <p:txBody>
          <a:bodyPr>
            <a:noAutofit/>
          </a:bodyPr>
          <a:lstStyle/>
          <a:p>
            <a:pPr algn="ctr" fontAlgn="base"/>
            <a:r>
              <a:rPr lang="en-GB" sz="3200" dirty="0" err="1">
                <a:solidFill>
                  <a:schemeClr val="accent1"/>
                </a:solidFill>
                <a:effectLst/>
              </a:rPr>
              <a:t>Tipurile</a:t>
            </a:r>
            <a:r>
              <a:rPr lang="en-GB" sz="3200" dirty="0">
                <a:solidFill>
                  <a:schemeClr val="accent1"/>
                </a:solidFill>
                <a:effectLst/>
              </a:rPr>
              <a:t> de </a:t>
            </a:r>
            <a:r>
              <a:rPr lang="en-GB" sz="3200" dirty="0" err="1">
                <a:solidFill>
                  <a:schemeClr val="accent1"/>
                </a:solidFill>
                <a:effectLst/>
              </a:rPr>
              <a:t>intervenții</a:t>
            </a:r>
            <a:r>
              <a:rPr lang="en-GB" sz="3200" dirty="0">
                <a:solidFill>
                  <a:schemeClr val="accent1"/>
                </a:solidFill>
                <a:effectLst/>
              </a:rPr>
              <a:t> </a:t>
            </a:r>
            <a:r>
              <a:rPr lang="en-GB" sz="3200" dirty="0" err="1">
                <a:solidFill>
                  <a:schemeClr val="accent1"/>
                </a:solidFill>
                <a:effectLst/>
              </a:rPr>
              <a:t>chirurgicale</a:t>
            </a:r>
            <a:r>
              <a:rPr lang="en-GB" sz="3200" dirty="0">
                <a:solidFill>
                  <a:schemeClr val="accent1"/>
                </a:solidFill>
                <a:effectLst/>
              </a:rPr>
              <a:t> de </a:t>
            </a:r>
            <a:r>
              <a:rPr lang="en-GB" sz="3200" dirty="0" err="1">
                <a:solidFill>
                  <a:schemeClr val="accent1"/>
                </a:solidFill>
                <a:effectLst/>
              </a:rPr>
              <a:t>mică</a:t>
            </a:r>
            <a:r>
              <a:rPr lang="en-GB" sz="3200" dirty="0">
                <a:solidFill>
                  <a:schemeClr val="accent1"/>
                </a:solidFill>
                <a:effectLst/>
              </a:rPr>
              <a:t> </a:t>
            </a:r>
            <a:r>
              <a:rPr lang="en-GB" sz="3200" dirty="0" err="1">
                <a:solidFill>
                  <a:schemeClr val="accent1"/>
                </a:solidFill>
                <a:effectLst/>
              </a:rPr>
              <a:t>amploare</a:t>
            </a:r>
            <a:r>
              <a:rPr lang="en-GB" sz="3200" dirty="0">
                <a:solidFill>
                  <a:schemeClr val="accent1"/>
                </a:solidFill>
                <a:effectLst/>
              </a:rPr>
              <a:t> care se pot </a:t>
            </a:r>
            <a:r>
              <a:rPr lang="en-GB" sz="3200" dirty="0" err="1">
                <a:solidFill>
                  <a:schemeClr val="accent1"/>
                </a:solidFill>
                <a:effectLst/>
              </a:rPr>
              <a:t>efectua</a:t>
            </a:r>
            <a:r>
              <a:rPr lang="en-GB" sz="3200" dirty="0">
                <a:solidFill>
                  <a:schemeClr val="accent1"/>
                </a:solidFill>
                <a:effectLst/>
              </a:rPr>
              <a:t> în </a:t>
            </a:r>
            <a:r>
              <a:rPr lang="en-GB" sz="3200" dirty="0" err="1">
                <a:solidFill>
                  <a:schemeClr val="accent1"/>
                </a:solidFill>
                <a:effectLst/>
              </a:rPr>
              <a:t>cabinetul</a:t>
            </a:r>
            <a:r>
              <a:rPr lang="en-GB" sz="3200" dirty="0">
                <a:solidFill>
                  <a:schemeClr val="accent1"/>
                </a:solidFill>
                <a:effectLst/>
              </a:rPr>
              <a:t> de </a:t>
            </a:r>
            <a:r>
              <a:rPr lang="en-GB" sz="3200" dirty="0" err="1">
                <a:solidFill>
                  <a:schemeClr val="accent1"/>
                </a:solidFill>
                <a:effectLst/>
              </a:rPr>
              <a:t>medicină</a:t>
            </a:r>
            <a:r>
              <a:rPr lang="en-GB" sz="3200" dirty="0">
                <a:solidFill>
                  <a:schemeClr val="accent1"/>
                </a:solidFill>
                <a:effectLst/>
              </a:rPr>
              <a:t> </a:t>
            </a:r>
            <a:r>
              <a:rPr lang="en-GB" sz="3200" dirty="0" err="1">
                <a:solidFill>
                  <a:schemeClr val="accent1"/>
                </a:solidFill>
                <a:effectLst/>
              </a:rPr>
              <a:t>dentară</a:t>
            </a:r>
            <a:r>
              <a:rPr lang="en-GB" sz="3200" dirty="0">
                <a:solidFill>
                  <a:schemeClr val="accent1"/>
                </a:solidFill>
                <a:effectLst/>
              </a:rPr>
              <a:t> </a:t>
            </a:r>
            <a:endParaRPr lang="en-GB" sz="3200" dirty="0">
              <a:solidFill>
                <a:schemeClr val="accent1"/>
              </a:solidFill>
              <a:effectLst/>
            </a:endParaRPr>
          </a:p>
        </p:txBody>
      </p:sp>
      <p:graphicFrame>
        <p:nvGraphicFramePr>
          <p:cNvPr id="4" name="Table 4"/>
          <p:cNvGraphicFramePr>
            <a:graphicFrameLocks noGrp="1"/>
          </p:cNvGraphicFramePr>
          <p:nvPr>
            <p:ph idx="1"/>
          </p:nvPr>
        </p:nvGraphicFramePr>
        <p:xfrm>
          <a:off x="121024" y="1411942"/>
          <a:ext cx="11940985" cy="4686300"/>
        </p:xfrm>
        <a:graphic>
          <a:graphicData uri="http://schemas.openxmlformats.org/drawingml/2006/table">
            <a:tbl>
              <a:tblPr firstRow="1" bandRow="1">
                <a:tableStyleId>{C083E6E3-FA7D-4D7B-A595-EF9225AFEA82}</a:tableStyleId>
              </a:tblPr>
              <a:tblGrid>
                <a:gridCol w="2388197"/>
                <a:gridCol w="2388197"/>
                <a:gridCol w="2388197"/>
                <a:gridCol w="2388197"/>
                <a:gridCol w="2388197"/>
              </a:tblGrid>
              <a:tr h="370840">
                <a:tc>
                  <a:txBody>
                    <a:bodyPr/>
                    <a:lstStyle/>
                    <a:p>
                      <a:pPr algn="ctr"/>
                      <a:r>
                        <a:rPr lang="en-GB" sz="1850" b="0" kern="1200" dirty="0" err="1">
                          <a:solidFill>
                            <a:srgbClr val="00B0F0"/>
                          </a:solidFill>
                          <a:effectLst/>
                          <a:latin typeface="+mn-lt"/>
                          <a:ea typeface="+mn-ea"/>
                          <a:cs typeface="+mn-cs"/>
                        </a:rPr>
                        <a:t>extractiile</a:t>
                      </a:r>
                      <a:r>
                        <a:rPr lang="en-GB" sz="1850" b="0" kern="1200" dirty="0">
                          <a:solidFill>
                            <a:srgbClr val="00B0F0"/>
                          </a:solidFill>
                          <a:effectLst/>
                          <a:latin typeface="+mn-lt"/>
                          <a:ea typeface="+mn-ea"/>
                          <a:cs typeface="+mn-cs"/>
                        </a:rPr>
                        <a:t> </a:t>
                      </a:r>
                      <a:r>
                        <a:rPr lang="en-GB" sz="1850" b="0" kern="1200" dirty="0" err="1">
                          <a:solidFill>
                            <a:srgbClr val="00B0F0"/>
                          </a:solidFill>
                          <a:effectLst/>
                          <a:latin typeface="+mn-lt"/>
                          <a:ea typeface="+mn-ea"/>
                          <a:cs typeface="+mn-cs"/>
                        </a:rPr>
                        <a:t>dentare</a:t>
                      </a:r>
                      <a:r>
                        <a:rPr lang="en-GB" sz="1850" b="0" kern="1200" dirty="0">
                          <a:solidFill>
                            <a:srgbClr val="00B0F0"/>
                          </a:solidFill>
                          <a:effectLst/>
                          <a:latin typeface="+mn-lt"/>
                          <a:ea typeface="+mn-ea"/>
                          <a:cs typeface="+mn-cs"/>
                        </a:rPr>
                        <a:t>;</a:t>
                      </a:r>
                      <a:endParaRPr lang="en-GB" sz="1850" b="0" kern="1200" dirty="0">
                        <a:solidFill>
                          <a:srgbClr val="00B0F0"/>
                        </a:solidFill>
                        <a:effectLst/>
                        <a:latin typeface="+mn-lt"/>
                        <a:ea typeface="+mn-ea"/>
                        <a:cs typeface="+mn-cs"/>
                      </a:endParaRPr>
                    </a:p>
                    <a:p>
                      <a:pPr algn="ctr"/>
                      <a:r>
                        <a:rPr lang="en-GB" sz="1850" b="0" kern="1200" dirty="0">
                          <a:solidFill>
                            <a:srgbClr val="00B0F0"/>
                          </a:solidFill>
                          <a:effectLst/>
                          <a:latin typeface="+mn-lt"/>
                          <a:ea typeface="+mn-ea"/>
                          <a:cs typeface="+mn-cs"/>
                        </a:rPr>
                        <a:t>﻿</a:t>
                      </a:r>
                      <a:endParaRPr lang="x-none" sz="1850" b="0" dirty="0">
                        <a:solidFill>
                          <a:srgbClr val="00B0F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GB" sz="1850" b="0" kern="1200" dirty="0">
                          <a:solidFill>
                            <a:schemeClr val="accent2"/>
                          </a:solidFill>
                          <a:effectLst/>
                          <a:latin typeface="+mn-lt"/>
                          <a:ea typeface="+mn-ea"/>
                          <a:cs typeface="+mn-cs"/>
                        </a:rPr>
                        <a:t>﻿﻿</a:t>
                      </a:r>
                      <a:r>
                        <a:rPr lang="en-GB" sz="1850" b="0" kern="1200" dirty="0" err="1">
                          <a:solidFill>
                            <a:schemeClr val="accent2"/>
                          </a:solidFill>
                          <a:effectLst/>
                          <a:latin typeface="+mn-lt"/>
                          <a:ea typeface="+mn-ea"/>
                          <a:cs typeface="+mn-cs"/>
                        </a:rPr>
                        <a:t>amputatia</a:t>
                      </a:r>
                      <a:r>
                        <a:rPr lang="en-GB" sz="1850" b="0" kern="1200" dirty="0">
                          <a:solidFill>
                            <a:schemeClr val="accent2"/>
                          </a:solidFill>
                          <a:effectLst/>
                          <a:latin typeface="+mn-lt"/>
                          <a:ea typeface="+mn-ea"/>
                          <a:cs typeface="+mn-cs"/>
                        </a:rPr>
                        <a:t> </a:t>
                      </a:r>
                      <a:r>
                        <a:rPr lang="en-GB" sz="1850" b="0" kern="1200" dirty="0" err="1">
                          <a:solidFill>
                            <a:schemeClr val="accent2"/>
                          </a:solidFill>
                          <a:effectLst/>
                          <a:latin typeface="+mn-lt"/>
                          <a:ea typeface="+mn-ea"/>
                          <a:cs typeface="+mn-cs"/>
                        </a:rPr>
                        <a:t>radiculara</a:t>
                      </a:r>
                      <a:r>
                        <a:rPr lang="en-GB" sz="1850" b="0" kern="1200" dirty="0">
                          <a:solidFill>
                            <a:schemeClr val="accent2"/>
                          </a:solidFill>
                          <a:effectLst/>
                          <a:latin typeface="+mn-lt"/>
                          <a:ea typeface="+mn-ea"/>
                          <a:cs typeface="+mn-cs"/>
                        </a:rPr>
                        <a:t>/</a:t>
                      </a:r>
                      <a:endParaRPr lang="en-GB" sz="1850" b="0" kern="1200" dirty="0">
                        <a:solidFill>
                          <a:schemeClr val="accent2"/>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lang="en-GB" sz="1850" b="0" kern="1200" dirty="0" err="1">
                          <a:solidFill>
                            <a:schemeClr val="accent2"/>
                          </a:solidFill>
                          <a:effectLst/>
                          <a:latin typeface="+mn-lt"/>
                          <a:ea typeface="+mn-ea"/>
                          <a:cs typeface="+mn-cs"/>
                        </a:rPr>
                        <a:t>premolarizarea</a:t>
                      </a:r>
                      <a:r>
                        <a:rPr lang="en-GB" sz="1850" b="0" kern="1200" dirty="0">
                          <a:solidFill>
                            <a:schemeClr val="accent2"/>
                          </a:solidFill>
                          <a:effectLst/>
                          <a:latin typeface="+mn-lt"/>
                          <a:ea typeface="+mn-ea"/>
                          <a:cs typeface="+mn-cs"/>
                        </a:rPr>
                        <a:t>;</a:t>
                      </a:r>
                      <a:endParaRPr lang="en-GB" sz="1850" b="0" kern="1200" dirty="0">
                        <a:solidFill>
                          <a:schemeClr val="accent2"/>
                        </a:solidFill>
                        <a:effectLst/>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GB" sz="1850" b="0" kern="1200" dirty="0" err="1">
                          <a:solidFill>
                            <a:srgbClr val="00B0F0"/>
                          </a:solidFill>
                          <a:effectLst/>
                          <a:latin typeface="+mn-lt"/>
                          <a:ea typeface="+mn-ea"/>
                          <a:cs typeface="+mn-cs"/>
                        </a:rPr>
                        <a:t>odontectomia</a:t>
                      </a:r>
                      <a:r>
                        <a:rPr lang="en-GB" sz="1850" b="0" kern="1200" dirty="0">
                          <a:solidFill>
                            <a:srgbClr val="00B0F0"/>
                          </a:solidFill>
                          <a:effectLst/>
                          <a:latin typeface="+mn-lt"/>
                          <a:ea typeface="+mn-ea"/>
                          <a:cs typeface="+mn-cs"/>
                        </a:rPr>
                        <a:t> </a:t>
                      </a:r>
                      <a:r>
                        <a:rPr lang="en-GB" sz="1850" b="0" kern="1200" dirty="0" err="1">
                          <a:solidFill>
                            <a:srgbClr val="00B0F0"/>
                          </a:solidFill>
                          <a:effectLst/>
                          <a:latin typeface="+mn-lt"/>
                          <a:ea typeface="+mn-ea"/>
                          <a:cs typeface="+mn-cs"/>
                        </a:rPr>
                        <a:t>dintilor</a:t>
                      </a:r>
                      <a:r>
                        <a:rPr lang="en-GB" sz="1850" b="0" kern="1200" dirty="0">
                          <a:solidFill>
                            <a:srgbClr val="00B0F0"/>
                          </a:solidFill>
                          <a:effectLst/>
                          <a:latin typeface="+mn-lt"/>
                          <a:ea typeface="+mn-ea"/>
                          <a:cs typeface="+mn-cs"/>
                        </a:rPr>
                        <a:t> </a:t>
                      </a:r>
                      <a:r>
                        <a:rPr lang="en-GB" sz="1850" b="0" kern="1200" dirty="0" err="1">
                          <a:solidFill>
                            <a:srgbClr val="00B0F0"/>
                          </a:solidFill>
                          <a:effectLst/>
                          <a:latin typeface="+mn-lt"/>
                          <a:ea typeface="+mn-ea"/>
                          <a:cs typeface="+mn-cs"/>
                        </a:rPr>
                        <a:t>inclusi</a:t>
                      </a:r>
                      <a:r>
                        <a:rPr lang="en-GB" sz="1850" b="0" kern="1200" dirty="0">
                          <a:solidFill>
                            <a:srgbClr val="00B0F0"/>
                          </a:solidFill>
                          <a:effectLst/>
                          <a:latin typeface="+mn-lt"/>
                          <a:ea typeface="+mn-ea"/>
                          <a:cs typeface="+mn-cs"/>
                        </a:rPr>
                        <a:t>;</a:t>
                      </a:r>
                      <a:endParaRPr lang="en-GB" sz="1850" b="0" kern="1200" dirty="0">
                        <a:solidFill>
                          <a:srgbClr val="00B0F0"/>
                        </a:solidFill>
                        <a:effectLst/>
                        <a:latin typeface="+mn-lt"/>
                        <a:ea typeface="+mn-ea"/>
                        <a:cs typeface="+mn-cs"/>
                      </a:endParaRPr>
                    </a:p>
                  </a:txBody>
                  <a:tcPr/>
                </a:tc>
                <a:tc>
                  <a:txBody>
                    <a:bodyPr/>
                    <a:lstStyle/>
                    <a:p>
                      <a:pPr algn="ctr"/>
                      <a:r>
                        <a:rPr lang="en-GB" sz="1850" b="0" kern="1200" dirty="0" err="1">
                          <a:solidFill>
                            <a:schemeClr val="accent2"/>
                          </a:solidFill>
                          <a:effectLst/>
                          <a:latin typeface="+mn-lt"/>
                          <a:ea typeface="+mn-ea"/>
                          <a:cs typeface="+mn-cs"/>
                        </a:rPr>
                        <a:t>biopsia</a:t>
                      </a:r>
                      <a:r>
                        <a:rPr lang="en-GB" sz="1850" b="0" kern="1200" dirty="0">
                          <a:solidFill>
                            <a:schemeClr val="accent2"/>
                          </a:solidFill>
                          <a:effectLst/>
                          <a:latin typeface="+mn-lt"/>
                          <a:ea typeface="+mn-ea"/>
                          <a:cs typeface="+mn-cs"/>
                        </a:rPr>
                        <a:t> </a:t>
                      </a:r>
                      <a:r>
                        <a:rPr lang="en-GB" sz="1850" b="0" kern="1200" dirty="0" err="1">
                          <a:solidFill>
                            <a:schemeClr val="accent2"/>
                          </a:solidFill>
                          <a:effectLst/>
                          <a:latin typeface="+mn-lt"/>
                          <a:ea typeface="+mn-ea"/>
                          <a:cs typeface="+mn-cs"/>
                        </a:rPr>
                        <a:t>glandelor</a:t>
                      </a:r>
                      <a:r>
                        <a:rPr lang="en-GB" sz="1850" b="0" kern="1200" dirty="0">
                          <a:solidFill>
                            <a:schemeClr val="accent2"/>
                          </a:solidFill>
                          <a:effectLst/>
                          <a:latin typeface="+mn-lt"/>
                          <a:ea typeface="+mn-ea"/>
                          <a:cs typeface="+mn-cs"/>
                        </a:rPr>
                        <a:t> </a:t>
                      </a:r>
                      <a:r>
                        <a:rPr lang="en-GB" sz="1850" b="0" kern="1200" dirty="0" err="1">
                          <a:solidFill>
                            <a:schemeClr val="accent2"/>
                          </a:solidFill>
                          <a:effectLst/>
                          <a:latin typeface="+mn-lt"/>
                          <a:ea typeface="+mn-ea"/>
                          <a:cs typeface="+mn-cs"/>
                        </a:rPr>
                        <a:t>salivare</a:t>
                      </a:r>
                      <a:r>
                        <a:rPr lang="en-GB" sz="1850" b="0" kern="1200" dirty="0">
                          <a:solidFill>
                            <a:schemeClr val="accent2"/>
                          </a:solidFill>
                          <a:effectLst/>
                          <a:latin typeface="+mn-lt"/>
                          <a:ea typeface="+mn-ea"/>
                          <a:cs typeface="+mn-cs"/>
                        </a:rPr>
                        <a:t> </a:t>
                      </a:r>
                      <a:r>
                        <a:rPr lang="en-GB" sz="1850" b="0" kern="1200" dirty="0" err="1">
                          <a:solidFill>
                            <a:schemeClr val="accent2"/>
                          </a:solidFill>
                          <a:effectLst/>
                          <a:latin typeface="+mn-lt"/>
                          <a:ea typeface="+mn-ea"/>
                          <a:cs typeface="+mn-cs"/>
                        </a:rPr>
                        <a:t>mici</a:t>
                      </a:r>
                      <a:r>
                        <a:rPr lang="en-GB" sz="1850" b="0" kern="1200" dirty="0">
                          <a:solidFill>
                            <a:schemeClr val="accent2"/>
                          </a:solidFill>
                          <a:effectLst/>
                          <a:latin typeface="+mn-lt"/>
                          <a:ea typeface="+mn-ea"/>
                          <a:cs typeface="+mn-cs"/>
                        </a:rPr>
                        <a:t>;</a:t>
                      </a:r>
                      <a:endParaRPr lang="x-none" sz="1850" b="0" dirty="0">
                        <a:solidFill>
                          <a:schemeClr val="accent2"/>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GB" sz="1850" b="0" kern="1200" dirty="0" err="1">
                          <a:solidFill>
                            <a:srgbClr val="00B0F0"/>
                          </a:solidFill>
                          <a:effectLst/>
                          <a:latin typeface="+mn-lt"/>
                          <a:ea typeface="+mn-ea"/>
                          <a:cs typeface="+mn-cs"/>
                        </a:rPr>
                        <a:t>rezectile</a:t>
                      </a:r>
                      <a:r>
                        <a:rPr lang="en-GB" sz="1850" b="0" kern="1200" dirty="0">
                          <a:solidFill>
                            <a:srgbClr val="00B0F0"/>
                          </a:solidFill>
                          <a:effectLst/>
                          <a:latin typeface="+mn-lt"/>
                          <a:ea typeface="+mn-ea"/>
                          <a:cs typeface="+mn-cs"/>
                        </a:rPr>
                        <a:t> </a:t>
                      </a:r>
                      <a:endParaRPr lang="en-GB" sz="1850" b="0" kern="1200" dirty="0">
                        <a:solidFill>
                          <a:srgbClr val="00B0F0"/>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lang="en-GB" sz="1850" b="0" kern="1200" dirty="0" err="1">
                          <a:solidFill>
                            <a:srgbClr val="00B0F0"/>
                          </a:solidFill>
                          <a:effectLst/>
                          <a:latin typeface="+mn-lt"/>
                          <a:ea typeface="+mn-ea"/>
                          <a:cs typeface="+mn-cs"/>
                        </a:rPr>
                        <a:t>apicale</a:t>
                      </a:r>
                      <a:r>
                        <a:rPr lang="en-GB" sz="1850" b="0" kern="1200" dirty="0">
                          <a:solidFill>
                            <a:srgbClr val="00B0F0"/>
                          </a:solidFill>
                          <a:effectLst/>
                          <a:latin typeface="+mn-lt"/>
                          <a:ea typeface="+mn-ea"/>
                          <a:cs typeface="+mn-cs"/>
                        </a:rPr>
                        <a:t> pe 1-2 </a:t>
                      </a:r>
                      <a:r>
                        <a:rPr lang="en-GB" sz="1850" b="0" kern="1200" dirty="0" err="1">
                          <a:solidFill>
                            <a:srgbClr val="00B0F0"/>
                          </a:solidFill>
                          <a:effectLst/>
                          <a:latin typeface="+mn-lt"/>
                          <a:ea typeface="+mn-ea"/>
                          <a:cs typeface="+mn-cs"/>
                        </a:rPr>
                        <a:t>dinti</a:t>
                      </a:r>
                      <a:r>
                        <a:rPr lang="en-GB" sz="1850" b="0" kern="1200" dirty="0">
                          <a:solidFill>
                            <a:srgbClr val="00B0F0"/>
                          </a:solidFill>
                          <a:effectLst/>
                          <a:latin typeface="+mn-lt"/>
                          <a:ea typeface="+mn-ea"/>
                          <a:cs typeface="+mn-cs"/>
                        </a:rPr>
                        <a:t>;</a:t>
                      </a:r>
                      <a:endParaRPr lang="en-GB" sz="1850" b="0" kern="1200" dirty="0">
                        <a:solidFill>
                          <a:srgbClr val="00B0F0"/>
                        </a:solidFill>
                        <a:effectLst/>
                        <a:latin typeface="+mn-lt"/>
                        <a:ea typeface="+mn-ea"/>
                        <a:cs typeface="+mn-cs"/>
                      </a:endParaRPr>
                    </a:p>
                  </a:txBody>
                  <a:tcPr/>
                </a:tc>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GB" sz="1850" b="0" kern="1200" dirty="0" err="1">
                          <a:solidFill>
                            <a:srgbClr val="00B0F0"/>
                          </a:solidFill>
                          <a:effectLst/>
                          <a:latin typeface="+mn-lt"/>
                          <a:ea typeface="+mn-ea"/>
                          <a:cs typeface="+mn-cs"/>
                        </a:rPr>
                        <a:t>tratamentul</a:t>
                      </a:r>
                      <a:r>
                        <a:rPr lang="en-GB" sz="1850" b="0" kern="1200" dirty="0">
                          <a:solidFill>
                            <a:srgbClr val="00B0F0"/>
                          </a:solidFill>
                          <a:effectLst/>
                          <a:latin typeface="+mn-lt"/>
                          <a:ea typeface="+mn-ea"/>
                          <a:cs typeface="+mn-cs"/>
                        </a:rPr>
                        <a:t> de </a:t>
                      </a:r>
                      <a:r>
                        <a:rPr lang="en-GB" sz="1850" b="0" kern="1200" dirty="0" err="1">
                          <a:solidFill>
                            <a:srgbClr val="00B0F0"/>
                          </a:solidFill>
                          <a:effectLst/>
                          <a:latin typeface="+mn-lt"/>
                          <a:ea typeface="+mn-ea"/>
                          <a:cs typeface="+mn-cs"/>
                        </a:rPr>
                        <a:t>urgenta</a:t>
                      </a:r>
                      <a:r>
                        <a:rPr lang="en-GB" sz="1850" b="0" kern="1200" dirty="0">
                          <a:solidFill>
                            <a:srgbClr val="00B0F0"/>
                          </a:solidFill>
                          <a:effectLst/>
                          <a:latin typeface="+mn-lt"/>
                          <a:ea typeface="+mn-ea"/>
                          <a:cs typeface="+mn-cs"/>
                        </a:rPr>
                        <a:t> al </a:t>
                      </a:r>
                      <a:r>
                        <a:rPr lang="en-GB" sz="1850" b="0" kern="1200" dirty="0" err="1">
                          <a:solidFill>
                            <a:srgbClr val="00B0F0"/>
                          </a:solidFill>
                          <a:effectLst/>
                          <a:latin typeface="+mn-lt"/>
                          <a:ea typeface="+mn-ea"/>
                          <a:cs typeface="+mn-cs"/>
                        </a:rPr>
                        <a:t>traumatismelor</a:t>
                      </a:r>
                      <a:r>
                        <a:rPr lang="en-GB" sz="1850" b="0" kern="1200" dirty="0">
                          <a:solidFill>
                            <a:srgbClr val="00B0F0"/>
                          </a:solidFill>
                          <a:effectLst/>
                          <a:latin typeface="+mn-lt"/>
                          <a:ea typeface="+mn-ea"/>
                          <a:cs typeface="+mn-cs"/>
                        </a:rPr>
                        <a:t> OMF; </a:t>
                      </a:r>
                      <a:endParaRPr lang="x-none" sz="1850" b="0" dirty="0">
                        <a:solidFill>
                          <a:srgbClr val="00B0F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GB" sz="1850" b="0" kern="1200" dirty="0" err="1">
                          <a:solidFill>
                            <a:schemeClr val="accent2"/>
                          </a:solidFill>
                          <a:effectLst/>
                          <a:latin typeface="+mn-lt"/>
                          <a:ea typeface="+mn-ea"/>
                          <a:cs typeface="+mn-cs"/>
                        </a:rPr>
                        <a:t>replantarea</a:t>
                      </a:r>
                      <a:r>
                        <a:rPr lang="en-GB" sz="1850" b="0" kern="1200" dirty="0">
                          <a:solidFill>
                            <a:schemeClr val="accent2"/>
                          </a:solidFill>
                          <a:effectLst/>
                          <a:latin typeface="+mn-lt"/>
                          <a:ea typeface="+mn-ea"/>
                          <a:cs typeface="+mn-cs"/>
                        </a:rPr>
                        <a:t> </a:t>
                      </a:r>
                      <a:r>
                        <a:rPr lang="en-GB" sz="1850" b="0" kern="1200" dirty="0" err="1">
                          <a:solidFill>
                            <a:schemeClr val="accent2"/>
                          </a:solidFill>
                          <a:effectLst/>
                          <a:latin typeface="+mn-lt"/>
                          <a:ea typeface="+mn-ea"/>
                          <a:cs typeface="+mn-cs"/>
                        </a:rPr>
                        <a:t>dentara</a:t>
                      </a:r>
                      <a:r>
                        <a:rPr lang="en-GB" sz="1850" b="0" kern="1200" dirty="0">
                          <a:solidFill>
                            <a:schemeClr val="accent2"/>
                          </a:solidFill>
                          <a:effectLst/>
                          <a:latin typeface="+mn-lt"/>
                          <a:ea typeface="+mn-ea"/>
                          <a:cs typeface="+mn-cs"/>
                        </a:rPr>
                        <a:t>, </a:t>
                      </a:r>
                      <a:r>
                        <a:rPr lang="en-GB" sz="1850" b="0" kern="1200" dirty="0" err="1">
                          <a:solidFill>
                            <a:schemeClr val="accent2"/>
                          </a:solidFill>
                          <a:effectLst/>
                          <a:latin typeface="+mn-lt"/>
                          <a:ea typeface="+mn-ea"/>
                          <a:cs typeface="+mn-cs"/>
                        </a:rPr>
                        <a:t>transplantarea</a:t>
                      </a:r>
                      <a:r>
                        <a:rPr lang="en-GB" sz="1850" b="0" kern="1200" dirty="0">
                          <a:solidFill>
                            <a:schemeClr val="accent2"/>
                          </a:solidFill>
                          <a:effectLst/>
                          <a:latin typeface="+mn-lt"/>
                          <a:ea typeface="+mn-ea"/>
                          <a:cs typeface="+mn-cs"/>
                        </a:rPr>
                        <a:t> </a:t>
                      </a:r>
                      <a:r>
                        <a:rPr lang="en-GB" sz="1850" b="0" kern="1200" dirty="0" err="1">
                          <a:solidFill>
                            <a:schemeClr val="accent2"/>
                          </a:solidFill>
                          <a:effectLst/>
                          <a:latin typeface="+mn-lt"/>
                          <a:ea typeface="+mn-ea"/>
                          <a:cs typeface="+mn-cs"/>
                        </a:rPr>
                        <a:t>dentara</a:t>
                      </a:r>
                      <a:r>
                        <a:rPr lang="en-GB" sz="1850" b="0" kern="1200" dirty="0">
                          <a:solidFill>
                            <a:schemeClr val="accent2"/>
                          </a:solidFill>
                          <a:effectLst/>
                          <a:latin typeface="+mn-lt"/>
                          <a:ea typeface="+mn-ea"/>
                          <a:cs typeface="+mn-cs"/>
                        </a:rPr>
                        <a:t>;</a:t>
                      </a:r>
                      <a:endParaRPr lang="en-GB" sz="1850" b="0" kern="1200" dirty="0">
                        <a:solidFill>
                          <a:schemeClr val="accent2"/>
                        </a:solidFill>
                        <a:effectLst/>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GB" sz="1850" b="0" kern="1200" dirty="0" err="1">
                          <a:solidFill>
                            <a:srgbClr val="00B0F0"/>
                          </a:solidFill>
                          <a:effectLst/>
                          <a:latin typeface="+mn-lt"/>
                          <a:ea typeface="+mn-ea"/>
                          <a:cs typeface="+mn-cs"/>
                        </a:rPr>
                        <a:t>tratamentul</a:t>
                      </a:r>
                      <a:r>
                        <a:rPr lang="en-GB" sz="1850" b="0" kern="1200" dirty="0">
                          <a:solidFill>
                            <a:srgbClr val="00B0F0"/>
                          </a:solidFill>
                          <a:effectLst/>
                          <a:latin typeface="+mn-lt"/>
                          <a:ea typeface="+mn-ea"/>
                          <a:cs typeface="+mn-cs"/>
                        </a:rPr>
                        <a:t> de </a:t>
                      </a:r>
                      <a:r>
                        <a:rPr lang="en-GB" sz="1850" b="0" kern="1200" dirty="0" err="1">
                          <a:solidFill>
                            <a:srgbClr val="00B0F0"/>
                          </a:solidFill>
                          <a:effectLst/>
                          <a:latin typeface="+mn-lt"/>
                          <a:ea typeface="+mn-ea"/>
                          <a:cs typeface="+mn-cs"/>
                        </a:rPr>
                        <a:t>urgenta</a:t>
                      </a:r>
                      <a:r>
                        <a:rPr lang="en-GB" sz="1850" b="0" kern="1200" dirty="0">
                          <a:solidFill>
                            <a:srgbClr val="00B0F0"/>
                          </a:solidFill>
                          <a:effectLst/>
                          <a:latin typeface="+mn-lt"/>
                          <a:ea typeface="+mn-ea"/>
                          <a:cs typeface="+mn-cs"/>
                        </a:rPr>
                        <a:t> al </a:t>
                      </a:r>
                      <a:r>
                        <a:rPr lang="en-GB" sz="1850" b="0" kern="1200" dirty="0" err="1">
                          <a:solidFill>
                            <a:srgbClr val="00B0F0"/>
                          </a:solidFill>
                          <a:effectLst/>
                          <a:latin typeface="+mn-lt"/>
                          <a:ea typeface="+mn-ea"/>
                          <a:cs typeface="+mn-cs"/>
                        </a:rPr>
                        <a:t>accidentelor</a:t>
                      </a:r>
                      <a:r>
                        <a:rPr lang="en-GB" sz="1850" b="0" kern="1200" dirty="0">
                          <a:solidFill>
                            <a:srgbClr val="00B0F0"/>
                          </a:solidFill>
                          <a:effectLst/>
                          <a:latin typeface="+mn-lt"/>
                          <a:ea typeface="+mn-ea"/>
                          <a:cs typeface="+mn-cs"/>
                        </a:rPr>
                        <a:t> </a:t>
                      </a:r>
                      <a:r>
                        <a:rPr lang="en-GB" sz="1850" b="0" kern="1200" dirty="0" err="1">
                          <a:solidFill>
                            <a:srgbClr val="00B0F0"/>
                          </a:solidFill>
                          <a:effectLst/>
                          <a:latin typeface="+mn-lt"/>
                          <a:ea typeface="+mn-ea"/>
                          <a:cs typeface="+mn-cs"/>
                        </a:rPr>
                        <a:t>eruptiei</a:t>
                      </a:r>
                      <a:r>
                        <a:rPr lang="en-GB" sz="1850" b="0" kern="1200" dirty="0">
                          <a:solidFill>
                            <a:srgbClr val="00B0F0"/>
                          </a:solidFill>
                          <a:effectLst/>
                          <a:latin typeface="+mn-lt"/>
                          <a:ea typeface="+mn-ea"/>
                          <a:cs typeface="+mn-cs"/>
                        </a:rPr>
                        <a:t> </a:t>
                      </a:r>
                      <a:r>
                        <a:rPr lang="en-GB" sz="1850" b="0" kern="1200" dirty="0" err="1">
                          <a:solidFill>
                            <a:srgbClr val="00B0F0"/>
                          </a:solidFill>
                          <a:effectLst/>
                          <a:latin typeface="+mn-lt"/>
                          <a:ea typeface="+mn-ea"/>
                          <a:cs typeface="+mn-cs"/>
                        </a:rPr>
                        <a:t>dentare</a:t>
                      </a:r>
                      <a:r>
                        <a:rPr lang="en-GB" sz="1850" b="0" kern="1200" dirty="0">
                          <a:solidFill>
                            <a:srgbClr val="00B0F0"/>
                          </a:solidFill>
                          <a:effectLst/>
                          <a:latin typeface="+mn-lt"/>
                          <a:ea typeface="+mn-ea"/>
                          <a:cs typeface="+mn-cs"/>
                        </a:rPr>
                        <a:t>;</a:t>
                      </a:r>
                      <a:endParaRPr lang="en-GB" sz="1850" b="0" kern="1200" dirty="0">
                        <a:solidFill>
                          <a:srgbClr val="00B0F0"/>
                        </a:solidFill>
                        <a:effectLst/>
                        <a:latin typeface="+mn-lt"/>
                        <a:ea typeface="+mn-ea"/>
                        <a:cs typeface="+mn-cs"/>
                      </a:endParaRPr>
                    </a:p>
                  </a:txBody>
                  <a:tcPr/>
                </a:tc>
                <a:tc>
                  <a:txBody>
                    <a:bodyPr/>
                    <a:lstStyle/>
                    <a:p>
                      <a:pPr algn="ctr"/>
                      <a:r>
                        <a:rPr lang="en-GB" sz="1850" b="0" kern="1200" dirty="0" err="1">
                          <a:solidFill>
                            <a:schemeClr val="accent2"/>
                          </a:solidFill>
                          <a:effectLst/>
                          <a:latin typeface="+mn-lt"/>
                          <a:ea typeface="+mn-ea"/>
                          <a:cs typeface="+mn-cs"/>
                        </a:rPr>
                        <a:t>redresarea</a:t>
                      </a:r>
                      <a:r>
                        <a:rPr lang="en-GB" sz="1850" b="0" kern="1200" dirty="0">
                          <a:solidFill>
                            <a:schemeClr val="accent2"/>
                          </a:solidFill>
                          <a:effectLst/>
                          <a:latin typeface="+mn-lt"/>
                          <a:ea typeface="+mn-ea"/>
                          <a:cs typeface="+mn-cs"/>
                        </a:rPr>
                        <a:t> </a:t>
                      </a:r>
                      <a:endParaRPr lang="en-GB" sz="1850" b="0" kern="1200" dirty="0">
                        <a:solidFill>
                          <a:schemeClr val="accent2"/>
                        </a:solidFill>
                        <a:effectLst/>
                        <a:latin typeface="+mn-lt"/>
                        <a:ea typeface="+mn-ea"/>
                        <a:cs typeface="+mn-cs"/>
                      </a:endParaRPr>
                    </a:p>
                    <a:p>
                      <a:pPr algn="ctr"/>
                      <a:r>
                        <a:rPr lang="en-GB" sz="1850" b="0" kern="1200" dirty="0">
                          <a:solidFill>
                            <a:schemeClr val="accent2"/>
                          </a:solidFill>
                          <a:effectLst/>
                          <a:latin typeface="+mn-lt"/>
                          <a:ea typeface="+mn-ea"/>
                          <a:cs typeface="+mn-cs"/>
                        </a:rPr>
                        <a:t>chirurgical-</a:t>
                      </a:r>
                      <a:r>
                        <a:rPr lang="en-GB" sz="1850" b="0" kern="1200" dirty="0" err="1">
                          <a:solidFill>
                            <a:schemeClr val="accent2"/>
                          </a:solidFill>
                          <a:effectLst/>
                          <a:latin typeface="+mn-lt"/>
                          <a:ea typeface="+mn-ea"/>
                          <a:cs typeface="+mn-cs"/>
                        </a:rPr>
                        <a:t>ortodontica</a:t>
                      </a:r>
                      <a:r>
                        <a:rPr lang="en-GB" sz="1850" b="0" kern="1200" dirty="0">
                          <a:solidFill>
                            <a:schemeClr val="accent2"/>
                          </a:solidFill>
                          <a:effectLst/>
                          <a:latin typeface="+mn-lt"/>
                          <a:ea typeface="+mn-ea"/>
                          <a:cs typeface="+mn-cs"/>
                        </a:rPr>
                        <a:t> a </a:t>
                      </a:r>
                      <a:r>
                        <a:rPr lang="en-GB" sz="1850" b="0" kern="1200" dirty="0" err="1">
                          <a:solidFill>
                            <a:schemeClr val="accent2"/>
                          </a:solidFill>
                          <a:effectLst/>
                          <a:latin typeface="+mn-lt"/>
                          <a:ea typeface="+mn-ea"/>
                          <a:cs typeface="+mn-cs"/>
                        </a:rPr>
                        <a:t>dintilor</a:t>
                      </a:r>
                      <a:r>
                        <a:rPr lang="en-GB" sz="1850" b="0" kern="1200" dirty="0">
                          <a:solidFill>
                            <a:schemeClr val="accent2"/>
                          </a:solidFill>
                          <a:effectLst/>
                          <a:latin typeface="+mn-lt"/>
                          <a:ea typeface="+mn-ea"/>
                          <a:cs typeface="+mn-cs"/>
                        </a:rPr>
                        <a:t> </a:t>
                      </a:r>
                      <a:r>
                        <a:rPr lang="en-GB" sz="1850" b="0" kern="1200" dirty="0" err="1">
                          <a:solidFill>
                            <a:schemeClr val="accent2"/>
                          </a:solidFill>
                          <a:effectLst/>
                          <a:latin typeface="+mn-lt"/>
                          <a:ea typeface="+mn-ea"/>
                          <a:cs typeface="+mn-cs"/>
                        </a:rPr>
                        <a:t>inclusi</a:t>
                      </a:r>
                      <a:r>
                        <a:rPr lang="en-GB" sz="1850" b="0" kern="1200" dirty="0">
                          <a:solidFill>
                            <a:schemeClr val="accent2"/>
                          </a:solidFill>
                          <a:effectLst/>
                          <a:latin typeface="+mn-lt"/>
                          <a:ea typeface="+mn-ea"/>
                          <a:cs typeface="+mn-cs"/>
                        </a:rPr>
                        <a:t>;﻿﻿</a:t>
                      </a:r>
                      <a:endParaRPr lang="en-GB" sz="1850" b="0" kern="1200" dirty="0">
                        <a:solidFill>
                          <a:schemeClr val="accent2"/>
                        </a:solidFill>
                        <a:effectLst/>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GB" sz="1850" b="0" kern="1200" dirty="0" err="1">
                          <a:solidFill>
                            <a:srgbClr val="00B0F0"/>
                          </a:solidFill>
                          <a:effectLst/>
                          <a:latin typeface="+mn-lt"/>
                          <a:ea typeface="+mn-ea"/>
                          <a:cs typeface="+mn-cs"/>
                        </a:rPr>
                        <a:t>tratamentul</a:t>
                      </a:r>
                      <a:r>
                        <a:rPr lang="en-GB" sz="1850" b="0" kern="1200" dirty="0">
                          <a:solidFill>
                            <a:srgbClr val="00B0F0"/>
                          </a:solidFill>
                          <a:effectLst/>
                          <a:latin typeface="+mn-lt"/>
                          <a:ea typeface="+mn-ea"/>
                          <a:cs typeface="+mn-cs"/>
                        </a:rPr>
                        <a:t> chirurgical al </a:t>
                      </a:r>
                      <a:r>
                        <a:rPr lang="en-GB" sz="1850" b="0" kern="1200" dirty="0" err="1">
                          <a:solidFill>
                            <a:srgbClr val="00B0F0"/>
                          </a:solidFill>
                          <a:effectLst/>
                          <a:latin typeface="+mn-lt"/>
                          <a:ea typeface="+mn-ea"/>
                          <a:cs typeface="+mn-cs"/>
                        </a:rPr>
                        <a:t>parodontopatilor</a:t>
                      </a:r>
                      <a:r>
                        <a:rPr lang="en-GB" sz="1850" b="0" kern="1200" dirty="0">
                          <a:solidFill>
                            <a:srgbClr val="00B0F0"/>
                          </a:solidFill>
                          <a:effectLst/>
                          <a:latin typeface="+mn-lt"/>
                          <a:ea typeface="+mn-ea"/>
                          <a:cs typeface="+mn-cs"/>
                        </a:rPr>
                        <a:t> </a:t>
                      </a:r>
                      <a:r>
                        <a:rPr lang="en-GB" sz="1850" b="0" kern="1200" dirty="0" err="1">
                          <a:solidFill>
                            <a:srgbClr val="00B0F0"/>
                          </a:solidFill>
                          <a:effectLst/>
                          <a:latin typeface="+mn-lt"/>
                          <a:ea typeface="+mn-ea"/>
                          <a:cs typeface="+mn-cs"/>
                        </a:rPr>
                        <a:t>marginale</a:t>
                      </a:r>
                      <a:r>
                        <a:rPr lang="en-GB" sz="1850" b="0" kern="1200" dirty="0">
                          <a:solidFill>
                            <a:srgbClr val="00B0F0"/>
                          </a:solidFill>
                          <a:effectLst/>
                          <a:latin typeface="+mn-lt"/>
                          <a:ea typeface="+mn-ea"/>
                          <a:cs typeface="+mn-cs"/>
                        </a:rPr>
                        <a:t> </a:t>
                      </a:r>
                      <a:r>
                        <a:rPr lang="en-GB" sz="1850" b="0" kern="1200" dirty="0" err="1">
                          <a:solidFill>
                            <a:srgbClr val="00B0F0"/>
                          </a:solidFill>
                          <a:effectLst/>
                          <a:latin typeface="+mn-lt"/>
                          <a:ea typeface="+mn-ea"/>
                          <a:cs typeface="+mn-cs"/>
                        </a:rPr>
                        <a:t>cronice</a:t>
                      </a:r>
                      <a:r>
                        <a:rPr lang="en-GB" sz="1850" b="0" kern="1200" dirty="0">
                          <a:solidFill>
                            <a:srgbClr val="00B0F0"/>
                          </a:solidFill>
                          <a:effectLst/>
                          <a:latin typeface="+mn-lt"/>
                          <a:ea typeface="+mn-ea"/>
                          <a:cs typeface="+mn-cs"/>
                        </a:rPr>
                        <a:t>;</a:t>
                      </a:r>
                      <a:endParaRPr lang="en-GB" sz="1850" b="0" kern="1200" dirty="0">
                        <a:solidFill>
                          <a:srgbClr val="00B0F0"/>
                        </a:solidFill>
                        <a:effectLst/>
                        <a:latin typeface="+mn-lt"/>
                        <a:ea typeface="+mn-ea"/>
                        <a:cs typeface="+mn-cs"/>
                      </a:endParaRPr>
                    </a:p>
                  </a:txBody>
                  <a:tcPr/>
                </a:tc>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GB" sz="1850" b="0" kern="1200" dirty="0">
                          <a:solidFill>
                            <a:srgbClr val="00B0F0"/>
                          </a:solidFill>
                          <a:effectLst/>
                          <a:latin typeface="+mn-lt"/>
                          <a:ea typeface="+mn-ea"/>
                          <a:cs typeface="+mn-cs"/>
                        </a:rPr>
                        <a:t>﻿﻿﻿﻿﻿﻿</a:t>
                      </a:r>
                      <a:r>
                        <a:rPr lang="en-GB" sz="1850" b="0" kern="1200" dirty="0" err="1">
                          <a:solidFill>
                            <a:srgbClr val="00B0F0"/>
                          </a:solidFill>
                          <a:effectLst/>
                          <a:latin typeface="+mn-lt"/>
                          <a:ea typeface="+mn-ea"/>
                          <a:cs typeface="+mn-cs"/>
                        </a:rPr>
                        <a:t>tratamentul</a:t>
                      </a:r>
                      <a:r>
                        <a:rPr lang="en-GB" sz="1850" b="0" kern="1200" dirty="0">
                          <a:solidFill>
                            <a:srgbClr val="00B0F0"/>
                          </a:solidFill>
                          <a:effectLst/>
                          <a:latin typeface="+mn-lt"/>
                          <a:ea typeface="+mn-ea"/>
                          <a:cs typeface="+mn-cs"/>
                        </a:rPr>
                        <a:t> chirurgical al </a:t>
                      </a:r>
                      <a:r>
                        <a:rPr lang="en-GB" sz="1850" b="0" kern="1200" dirty="0" err="1">
                          <a:solidFill>
                            <a:srgbClr val="00B0F0"/>
                          </a:solidFill>
                          <a:effectLst/>
                          <a:latin typeface="+mn-lt"/>
                          <a:ea typeface="+mn-ea"/>
                          <a:cs typeface="+mn-cs"/>
                        </a:rPr>
                        <a:t>chisturilor</a:t>
                      </a:r>
                      <a:r>
                        <a:rPr lang="en-GB" sz="1850" b="0" kern="1200" dirty="0">
                          <a:solidFill>
                            <a:srgbClr val="00B0F0"/>
                          </a:solidFill>
                          <a:effectLst/>
                          <a:latin typeface="+mn-lt"/>
                          <a:ea typeface="+mn-ea"/>
                          <a:cs typeface="+mn-cs"/>
                        </a:rPr>
                        <a:t> </a:t>
                      </a:r>
                      <a:r>
                        <a:rPr lang="en-GB" sz="1850" b="0" kern="1200" dirty="0" err="1">
                          <a:solidFill>
                            <a:srgbClr val="00B0F0"/>
                          </a:solidFill>
                          <a:effectLst/>
                          <a:latin typeface="+mn-lt"/>
                          <a:ea typeface="+mn-ea"/>
                          <a:cs typeface="+mn-cs"/>
                        </a:rPr>
                        <a:t>oaselor</a:t>
                      </a:r>
                      <a:r>
                        <a:rPr lang="en-GB" sz="1850" b="0" kern="1200" dirty="0">
                          <a:solidFill>
                            <a:srgbClr val="00B0F0"/>
                          </a:solidFill>
                          <a:effectLst/>
                          <a:latin typeface="+mn-lt"/>
                          <a:ea typeface="+mn-ea"/>
                          <a:cs typeface="+mn-cs"/>
                        </a:rPr>
                        <a:t> </a:t>
                      </a:r>
                      <a:r>
                        <a:rPr lang="en-GB" sz="1850" b="0" kern="1200" dirty="0" err="1">
                          <a:solidFill>
                            <a:srgbClr val="00B0F0"/>
                          </a:solidFill>
                          <a:effectLst/>
                          <a:latin typeface="+mn-lt"/>
                          <a:ea typeface="+mn-ea"/>
                          <a:cs typeface="+mn-cs"/>
                        </a:rPr>
                        <a:t>maxilare</a:t>
                      </a:r>
                      <a:r>
                        <a:rPr lang="en-GB" sz="1850" b="0" kern="1200" dirty="0">
                          <a:solidFill>
                            <a:srgbClr val="00B0F0"/>
                          </a:solidFill>
                          <a:effectLst/>
                          <a:latin typeface="+mn-lt"/>
                          <a:ea typeface="+mn-ea"/>
                          <a:cs typeface="+mn-cs"/>
                        </a:rPr>
                        <a:t> pe 1-2 </a:t>
                      </a:r>
                      <a:r>
                        <a:rPr lang="en-GB" sz="1850" b="0" kern="1200" dirty="0" err="1">
                          <a:solidFill>
                            <a:srgbClr val="00B0F0"/>
                          </a:solidFill>
                          <a:effectLst/>
                          <a:latin typeface="+mn-lt"/>
                          <a:ea typeface="+mn-ea"/>
                          <a:cs typeface="+mn-cs"/>
                        </a:rPr>
                        <a:t>dinti</a:t>
                      </a:r>
                      <a:r>
                        <a:rPr lang="en-GB" sz="1850" b="0" kern="1200" dirty="0">
                          <a:solidFill>
                            <a:srgbClr val="00B0F0"/>
                          </a:solidFill>
                          <a:effectLst/>
                          <a:latin typeface="+mn-lt"/>
                          <a:ea typeface="+mn-ea"/>
                          <a:cs typeface="+mn-cs"/>
                        </a:rPr>
                        <a:t>;</a:t>
                      </a:r>
                      <a:endParaRPr lang="x-none" sz="1850" b="0" dirty="0">
                        <a:solidFill>
                          <a:srgbClr val="00B0F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GB" sz="1850" b="0" kern="1200" dirty="0" err="1">
                          <a:solidFill>
                            <a:schemeClr val="accent2"/>
                          </a:solidFill>
                          <a:effectLst/>
                          <a:latin typeface="+mn-lt"/>
                          <a:ea typeface="+mn-ea"/>
                          <a:cs typeface="+mn-cs"/>
                        </a:rPr>
                        <a:t>extirpari</a:t>
                      </a:r>
                      <a:r>
                        <a:rPr lang="en-GB" sz="1850" b="0" kern="1200" dirty="0">
                          <a:solidFill>
                            <a:schemeClr val="accent2"/>
                          </a:solidFill>
                          <a:effectLst/>
                          <a:latin typeface="+mn-lt"/>
                          <a:ea typeface="+mn-ea"/>
                          <a:cs typeface="+mn-cs"/>
                        </a:rPr>
                        <a:t> </a:t>
                      </a:r>
                      <a:r>
                        <a:rPr lang="en-GB" sz="1850" b="0" kern="1200" dirty="0" err="1">
                          <a:solidFill>
                            <a:schemeClr val="accent2"/>
                          </a:solidFill>
                          <a:effectLst/>
                          <a:latin typeface="+mn-lt"/>
                          <a:ea typeface="+mn-ea"/>
                          <a:cs typeface="+mn-cs"/>
                        </a:rPr>
                        <a:t>tumori</a:t>
                      </a:r>
                      <a:r>
                        <a:rPr lang="en-GB" sz="1850" b="0" kern="1200" dirty="0">
                          <a:solidFill>
                            <a:schemeClr val="accent2"/>
                          </a:solidFill>
                          <a:effectLst/>
                          <a:latin typeface="+mn-lt"/>
                          <a:ea typeface="+mn-ea"/>
                          <a:cs typeface="+mn-cs"/>
                        </a:rPr>
                        <a:t> </a:t>
                      </a:r>
                      <a:r>
                        <a:rPr lang="en-GB" sz="1850" b="0" kern="1200" dirty="0" err="1">
                          <a:solidFill>
                            <a:schemeClr val="accent2"/>
                          </a:solidFill>
                          <a:effectLst/>
                          <a:latin typeface="+mn-lt"/>
                          <a:ea typeface="+mn-ea"/>
                          <a:cs typeface="+mn-cs"/>
                        </a:rPr>
                        <a:t>benigne</a:t>
                      </a:r>
                      <a:r>
                        <a:rPr lang="en-GB" sz="1850" b="0" kern="1200" dirty="0">
                          <a:solidFill>
                            <a:schemeClr val="accent2"/>
                          </a:solidFill>
                          <a:effectLst/>
                          <a:latin typeface="+mn-lt"/>
                          <a:ea typeface="+mn-ea"/>
                          <a:cs typeface="+mn-cs"/>
                        </a:rPr>
                        <a:t> de </a:t>
                      </a:r>
                      <a:r>
                        <a:rPr lang="en-GB" sz="1850" b="0" kern="1200" dirty="0" err="1">
                          <a:solidFill>
                            <a:schemeClr val="accent2"/>
                          </a:solidFill>
                          <a:effectLst/>
                          <a:latin typeface="+mn-lt"/>
                          <a:ea typeface="+mn-ea"/>
                          <a:cs typeface="+mn-cs"/>
                        </a:rPr>
                        <a:t>mici</a:t>
                      </a:r>
                      <a:r>
                        <a:rPr lang="en-GB" sz="1850" b="0" kern="1200" dirty="0">
                          <a:solidFill>
                            <a:schemeClr val="accent2"/>
                          </a:solidFill>
                          <a:effectLst/>
                          <a:latin typeface="+mn-lt"/>
                          <a:ea typeface="+mn-ea"/>
                          <a:cs typeface="+mn-cs"/>
                        </a:rPr>
                        <a:t> </a:t>
                      </a:r>
                      <a:r>
                        <a:rPr lang="en-GB" sz="1850" b="0" kern="1200" dirty="0" err="1">
                          <a:solidFill>
                            <a:schemeClr val="accent2"/>
                          </a:solidFill>
                          <a:effectLst/>
                          <a:latin typeface="+mn-lt"/>
                          <a:ea typeface="+mn-ea"/>
                          <a:cs typeface="+mn-cs"/>
                        </a:rPr>
                        <a:t>dimensiuni</a:t>
                      </a:r>
                      <a:r>
                        <a:rPr lang="en-GB" sz="1850" b="0" kern="1200" dirty="0">
                          <a:solidFill>
                            <a:schemeClr val="accent2"/>
                          </a:solidFill>
                          <a:effectLst/>
                          <a:latin typeface="+mn-lt"/>
                          <a:ea typeface="+mn-ea"/>
                          <a:cs typeface="+mn-cs"/>
                        </a:rPr>
                        <a:t> ale </a:t>
                      </a:r>
                      <a:r>
                        <a:rPr lang="en-GB" sz="1850" b="0" kern="1200" dirty="0" err="1">
                          <a:solidFill>
                            <a:schemeClr val="accent2"/>
                          </a:solidFill>
                          <a:effectLst/>
                          <a:latin typeface="+mn-lt"/>
                          <a:ea typeface="+mn-ea"/>
                          <a:cs typeface="+mn-cs"/>
                        </a:rPr>
                        <a:t>partilor</a:t>
                      </a:r>
                      <a:r>
                        <a:rPr lang="en-GB" sz="1850" b="0" kern="1200" dirty="0">
                          <a:solidFill>
                            <a:schemeClr val="accent2"/>
                          </a:solidFill>
                          <a:effectLst/>
                          <a:latin typeface="+mn-lt"/>
                          <a:ea typeface="+mn-ea"/>
                          <a:cs typeface="+mn-cs"/>
                        </a:rPr>
                        <a:t> </a:t>
                      </a:r>
                      <a:r>
                        <a:rPr lang="en-GB" sz="1850" b="0" kern="1200" dirty="0" err="1">
                          <a:solidFill>
                            <a:schemeClr val="accent2"/>
                          </a:solidFill>
                          <a:effectLst/>
                          <a:latin typeface="+mn-lt"/>
                          <a:ea typeface="+mn-ea"/>
                          <a:cs typeface="+mn-cs"/>
                        </a:rPr>
                        <a:t>moi</a:t>
                      </a:r>
                      <a:r>
                        <a:rPr lang="en-GB" sz="1850" b="0" kern="1200" dirty="0">
                          <a:solidFill>
                            <a:schemeClr val="accent2"/>
                          </a:solidFill>
                          <a:effectLst/>
                          <a:latin typeface="+mn-lt"/>
                          <a:ea typeface="+mn-ea"/>
                          <a:cs typeface="+mn-cs"/>
                        </a:rPr>
                        <a:t> </a:t>
                      </a:r>
                      <a:r>
                        <a:rPr lang="en-GB" sz="1850" b="0" kern="1200" dirty="0" err="1">
                          <a:solidFill>
                            <a:schemeClr val="accent2"/>
                          </a:solidFill>
                          <a:effectLst/>
                          <a:latin typeface="+mn-lt"/>
                          <a:ea typeface="+mn-ea"/>
                          <a:cs typeface="+mn-cs"/>
                        </a:rPr>
                        <a:t>orale</a:t>
                      </a:r>
                      <a:r>
                        <a:rPr lang="en-GB" sz="1850" b="0" kern="1200" dirty="0">
                          <a:solidFill>
                            <a:schemeClr val="accent2"/>
                          </a:solidFill>
                          <a:effectLst/>
                          <a:latin typeface="+mn-lt"/>
                          <a:ea typeface="+mn-ea"/>
                          <a:cs typeface="+mn-cs"/>
                        </a:rPr>
                        <a:t>;</a:t>
                      </a:r>
                      <a:endParaRPr lang="x-none" sz="1850" b="0" dirty="0">
                        <a:solidFill>
                          <a:schemeClr val="accent2"/>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GB" sz="1850" b="0" kern="1200" dirty="0">
                          <a:solidFill>
                            <a:srgbClr val="00B0F0"/>
                          </a:solidFill>
                          <a:effectLst/>
                          <a:latin typeface="+mn-lt"/>
                          <a:ea typeface="+mn-ea"/>
                          <a:cs typeface="+mn-cs"/>
                        </a:rPr>
                        <a:t>﻿﻿</a:t>
                      </a:r>
                      <a:r>
                        <a:rPr lang="en-GB" sz="1850" b="0" kern="1200" dirty="0" err="1">
                          <a:solidFill>
                            <a:srgbClr val="00B0F0"/>
                          </a:solidFill>
                          <a:effectLst/>
                          <a:latin typeface="+mn-lt"/>
                          <a:ea typeface="+mn-ea"/>
                          <a:cs typeface="+mn-cs"/>
                        </a:rPr>
                        <a:t>inserarea</a:t>
                      </a:r>
                      <a:r>
                        <a:rPr lang="en-GB" sz="1850" b="0" kern="1200" dirty="0">
                          <a:solidFill>
                            <a:srgbClr val="00B0F0"/>
                          </a:solidFill>
                          <a:effectLst/>
                          <a:latin typeface="+mn-lt"/>
                          <a:ea typeface="+mn-ea"/>
                          <a:cs typeface="+mn-cs"/>
                        </a:rPr>
                        <a:t> </a:t>
                      </a:r>
                      <a:r>
                        <a:rPr lang="en-GB" sz="1850" b="0" kern="1200" dirty="0" err="1">
                          <a:solidFill>
                            <a:srgbClr val="00B0F0"/>
                          </a:solidFill>
                          <a:effectLst/>
                          <a:latin typeface="+mn-lt"/>
                          <a:ea typeface="+mn-ea"/>
                          <a:cs typeface="+mn-cs"/>
                        </a:rPr>
                        <a:t>implanturilor</a:t>
                      </a:r>
                      <a:r>
                        <a:rPr lang="en-GB" sz="1850" b="0" kern="1200" dirty="0">
                          <a:solidFill>
                            <a:srgbClr val="00B0F0"/>
                          </a:solidFill>
                          <a:effectLst/>
                          <a:latin typeface="+mn-lt"/>
                          <a:ea typeface="+mn-ea"/>
                          <a:cs typeface="+mn-cs"/>
                        </a:rPr>
                        <a:t> in </a:t>
                      </a:r>
                      <a:r>
                        <a:rPr lang="en-GB" sz="1850" b="0" kern="1200" dirty="0" err="1">
                          <a:solidFill>
                            <a:srgbClr val="00B0F0"/>
                          </a:solidFill>
                          <a:effectLst/>
                          <a:latin typeface="+mn-lt"/>
                          <a:ea typeface="+mn-ea"/>
                          <a:cs typeface="+mn-cs"/>
                        </a:rPr>
                        <a:t>creasta</a:t>
                      </a:r>
                      <a:r>
                        <a:rPr lang="en-GB" sz="1850" b="0" kern="1200" dirty="0">
                          <a:solidFill>
                            <a:srgbClr val="00B0F0"/>
                          </a:solidFill>
                          <a:effectLst/>
                          <a:latin typeface="+mn-lt"/>
                          <a:ea typeface="+mn-ea"/>
                          <a:cs typeface="+mn-cs"/>
                        </a:rPr>
                        <a:t> alveolar </a:t>
                      </a:r>
                      <a:r>
                        <a:rPr lang="en-GB" sz="1850" b="0" kern="1200" dirty="0" err="1">
                          <a:solidFill>
                            <a:srgbClr val="00B0F0"/>
                          </a:solidFill>
                          <a:effectLst/>
                          <a:latin typeface="+mn-lt"/>
                          <a:ea typeface="+mn-ea"/>
                          <a:cs typeface="+mn-cs"/>
                        </a:rPr>
                        <a:t>edentata</a:t>
                      </a:r>
                      <a:r>
                        <a:rPr lang="en-GB" sz="1850" b="0" kern="1200" dirty="0">
                          <a:solidFill>
                            <a:srgbClr val="00B0F0"/>
                          </a:solidFill>
                          <a:effectLst/>
                          <a:latin typeface="+mn-lt"/>
                          <a:ea typeface="+mn-ea"/>
                          <a:cs typeface="+mn-cs"/>
                        </a:rPr>
                        <a:t>;</a:t>
                      </a:r>
                      <a:endParaRPr lang="en-GB" sz="1850" b="0" kern="1200" dirty="0">
                        <a:solidFill>
                          <a:srgbClr val="00B0F0"/>
                        </a:solidFill>
                        <a:effectLst/>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GB" sz="1850" b="0" kern="1200" dirty="0" err="1">
                          <a:solidFill>
                            <a:schemeClr val="accent2"/>
                          </a:solidFill>
                          <a:effectLst/>
                          <a:latin typeface="+mn-lt"/>
                          <a:ea typeface="+mn-ea"/>
                          <a:cs typeface="+mn-cs"/>
                        </a:rPr>
                        <a:t>tratamentul</a:t>
                      </a:r>
                      <a:r>
                        <a:rPr lang="en-GB" sz="1850" b="0" kern="1200" dirty="0">
                          <a:solidFill>
                            <a:schemeClr val="accent2"/>
                          </a:solidFill>
                          <a:effectLst/>
                          <a:latin typeface="+mn-lt"/>
                          <a:ea typeface="+mn-ea"/>
                          <a:cs typeface="+mn-cs"/>
                        </a:rPr>
                        <a:t> </a:t>
                      </a:r>
                      <a:r>
                        <a:rPr lang="en-GB" sz="1850" b="0" kern="1200" dirty="0" err="1">
                          <a:solidFill>
                            <a:schemeClr val="accent2"/>
                          </a:solidFill>
                          <a:effectLst/>
                          <a:latin typeface="+mn-lt"/>
                          <a:ea typeface="+mn-ea"/>
                          <a:cs typeface="+mn-cs"/>
                        </a:rPr>
                        <a:t>accidentelor</a:t>
                      </a:r>
                      <a:r>
                        <a:rPr lang="en-GB" sz="1850" b="0" kern="1200" dirty="0">
                          <a:solidFill>
                            <a:schemeClr val="accent2"/>
                          </a:solidFill>
                          <a:effectLst/>
                          <a:latin typeface="+mn-lt"/>
                          <a:ea typeface="+mn-ea"/>
                          <a:cs typeface="+mn-cs"/>
                        </a:rPr>
                        <a:t> </a:t>
                      </a:r>
                      <a:r>
                        <a:rPr lang="en-GB" sz="1850" b="0" kern="1200" dirty="0" err="1">
                          <a:solidFill>
                            <a:schemeClr val="accent2"/>
                          </a:solidFill>
                          <a:effectLst/>
                          <a:latin typeface="+mn-lt"/>
                          <a:ea typeface="+mn-ea"/>
                          <a:cs typeface="+mn-cs"/>
                        </a:rPr>
                        <a:t>si</a:t>
                      </a:r>
                      <a:r>
                        <a:rPr lang="en-GB" sz="1850" b="0" kern="1200" dirty="0">
                          <a:solidFill>
                            <a:schemeClr val="accent2"/>
                          </a:solidFill>
                          <a:effectLst/>
                          <a:latin typeface="+mn-lt"/>
                          <a:ea typeface="+mn-ea"/>
                          <a:cs typeface="+mn-cs"/>
                        </a:rPr>
                        <a:t> </a:t>
                      </a:r>
                      <a:r>
                        <a:rPr lang="en-GB" sz="1850" b="0" kern="1200" dirty="0" err="1">
                          <a:solidFill>
                            <a:schemeClr val="accent2"/>
                          </a:solidFill>
                          <a:effectLst/>
                          <a:latin typeface="+mn-lt"/>
                          <a:ea typeface="+mn-ea"/>
                          <a:cs typeface="+mn-cs"/>
                        </a:rPr>
                        <a:t>complicatiilor</a:t>
                      </a:r>
                      <a:r>
                        <a:rPr lang="en-GB" sz="1850" b="0" kern="1200" dirty="0">
                          <a:solidFill>
                            <a:schemeClr val="accent2"/>
                          </a:solidFill>
                          <a:effectLst/>
                          <a:latin typeface="+mn-lt"/>
                          <a:ea typeface="+mn-ea"/>
                          <a:cs typeface="+mn-cs"/>
                        </a:rPr>
                        <a:t> </a:t>
                      </a:r>
                      <a:r>
                        <a:rPr lang="en-GB" sz="1850" b="0" kern="1200" dirty="0" err="1">
                          <a:solidFill>
                            <a:schemeClr val="accent2"/>
                          </a:solidFill>
                          <a:effectLst/>
                          <a:latin typeface="+mn-lt"/>
                          <a:ea typeface="+mn-ea"/>
                          <a:cs typeface="+mn-cs"/>
                        </a:rPr>
                        <a:t>extractiei</a:t>
                      </a:r>
                      <a:r>
                        <a:rPr lang="en-GB" sz="1850" b="0" kern="1200" dirty="0">
                          <a:solidFill>
                            <a:schemeClr val="accent2"/>
                          </a:solidFill>
                          <a:effectLst/>
                          <a:latin typeface="+mn-lt"/>
                          <a:ea typeface="+mn-ea"/>
                          <a:cs typeface="+mn-cs"/>
                        </a:rPr>
                        <a:t> </a:t>
                      </a:r>
                      <a:r>
                        <a:rPr lang="en-GB" sz="1850" b="0" kern="1200" dirty="0" err="1">
                          <a:solidFill>
                            <a:schemeClr val="accent2"/>
                          </a:solidFill>
                          <a:effectLst/>
                          <a:latin typeface="+mn-lt"/>
                          <a:ea typeface="+mn-ea"/>
                          <a:cs typeface="+mn-cs"/>
                        </a:rPr>
                        <a:t>dentare</a:t>
                      </a:r>
                      <a:r>
                        <a:rPr lang="en-GB" sz="1850" b="0" kern="1200" dirty="0">
                          <a:solidFill>
                            <a:schemeClr val="accent2"/>
                          </a:solidFill>
                          <a:effectLst/>
                          <a:latin typeface="+mn-lt"/>
                          <a:ea typeface="+mn-ea"/>
                          <a:cs typeface="+mn-cs"/>
                        </a:rPr>
                        <a:t>;</a:t>
                      </a:r>
                      <a:endParaRPr lang="en-GB" sz="1850" b="0" kern="1200" dirty="0">
                        <a:solidFill>
                          <a:schemeClr val="accent2"/>
                        </a:solidFill>
                        <a:effectLst/>
                        <a:latin typeface="+mn-lt"/>
                        <a:ea typeface="+mn-ea"/>
                        <a:cs typeface="+mn-cs"/>
                      </a:endParaRPr>
                    </a:p>
                  </a:txBody>
                  <a:tcPr/>
                </a:tc>
                <a:tc>
                  <a:txBody>
                    <a:bodyPr/>
                    <a:lstStyle/>
                    <a:p>
                      <a:pPr algn="ctr"/>
                      <a:r>
                        <a:rPr lang="en-GB" sz="1850" b="0" kern="1200" dirty="0" err="1">
                          <a:solidFill>
                            <a:srgbClr val="00B0F0"/>
                          </a:solidFill>
                          <a:effectLst/>
                          <a:latin typeface="+mn-lt"/>
                          <a:ea typeface="+mn-ea"/>
                          <a:cs typeface="+mn-cs"/>
                        </a:rPr>
                        <a:t>tratamentul</a:t>
                      </a:r>
                      <a:r>
                        <a:rPr lang="en-GB" sz="1850" b="0" kern="1200" dirty="0">
                          <a:solidFill>
                            <a:srgbClr val="00B0F0"/>
                          </a:solidFill>
                          <a:effectLst/>
                          <a:latin typeface="+mn-lt"/>
                          <a:ea typeface="+mn-ea"/>
                          <a:cs typeface="+mn-cs"/>
                        </a:rPr>
                        <a:t> de </a:t>
                      </a:r>
                      <a:r>
                        <a:rPr lang="en-GB" sz="1850" b="0" kern="1200" dirty="0" err="1">
                          <a:solidFill>
                            <a:srgbClr val="00B0F0"/>
                          </a:solidFill>
                          <a:effectLst/>
                          <a:latin typeface="+mn-lt"/>
                          <a:ea typeface="+mn-ea"/>
                          <a:cs typeface="+mn-cs"/>
                        </a:rPr>
                        <a:t>urgenta</a:t>
                      </a:r>
                      <a:r>
                        <a:rPr lang="en-GB" sz="1850" b="0" kern="1200" dirty="0">
                          <a:solidFill>
                            <a:srgbClr val="00B0F0"/>
                          </a:solidFill>
                          <a:effectLst/>
                          <a:latin typeface="+mn-lt"/>
                          <a:ea typeface="+mn-ea"/>
                          <a:cs typeface="+mn-cs"/>
                        </a:rPr>
                        <a:t> a </a:t>
                      </a:r>
                      <a:r>
                        <a:rPr lang="en-GB" sz="1850" b="0" kern="1200" dirty="0" err="1">
                          <a:solidFill>
                            <a:srgbClr val="00B0F0"/>
                          </a:solidFill>
                          <a:effectLst/>
                          <a:latin typeface="+mn-lt"/>
                          <a:ea typeface="+mn-ea"/>
                          <a:cs typeface="+mn-cs"/>
                        </a:rPr>
                        <a:t>supuratiilor</a:t>
                      </a:r>
                      <a:r>
                        <a:rPr lang="en-GB" sz="1850" b="0" kern="1200" dirty="0">
                          <a:solidFill>
                            <a:srgbClr val="00B0F0"/>
                          </a:solidFill>
                          <a:effectLst/>
                          <a:latin typeface="+mn-lt"/>
                          <a:ea typeface="+mn-ea"/>
                          <a:cs typeface="+mn-cs"/>
                        </a:rPr>
                        <a:t> </a:t>
                      </a:r>
                      <a:r>
                        <a:rPr lang="en-GB" sz="1850" b="0" kern="1200" dirty="0" err="1">
                          <a:solidFill>
                            <a:srgbClr val="00B0F0"/>
                          </a:solidFill>
                          <a:effectLst/>
                          <a:latin typeface="+mn-lt"/>
                          <a:ea typeface="+mn-ea"/>
                          <a:cs typeface="+mn-cs"/>
                        </a:rPr>
                        <a:t>periosoase</a:t>
                      </a:r>
                      <a:r>
                        <a:rPr lang="en-GB" sz="1850" b="0" kern="1200" dirty="0">
                          <a:solidFill>
                            <a:srgbClr val="00B0F0"/>
                          </a:solidFill>
                          <a:effectLst/>
                          <a:latin typeface="+mn-lt"/>
                          <a:ea typeface="+mn-ea"/>
                          <a:cs typeface="+mn-cs"/>
                        </a:rPr>
                        <a:t>;</a:t>
                      </a:r>
                      <a:endParaRPr lang="x-none" sz="1850" b="0" dirty="0">
                        <a:solidFill>
                          <a:srgbClr val="00B0F0"/>
                        </a:solidFill>
                      </a:endParaRPr>
                    </a:p>
                  </a:txBody>
                  <a:tcPr/>
                </a:tc>
              </a:tr>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GB" sz="1850" b="0" kern="1200" dirty="0" err="1">
                          <a:solidFill>
                            <a:schemeClr val="accent2"/>
                          </a:solidFill>
                          <a:effectLst/>
                          <a:latin typeface="+mn-lt"/>
                          <a:ea typeface="+mn-ea"/>
                          <a:cs typeface="+mn-cs"/>
                        </a:rPr>
                        <a:t>biopsia</a:t>
                      </a:r>
                      <a:r>
                        <a:rPr lang="en-GB" sz="1850" b="0" kern="1200" dirty="0">
                          <a:solidFill>
                            <a:schemeClr val="accent2"/>
                          </a:solidFill>
                          <a:effectLst/>
                          <a:latin typeface="+mn-lt"/>
                          <a:ea typeface="+mn-ea"/>
                          <a:cs typeface="+mn-cs"/>
                        </a:rPr>
                        <a:t> </a:t>
                      </a:r>
                      <a:r>
                        <a:rPr lang="en-GB" sz="1850" b="0" kern="1200" dirty="0" err="1">
                          <a:solidFill>
                            <a:schemeClr val="accent2"/>
                          </a:solidFill>
                          <a:effectLst/>
                          <a:latin typeface="+mn-lt"/>
                          <a:ea typeface="+mn-ea"/>
                          <a:cs typeface="+mn-cs"/>
                        </a:rPr>
                        <a:t>leziunilor</a:t>
                      </a:r>
                      <a:r>
                        <a:rPr lang="en-GB" sz="1850" b="0" kern="1200" dirty="0">
                          <a:solidFill>
                            <a:schemeClr val="accent2"/>
                          </a:solidFill>
                          <a:effectLst/>
                          <a:latin typeface="+mn-lt"/>
                          <a:ea typeface="+mn-ea"/>
                          <a:cs typeface="+mn-cs"/>
                        </a:rPr>
                        <a:t> cu potential de </a:t>
                      </a:r>
                      <a:r>
                        <a:rPr lang="en-GB" sz="1850" b="0" kern="1200" dirty="0" err="1">
                          <a:solidFill>
                            <a:schemeClr val="accent2"/>
                          </a:solidFill>
                          <a:effectLst/>
                          <a:latin typeface="+mn-lt"/>
                          <a:ea typeface="+mn-ea"/>
                          <a:cs typeface="+mn-cs"/>
                        </a:rPr>
                        <a:t>malignizare</a:t>
                      </a:r>
                      <a:r>
                        <a:rPr lang="en-GB" sz="1850" b="0" kern="1200" dirty="0">
                          <a:solidFill>
                            <a:schemeClr val="accent2"/>
                          </a:solidFill>
                          <a:effectLst/>
                          <a:latin typeface="+mn-lt"/>
                          <a:ea typeface="+mn-ea"/>
                          <a:cs typeface="+mn-cs"/>
                        </a:rPr>
                        <a:t>/</a:t>
                      </a:r>
                      <a:r>
                        <a:rPr lang="en-GB" sz="1850" b="0" kern="1200" dirty="0" err="1">
                          <a:solidFill>
                            <a:schemeClr val="accent2"/>
                          </a:solidFill>
                          <a:effectLst/>
                          <a:latin typeface="+mn-lt"/>
                          <a:ea typeface="+mn-ea"/>
                          <a:cs typeface="+mn-cs"/>
                        </a:rPr>
                        <a:t>premaligne</a:t>
                      </a:r>
                      <a:r>
                        <a:rPr lang="en-GB" sz="1850" b="0" kern="1200" dirty="0">
                          <a:solidFill>
                            <a:schemeClr val="accent2"/>
                          </a:solidFill>
                          <a:effectLst/>
                          <a:latin typeface="+mn-lt"/>
                          <a:ea typeface="+mn-ea"/>
                          <a:cs typeface="+mn-cs"/>
                        </a:rPr>
                        <a:t> ale </a:t>
                      </a:r>
                      <a:r>
                        <a:rPr lang="en-GB" sz="1850" b="0" kern="1200" dirty="0" err="1">
                          <a:solidFill>
                            <a:schemeClr val="accent2"/>
                          </a:solidFill>
                          <a:effectLst/>
                          <a:latin typeface="+mn-lt"/>
                          <a:ea typeface="+mn-ea"/>
                          <a:cs typeface="+mn-cs"/>
                        </a:rPr>
                        <a:t>mucoasei</a:t>
                      </a:r>
                      <a:r>
                        <a:rPr lang="en-GB" sz="1850" b="0" kern="1200" dirty="0">
                          <a:solidFill>
                            <a:schemeClr val="accent2"/>
                          </a:solidFill>
                          <a:effectLst/>
                          <a:latin typeface="+mn-lt"/>
                          <a:ea typeface="+mn-ea"/>
                          <a:cs typeface="+mn-cs"/>
                        </a:rPr>
                        <a:t> </a:t>
                      </a:r>
                      <a:r>
                        <a:rPr lang="en-GB" sz="1850" b="0" kern="1200" dirty="0" err="1">
                          <a:solidFill>
                            <a:schemeClr val="accent2"/>
                          </a:solidFill>
                          <a:effectLst/>
                          <a:latin typeface="+mn-lt"/>
                          <a:ea typeface="+mn-ea"/>
                          <a:cs typeface="+mn-cs"/>
                        </a:rPr>
                        <a:t>orale</a:t>
                      </a:r>
                      <a:r>
                        <a:rPr lang="en-GB" sz="1850" b="0" kern="1200" dirty="0">
                          <a:solidFill>
                            <a:schemeClr val="accent2"/>
                          </a:solidFill>
                          <a:effectLst/>
                          <a:latin typeface="+mn-lt"/>
                          <a:ea typeface="+mn-ea"/>
                          <a:cs typeface="+mn-cs"/>
                        </a:rPr>
                        <a:t>;</a:t>
                      </a:r>
                      <a:endParaRPr lang="en-GB" sz="1850" b="0" kern="1200" dirty="0">
                        <a:solidFill>
                          <a:schemeClr val="accent2"/>
                        </a:solidFill>
                        <a:effectLst/>
                        <a:latin typeface="+mn-lt"/>
                        <a:ea typeface="+mn-ea"/>
                        <a:cs typeface="+mn-cs"/>
                      </a:endParaRPr>
                    </a:p>
                  </a:txBody>
                  <a:tcPr/>
                </a:tc>
                <a:tc hMerge="1">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GB" sz="1850" b="0" kern="1200" dirty="0" err="1">
                          <a:solidFill>
                            <a:schemeClr val="accent2"/>
                          </a:solidFill>
                          <a:effectLst/>
                          <a:latin typeface="+mn-lt"/>
                          <a:ea typeface="+mn-ea"/>
                          <a:cs typeface="+mn-cs"/>
                        </a:rPr>
                        <a:t>metode</a:t>
                      </a:r>
                      <a:r>
                        <a:rPr lang="en-GB" sz="1850" b="0" kern="1200" dirty="0">
                          <a:solidFill>
                            <a:schemeClr val="accent2"/>
                          </a:solidFill>
                          <a:effectLst/>
                          <a:latin typeface="+mn-lt"/>
                          <a:ea typeface="+mn-ea"/>
                          <a:cs typeface="+mn-cs"/>
                        </a:rPr>
                        <a:t> </a:t>
                      </a:r>
                      <a:r>
                        <a:rPr lang="en-GB" sz="1850" b="0" kern="1200" dirty="0" err="1">
                          <a:solidFill>
                            <a:schemeClr val="accent2"/>
                          </a:solidFill>
                          <a:effectLst/>
                          <a:latin typeface="+mn-lt"/>
                          <a:ea typeface="+mn-ea"/>
                          <a:cs typeface="+mn-cs"/>
                        </a:rPr>
                        <a:t>chirurgicale</a:t>
                      </a:r>
                      <a:r>
                        <a:rPr lang="en-GB" sz="1850" b="0" kern="1200" dirty="0">
                          <a:solidFill>
                            <a:schemeClr val="accent2"/>
                          </a:solidFill>
                          <a:effectLst/>
                          <a:latin typeface="+mn-lt"/>
                          <a:ea typeface="+mn-ea"/>
                          <a:cs typeface="+mn-cs"/>
                        </a:rPr>
                        <a:t> </a:t>
                      </a:r>
                      <a:r>
                        <a:rPr lang="en-GB" sz="1850" b="0" kern="1200" dirty="0" err="1">
                          <a:solidFill>
                            <a:schemeClr val="accent2"/>
                          </a:solidFill>
                          <a:effectLst/>
                          <a:latin typeface="+mn-lt"/>
                          <a:ea typeface="+mn-ea"/>
                          <a:cs typeface="+mn-cs"/>
                        </a:rPr>
                        <a:t>preimplantare</a:t>
                      </a:r>
                      <a:r>
                        <a:rPr lang="en-GB" sz="1850" b="0" kern="1200" dirty="0">
                          <a:solidFill>
                            <a:schemeClr val="accent2"/>
                          </a:solidFill>
                          <a:effectLst/>
                          <a:latin typeface="+mn-lt"/>
                          <a:ea typeface="+mn-ea"/>
                          <a:cs typeface="+mn-cs"/>
                        </a:rPr>
                        <a:t> (</a:t>
                      </a:r>
                      <a:r>
                        <a:rPr lang="en-GB" sz="1850" b="0" kern="1200" dirty="0" err="1">
                          <a:solidFill>
                            <a:schemeClr val="accent2"/>
                          </a:solidFill>
                          <a:effectLst/>
                          <a:latin typeface="+mn-lt"/>
                          <a:ea typeface="+mn-ea"/>
                          <a:cs typeface="+mn-cs"/>
                        </a:rPr>
                        <a:t>aditie</a:t>
                      </a:r>
                      <a:r>
                        <a:rPr lang="en-GB" sz="1850" b="0" kern="1200" dirty="0">
                          <a:solidFill>
                            <a:schemeClr val="accent2"/>
                          </a:solidFill>
                          <a:effectLst/>
                          <a:latin typeface="+mn-lt"/>
                          <a:ea typeface="+mn-ea"/>
                          <a:cs typeface="+mn-cs"/>
                        </a:rPr>
                        <a:t>/</a:t>
                      </a:r>
                      <a:r>
                        <a:rPr lang="en-GB" sz="1850" b="0" kern="1200" dirty="0" err="1">
                          <a:solidFill>
                            <a:schemeClr val="accent2"/>
                          </a:solidFill>
                          <a:effectLst/>
                          <a:latin typeface="+mn-lt"/>
                          <a:ea typeface="+mn-ea"/>
                          <a:cs typeface="+mn-cs"/>
                        </a:rPr>
                        <a:t>augmentare</a:t>
                      </a:r>
                      <a:r>
                        <a:rPr lang="en-GB" sz="1850" b="0" kern="1200" dirty="0">
                          <a:solidFill>
                            <a:schemeClr val="accent2"/>
                          </a:solidFill>
                          <a:effectLst/>
                          <a:latin typeface="+mn-lt"/>
                          <a:ea typeface="+mn-ea"/>
                          <a:cs typeface="+mn-cs"/>
                        </a:rPr>
                        <a:t> </a:t>
                      </a:r>
                      <a:r>
                        <a:rPr lang="en-GB" sz="1850" b="0" kern="1200" dirty="0" err="1">
                          <a:solidFill>
                            <a:schemeClr val="accent2"/>
                          </a:solidFill>
                          <a:effectLst/>
                          <a:latin typeface="+mn-lt"/>
                          <a:ea typeface="+mn-ea"/>
                          <a:cs typeface="+mn-cs"/>
                        </a:rPr>
                        <a:t>osoasa</a:t>
                      </a:r>
                      <a:r>
                        <a:rPr lang="en-GB" sz="1850" b="0" kern="1200" dirty="0">
                          <a:solidFill>
                            <a:schemeClr val="accent2"/>
                          </a:solidFill>
                          <a:effectLst/>
                          <a:latin typeface="+mn-lt"/>
                          <a:ea typeface="+mn-ea"/>
                          <a:cs typeface="+mn-cs"/>
                        </a:rPr>
                        <a:t>, </a:t>
                      </a:r>
                      <a:r>
                        <a:rPr lang="en-GB" sz="1850" b="0" kern="1200" dirty="0" err="1">
                          <a:solidFill>
                            <a:schemeClr val="accent2"/>
                          </a:solidFill>
                          <a:effectLst/>
                          <a:latin typeface="+mn-lt"/>
                          <a:ea typeface="+mn-ea"/>
                          <a:cs typeface="+mn-cs"/>
                        </a:rPr>
                        <a:t>elevatia</a:t>
                      </a:r>
                      <a:r>
                        <a:rPr lang="en-GB" sz="1850" b="0" kern="1200" dirty="0">
                          <a:solidFill>
                            <a:schemeClr val="accent2"/>
                          </a:solidFill>
                          <a:effectLst/>
                          <a:latin typeface="+mn-lt"/>
                          <a:ea typeface="+mn-ea"/>
                          <a:cs typeface="+mn-cs"/>
                        </a:rPr>
                        <a:t> </a:t>
                      </a:r>
                      <a:r>
                        <a:rPr lang="en-GB" sz="1850" b="0" kern="1200" dirty="0" err="1">
                          <a:solidFill>
                            <a:schemeClr val="accent2"/>
                          </a:solidFill>
                          <a:effectLst/>
                          <a:latin typeface="+mn-lt"/>
                          <a:ea typeface="+mn-ea"/>
                          <a:cs typeface="+mn-cs"/>
                        </a:rPr>
                        <a:t>membranei</a:t>
                      </a:r>
                      <a:r>
                        <a:rPr lang="en-GB" sz="1850" b="0" kern="1200" dirty="0">
                          <a:solidFill>
                            <a:schemeClr val="accent2"/>
                          </a:solidFill>
                          <a:effectLst/>
                          <a:latin typeface="+mn-lt"/>
                          <a:ea typeface="+mn-ea"/>
                          <a:cs typeface="+mn-cs"/>
                        </a:rPr>
                        <a:t> </a:t>
                      </a:r>
                      <a:r>
                        <a:rPr lang="en-GB" sz="1850" b="0" kern="1200" dirty="0" err="1">
                          <a:solidFill>
                            <a:schemeClr val="accent2"/>
                          </a:solidFill>
                          <a:effectLst/>
                          <a:latin typeface="+mn-lt"/>
                          <a:ea typeface="+mn-ea"/>
                          <a:cs typeface="+mn-cs"/>
                        </a:rPr>
                        <a:t>sinusale</a:t>
                      </a:r>
                      <a:r>
                        <a:rPr lang="en-GB" sz="1850" b="0" kern="1200" dirty="0">
                          <a:solidFill>
                            <a:schemeClr val="accent2"/>
                          </a:solidFill>
                          <a:effectLst/>
                          <a:latin typeface="+mn-lt"/>
                          <a:ea typeface="+mn-ea"/>
                          <a:cs typeface="+mn-cs"/>
                        </a:rPr>
                        <a:t> - lifting sinus);</a:t>
                      </a:r>
                      <a:endParaRPr lang="en-GB" sz="1850" b="0" kern="1200" dirty="0">
                        <a:solidFill>
                          <a:schemeClr val="accent2"/>
                        </a:solidFill>
                        <a:effectLst/>
                        <a:latin typeface="+mn-lt"/>
                        <a:ea typeface="+mn-ea"/>
                        <a:cs typeface="+mn-cs"/>
                      </a:endParaRPr>
                    </a:p>
                  </a:txBody>
                  <a:tcPr/>
                </a:tc>
                <a:tc hMerge="1">
                  <a:tcPr/>
                </a:tc>
                <a:tc hMerge="1">
                  <a:tcPr/>
                </a:tc>
              </a:tr>
              <a:tr h="370840">
                <a:tc gridSpan="5">
                  <a:txBody>
                    <a:bodyPr/>
                    <a:lstStyle/>
                    <a:p>
                      <a:pPr algn="ctr"/>
                      <a:r>
                        <a:rPr lang="en-GB" sz="1850" b="0" kern="1200" dirty="0" err="1">
                          <a:solidFill>
                            <a:srgbClr val="00B0F0"/>
                          </a:solidFill>
                          <a:effectLst/>
                          <a:latin typeface="+mn-lt"/>
                          <a:ea typeface="+mn-ea"/>
                          <a:cs typeface="+mn-cs"/>
                        </a:rPr>
                        <a:t>tratamente</a:t>
                      </a:r>
                      <a:r>
                        <a:rPr lang="en-GB" sz="1850" b="0" kern="1200" dirty="0">
                          <a:solidFill>
                            <a:srgbClr val="00B0F0"/>
                          </a:solidFill>
                          <a:effectLst/>
                          <a:latin typeface="+mn-lt"/>
                          <a:ea typeface="+mn-ea"/>
                          <a:cs typeface="+mn-cs"/>
                        </a:rPr>
                        <a:t> </a:t>
                      </a:r>
                      <a:r>
                        <a:rPr lang="en-GB" sz="1850" b="0" kern="1200" dirty="0" err="1">
                          <a:solidFill>
                            <a:srgbClr val="00B0F0"/>
                          </a:solidFill>
                          <a:effectLst/>
                          <a:latin typeface="+mn-lt"/>
                          <a:ea typeface="+mn-ea"/>
                          <a:cs typeface="+mn-cs"/>
                        </a:rPr>
                        <a:t>chirurgicale</a:t>
                      </a:r>
                      <a:r>
                        <a:rPr lang="en-GB" sz="1850" b="0" kern="1200" dirty="0">
                          <a:solidFill>
                            <a:srgbClr val="00B0F0"/>
                          </a:solidFill>
                          <a:effectLst/>
                          <a:latin typeface="+mn-lt"/>
                          <a:ea typeface="+mn-ea"/>
                          <a:cs typeface="+mn-cs"/>
                        </a:rPr>
                        <a:t> </a:t>
                      </a:r>
                      <a:r>
                        <a:rPr lang="en-GB" sz="1850" b="0" kern="1200" dirty="0" err="1">
                          <a:solidFill>
                            <a:srgbClr val="00B0F0"/>
                          </a:solidFill>
                          <a:effectLst/>
                          <a:latin typeface="+mn-lt"/>
                          <a:ea typeface="+mn-ea"/>
                          <a:cs typeface="+mn-cs"/>
                        </a:rPr>
                        <a:t>preprotetice</a:t>
                      </a:r>
                      <a:r>
                        <a:rPr lang="en-GB" sz="1850" b="0" kern="1200" dirty="0">
                          <a:solidFill>
                            <a:srgbClr val="00B0F0"/>
                          </a:solidFill>
                          <a:effectLst/>
                          <a:latin typeface="+mn-lt"/>
                          <a:ea typeface="+mn-ea"/>
                          <a:cs typeface="+mn-cs"/>
                        </a:rPr>
                        <a:t> (</a:t>
                      </a:r>
                      <a:r>
                        <a:rPr lang="en-GB" sz="1850" b="0" kern="1200" dirty="0" err="1">
                          <a:solidFill>
                            <a:srgbClr val="00B0F0"/>
                          </a:solidFill>
                          <a:effectLst/>
                          <a:latin typeface="+mn-lt"/>
                          <a:ea typeface="+mn-ea"/>
                          <a:cs typeface="+mn-cs"/>
                        </a:rPr>
                        <a:t>extractia</a:t>
                      </a:r>
                      <a:r>
                        <a:rPr lang="en-GB" sz="1850" b="0" kern="1200" dirty="0">
                          <a:solidFill>
                            <a:srgbClr val="00B0F0"/>
                          </a:solidFill>
                          <a:effectLst/>
                          <a:latin typeface="+mn-lt"/>
                          <a:ea typeface="+mn-ea"/>
                          <a:cs typeface="+mn-cs"/>
                        </a:rPr>
                        <a:t> </a:t>
                      </a:r>
                      <a:r>
                        <a:rPr lang="en-GB" sz="1850" b="0" kern="1200" dirty="0" err="1">
                          <a:solidFill>
                            <a:srgbClr val="00B0F0"/>
                          </a:solidFill>
                          <a:effectLst/>
                          <a:latin typeface="+mn-lt"/>
                          <a:ea typeface="+mn-ea"/>
                          <a:cs typeface="+mn-cs"/>
                        </a:rPr>
                        <a:t>alveoloplastica</a:t>
                      </a:r>
                      <a:r>
                        <a:rPr lang="en-GB" sz="1850" b="0" kern="1200" dirty="0">
                          <a:solidFill>
                            <a:srgbClr val="00B0F0"/>
                          </a:solidFill>
                          <a:effectLst/>
                          <a:latin typeface="+mn-lt"/>
                          <a:ea typeface="+mn-ea"/>
                          <a:cs typeface="+mn-cs"/>
                        </a:rPr>
                        <a:t>, </a:t>
                      </a:r>
                      <a:r>
                        <a:rPr lang="en-GB" sz="1850" b="0" kern="1200" dirty="0" err="1">
                          <a:solidFill>
                            <a:srgbClr val="00B0F0"/>
                          </a:solidFill>
                          <a:effectLst/>
                          <a:latin typeface="+mn-lt"/>
                          <a:ea typeface="+mn-ea"/>
                          <a:cs typeface="+mn-cs"/>
                        </a:rPr>
                        <a:t>regularizari</a:t>
                      </a:r>
                      <a:r>
                        <a:rPr lang="en-GB" sz="1850" b="0" kern="1200" dirty="0">
                          <a:solidFill>
                            <a:srgbClr val="00B0F0"/>
                          </a:solidFill>
                          <a:effectLst/>
                          <a:latin typeface="+mn-lt"/>
                          <a:ea typeface="+mn-ea"/>
                          <a:cs typeface="+mn-cs"/>
                        </a:rPr>
                        <a:t> de </a:t>
                      </a:r>
                      <a:r>
                        <a:rPr lang="en-GB" sz="1850" b="0" kern="1200" dirty="0" err="1">
                          <a:solidFill>
                            <a:srgbClr val="00B0F0"/>
                          </a:solidFill>
                          <a:effectLst/>
                          <a:latin typeface="+mn-lt"/>
                          <a:ea typeface="+mn-ea"/>
                          <a:cs typeface="+mn-cs"/>
                        </a:rPr>
                        <a:t>creasta</a:t>
                      </a:r>
                      <a:r>
                        <a:rPr lang="en-GB" sz="1850" b="0" kern="1200" dirty="0">
                          <a:solidFill>
                            <a:srgbClr val="00B0F0"/>
                          </a:solidFill>
                          <a:effectLst/>
                          <a:latin typeface="+mn-lt"/>
                          <a:ea typeface="+mn-ea"/>
                          <a:cs typeface="+mn-cs"/>
                        </a:rPr>
                        <a:t>,</a:t>
                      </a:r>
                      <a:br>
                        <a:rPr lang="en-GB" sz="1850" b="0" kern="1200" dirty="0">
                          <a:solidFill>
                            <a:srgbClr val="00B0F0"/>
                          </a:solidFill>
                          <a:effectLst/>
                          <a:latin typeface="+mn-lt"/>
                          <a:ea typeface="+mn-ea"/>
                          <a:cs typeface="+mn-cs"/>
                        </a:rPr>
                      </a:br>
                      <a:r>
                        <a:rPr lang="en-GB" sz="1850" b="0" kern="1200" dirty="0" err="1">
                          <a:solidFill>
                            <a:srgbClr val="00B0F0"/>
                          </a:solidFill>
                          <a:effectLst/>
                          <a:latin typeface="+mn-lt"/>
                          <a:ea typeface="+mn-ea"/>
                          <a:cs typeface="+mn-cs"/>
                        </a:rPr>
                        <a:t>indepartarea</a:t>
                      </a:r>
                      <a:r>
                        <a:rPr lang="en-GB" sz="1850" b="0" kern="1200" dirty="0">
                          <a:solidFill>
                            <a:srgbClr val="00B0F0"/>
                          </a:solidFill>
                          <a:effectLst/>
                          <a:latin typeface="+mn-lt"/>
                          <a:ea typeface="+mn-ea"/>
                          <a:cs typeface="+mn-cs"/>
                        </a:rPr>
                        <a:t> </a:t>
                      </a:r>
                      <a:r>
                        <a:rPr lang="en-GB" sz="1850" b="0" kern="1200" dirty="0" err="1">
                          <a:solidFill>
                            <a:srgbClr val="00B0F0"/>
                          </a:solidFill>
                          <a:effectLst/>
                          <a:latin typeface="+mn-lt"/>
                          <a:ea typeface="+mn-ea"/>
                          <a:cs typeface="+mn-cs"/>
                        </a:rPr>
                        <a:t>exostozelor</a:t>
                      </a:r>
                      <a:r>
                        <a:rPr lang="en-GB" sz="1850" b="0" kern="1200" dirty="0">
                          <a:solidFill>
                            <a:srgbClr val="00B0F0"/>
                          </a:solidFill>
                          <a:effectLst/>
                          <a:latin typeface="+mn-lt"/>
                          <a:ea typeface="+mn-ea"/>
                          <a:cs typeface="+mn-cs"/>
                        </a:rPr>
                        <a:t>, </a:t>
                      </a:r>
                      <a:r>
                        <a:rPr lang="en-GB" sz="1850" b="0" kern="1200" dirty="0" err="1">
                          <a:solidFill>
                            <a:srgbClr val="00B0F0"/>
                          </a:solidFill>
                          <a:effectLst/>
                          <a:latin typeface="+mn-lt"/>
                          <a:ea typeface="+mn-ea"/>
                          <a:cs typeface="+mn-cs"/>
                        </a:rPr>
                        <a:t>gingivoplastia</a:t>
                      </a:r>
                      <a:r>
                        <a:rPr lang="en-GB" sz="1850" b="0" kern="1200" dirty="0">
                          <a:solidFill>
                            <a:srgbClr val="00B0F0"/>
                          </a:solidFill>
                          <a:effectLst/>
                          <a:latin typeface="+mn-lt"/>
                          <a:ea typeface="+mn-ea"/>
                          <a:cs typeface="+mn-cs"/>
                        </a:rPr>
                        <a:t>, </a:t>
                      </a:r>
                      <a:r>
                        <a:rPr lang="en-GB" sz="1850" b="0" kern="1200" dirty="0" err="1">
                          <a:solidFill>
                            <a:srgbClr val="00B0F0"/>
                          </a:solidFill>
                          <a:effectLst/>
                          <a:latin typeface="+mn-lt"/>
                          <a:ea typeface="+mn-ea"/>
                          <a:cs typeface="+mn-cs"/>
                        </a:rPr>
                        <a:t>excizia</a:t>
                      </a:r>
                      <a:r>
                        <a:rPr lang="en-GB" sz="1850" b="0" kern="1200" dirty="0">
                          <a:solidFill>
                            <a:srgbClr val="00B0F0"/>
                          </a:solidFill>
                          <a:effectLst/>
                          <a:latin typeface="+mn-lt"/>
                          <a:ea typeface="+mn-ea"/>
                          <a:cs typeface="+mn-cs"/>
                        </a:rPr>
                        <a:t> </a:t>
                      </a:r>
                      <a:r>
                        <a:rPr lang="en-GB" sz="1850" b="0" kern="1200" dirty="0" err="1">
                          <a:solidFill>
                            <a:srgbClr val="00B0F0"/>
                          </a:solidFill>
                          <a:effectLst/>
                          <a:latin typeface="+mn-lt"/>
                          <a:ea typeface="+mn-ea"/>
                          <a:cs typeface="+mn-cs"/>
                        </a:rPr>
                        <a:t>si</a:t>
                      </a:r>
                      <a:r>
                        <a:rPr lang="en-GB" sz="1850" b="0" kern="1200" dirty="0">
                          <a:solidFill>
                            <a:srgbClr val="00B0F0"/>
                          </a:solidFill>
                          <a:effectLst/>
                          <a:latin typeface="+mn-lt"/>
                          <a:ea typeface="+mn-ea"/>
                          <a:cs typeface="+mn-cs"/>
                        </a:rPr>
                        <a:t> </a:t>
                      </a:r>
                      <a:r>
                        <a:rPr lang="en-GB" sz="1850" b="0" kern="1200" dirty="0" err="1">
                          <a:solidFill>
                            <a:srgbClr val="00B0F0"/>
                          </a:solidFill>
                          <a:effectLst/>
                          <a:latin typeface="+mn-lt"/>
                          <a:ea typeface="+mn-ea"/>
                          <a:cs typeface="+mn-cs"/>
                        </a:rPr>
                        <a:t>plastia</a:t>
                      </a:r>
                      <a:r>
                        <a:rPr lang="en-GB" sz="1850" b="0" kern="1200" dirty="0">
                          <a:solidFill>
                            <a:srgbClr val="00B0F0"/>
                          </a:solidFill>
                          <a:effectLst/>
                          <a:latin typeface="+mn-lt"/>
                          <a:ea typeface="+mn-ea"/>
                          <a:cs typeface="+mn-cs"/>
                        </a:rPr>
                        <a:t> </a:t>
                      </a:r>
                      <a:r>
                        <a:rPr lang="en-GB" sz="1850" b="0" kern="1200" dirty="0" err="1">
                          <a:solidFill>
                            <a:srgbClr val="00B0F0"/>
                          </a:solidFill>
                          <a:effectLst/>
                          <a:latin typeface="+mn-lt"/>
                          <a:ea typeface="+mn-ea"/>
                          <a:cs typeface="+mn-cs"/>
                        </a:rPr>
                        <a:t>bridelor</a:t>
                      </a:r>
                      <a:r>
                        <a:rPr lang="en-GB" sz="1850" b="0" kern="1200" dirty="0">
                          <a:solidFill>
                            <a:srgbClr val="00B0F0"/>
                          </a:solidFill>
                          <a:effectLst/>
                          <a:latin typeface="+mn-lt"/>
                          <a:ea typeface="+mn-ea"/>
                          <a:cs typeface="+mn-cs"/>
                        </a:rPr>
                        <a:t> </a:t>
                      </a:r>
                      <a:r>
                        <a:rPr lang="en-GB" sz="1850" b="0" kern="1200" dirty="0" err="1">
                          <a:solidFill>
                            <a:srgbClr val="00B0F0"/>
                          </a:solidFill>
                          <a:effectLst/>
                          <a:latin typeface="+mn-lt"/>
                          <a:ea typeface="+mn-ea"/>
                          <a:cs typeface="+mn-cs"/>
                        </a:rPr>
                        <a:t>si</a:t>
                      </a:r>
                      <a:r>
                        <a:rPr lang="en-GB" sz="1850" b="0" kern="1200" dirty="0">
                          <a:solidFill>
                            <a:srgbClr val="00B0F0"/>
                          </a:solidFill>
                          <a:effectLst/>
                          <a:latin typeface="+mn-lt"/>
                          <a:ea typeface="+mn-ea"/>
                          <a:cs typeface="+mn-cs"/>
                        </a:rPr>
                        <a:t> </a:t>
                      </a:r>
                      <a:r>
                        <a:rPr lang="en-GB" sz="1850" b="0" kern="1200" dirty="0" err="1">
                          <a:solidFill>
                            <a:srgbClr val="00B0F0"/>
                          </a:solidFill>
                          <a:effectLst/>
                          <a:latin typeface="+mn-lt"/>
                          <a:ea typeface="+mn-ea"/>
                          <a:cs typeface="+mn-cs"/>
                        </a:rPr>
                        <a:t>frenurilor</a:t>
                      </a:r>
                      <a:r>
                        <a:rPr lang="en-GB" sz="1850" b="0" kern="1200" dirty="0">
                          <a:solidFill>
                            <a:srgbClr val="00B0F0"/>
                          </a:solidFill>
                          <a:effectLst/>
                          <a:latin typeface="+mn-lt"/>
                          <a:ea typeface="+mn-ea"/>
                          <a:cs typeface="+mn-cs"/>
                        </a:rPr>
                        <a:t>, </a:t>
                      </a:r>
                      <a:r>
                        <a:rPr lang="en-GB" sz="1850" b="0" kern="1200" dirty="0" err="1">
                          <a:solidFill>
                            <a:srgbClr val="00B0F0"/>
                          </a:solidFill>
                          <a:effectLst/>
                          <a:latin typeface="+mn-lt"/>
                          <a:ea typeface="+mn-ea"/>
                          <a:cs typeface="+mn-cs"/>
                        </a:rPr>
                        <a:t>extirparea</a:t>
                      </a:r>
                      <a:r>
                        <a:rPr lang="en-GB" sz="1850" b="0" kern="1200" dirty="0">
                          <a:solidFill>
                            <a:srgbClr val="00B0F0"/>
                          </a:solidFill>
                          <a:effectLst/>
                          <a:latin typeface="+mn-lt"/>
                          <a:ea typeface="+mn-ea"/>
                          <a:cs typeface="+mn-cs"/>
                        </a:rPr>
                        <a:t> </a:t>
                      </a:r>
                      <a:r>
                        <a:rPr lang="en-GB" sz="1850" b="0" kern="1200" dirty="0" err="1">
                          <a:solidFill>
                            <a:srgbClr val="00B0F0"/>
                          </a:solidFill>
                          <a:effectLst/>
                          <a:latin typeface="+mn-lt"/>
                          <a:ea typeface="+mn-ea"/>
                          <a:cs typeface="+mn-cs"/>
                        </a:rPr>
                        <a:t>hiperplazilor</a:t>
                      </a:r>
                      <a:r>
                        <a:rPr lang="en-GB" sz="1850" b="0" kern="1200" dirty="0">
                          <a:solidFill>
                            <a:srgbClr val="00B0F0"/>
                          </a:solidFill>
                          <a:effectLst/>
                          <a:latin typeface="+mn-lt"/>
                          <a:ea typeface="+mn-ea"/>
                          <a:cs typeface="+mn-cs"/>
                        </a:rPr>
                        <a:t> </a:t>
                      </a:r>
                      <a:r>
                        <a:rPr lang="en-GB" sz="1850" b="0" kern="1200" dirty="0" err="1">
                          <a:solidFill>
                            <a:srgbClr val="00B0F0"/>
                          </a:solidFill>
                          <a:effectLst/>
                          <a:latin typeface="+mn-lt"/>
                          <a:ea typeface="+mn-ea"/>
                          <a:cs typeface="+mn-cs"/>
                        </a:rPr>
                        <a:t>inflamatorii</a:t>
                      </a:r>
                      <a:r>
                        <a:rPr lang="en-GB" sz="1850" b="0" kern="1200" dirty="0">
                          <a:solidFill>
                            <a:srgbClr val="00B0F0"/>
                          </a:solidFill>
                          <a:effectLst/>
                          <a:latin typeface="+mn-lt"/>
                          <a:ea typeface="+mn-ea"/>
                          <a:cs typeface="+mn-cs"/>
                        </a:rPr>
                        <a:t>, </a:t>
                      </a:r>
                      <a:r>
                        <a:rPr lang="en-GB" sz="1850" b="0" kern="1200" dirty="0" err="1">
                          <a:solidFill>
                            <a:srgbClr val="00B0F0"/>
                          </a:solidFill>
                          <a:effectLst/>
                          <a:latin typeface="+mn-lt"/>
                          <a:ea typeface="+mn-ea"/>
                          <a:cs typeface="+mn-cs"/>
                        </a:rPr>
                        <a:t>extirparea</a:t>
                      </a:r>
                      <a:r>
                        <a:rPr lang="en-GB" sz="1850" b="0" kern="1200" dirty="0">
                          <a:solidFill>
                            <a:srgbClr val="00B0F0"/>
                          </a:solidFill>
                          <a:effectLst/>
                          <a:latin typeface="+mn-lt"/>
                          <a:ea typeface="+mn-ea"/>
                          <a:cs typeface="+mn-cs"/>
                        </a:rPr>
                        <a:t> </a:t>
                      </a:r>
                      <a:r>
                        <a:rPr lang="en-GB" sz="1850" b="0" kern="1200" dirty="0" err="1">
                          <a:solidFill>
                            <a:srgbClr val="00B0F0"/>
                          </a:solidFill>
                          <a:effectLst/>
                          <a:latin typeface="+mn-lt"/>
                          <a:ea typeface="+mn-ea"/>
                          <a:cs typeface="+mn-cs"/>
                        </a:rPr>
                        <a:t>fibromatozei</a:t>
                      </a:r>
                      <a:r>
                        <a:rPr lang="en-GB" sz="1850" b="0" kern="1200" dirty="0">
                          <a:solidFill>
                            <a:srgbClr val="00B0F0"/>
                          </a:solidFill>
                          <a:effectLst/>
                          <a:latin typeface="+mn-lt"/>
                          <a:ea typeface="+mn-ea"/>
                          <a:cs typeface="+mn-cs"/>
                        </a:rPr>
                        <a:t> </a:t>
                      </a:r>
                      <a:r>
                        <a:rPr lang="en-GB" sz="1850" b="0" kern="1200" dirty="0" err="1">
                          <a:solidFill>
                            <a:srgbClr val="00B0F0"/>
                          </a:solidFill>
                          <a:effectLst/>
                          <a:latin typeface="+mn-lt"/>
                          <a:ea typeface="+mn-ea"/>
                          <a:cs typeface="+mn-cs"/>
                        </a:rPr>
                        <a:t>tuberozitare</a:t>
                      </a:r>
                      <a:r>
                        <a:rPr lang="en-GB" sz="1850" b="0" kern="1200" dirty="0">
                          <a:solidFill>
                            <a:srgbClr val="00B0F0"/>
                          </a:solidFill>
                          <a:effectLst/>
                          <a:latin typeface="+mn-lt"/>
                          <a:ea typeface="+mn-ea"/>
                          <a:cs typeface="+mn-cs"/>
                        </a:rPr>
                        <a:t>, </a:t>
                      </a:r>
                      <a:r>
                        <a:rPr lang="en-GB" sz="1850" b="0" kern="1200" dirty="0" err="1">
                          <a:solidFill>
                            <a:srgbClr val="00B0F0"/>
                          </a:solidFill>
                          <a:effectLst/>
                          <a:latin typeface="+mn-lt"/>
                          <a:ea typeface="+mn-ea"/>
                          <a:cs typeface="+mn-cs"/>
                        </a:rPr>
                        <a:t>excizia</a:t>
                      </a:r>
                      <a:r>
                        <a:rPr lang="en-GB" sz="1850" b="0" kern="1200" dirty="0">
                          <a:solidFill>
                            <a:srgbClr val="00B0F0"/>
                          </a:solidFill>
                          <a:effectLst/>
                          <a:latin typeface="+mn-lt"/>
                          <a:ea typeface="+mn-ea"/>
                          <a:cs typeface="+mn-cs"/>
                        </a:rPr>
                        <a:t> </a:t>
                      </a:r>
                      <a:r>
                        <a:rPr lang="en-GB" sz="1850" b="0" kern="1200" dirty="0" err="1">
                          <a:solidFill>
                            <a:srgbClr val="00B0F0"/>
                          </a:solidFill>
                          <a:effectLst/>
                          <a:latin typeface="+mn-lt"/>
                          <a:ea typeface="+mn-ea"/>
                          <a:cs typeface="+mn-cs"/>
                        </a:rPr>
                        <a:t>crestelor</a:t>
                      </a:r>
                      <a:r>
                        <a:rPr lang="en-GB" sz="1850" b="0" kern="1200" dirty="0">
                          <a:solidFill>
                            <a:srgbClr val="00B0F0"/>
                          </a:solidFill>
                          <a:effectLst/>
                          <a:latin typeface="+mn-lt"/>
                          <a:ea typeface="+mn-ea"/>
                          <a:cs typeface="+mn-cs"/>
                        </a:rPr>
                        <a:t> </a:t>
                      </a:r>
                      <a:r>
                        <a:rPr lang="en-GB" sz="1850" b="0" kern="1200" dirty="0" err="1">
                          <a:solidFill>
                            <a:srgbClr val="00B0F0"/>
                          </a:solidFill>
                          <a:effectLst/>
                          <a:latin typeface="+mn-lt"/>
                          <a:ea typeface="+mn-ea"/>
                          <a:cs typeface="+mn-cs"/>
                        </a:rPr>
                        <a:t>balante</a:t>
                      </a:r>
                      <a:r>
                        <a:rPr lang="en-GB" sz="1850" b="0" kern="1200" dirty="0">
                          <a:solidFill>
                            <a:srgbClr val="00B0F0"/>
                          </a:solidFill>
                          <a:effectLst/>
                          <a:latin typeface="+mn-lt"/>
                          <a:ea typeface="+mn-ea"/>
                          <a:cs typeface="+mn-cs"/>
                        </a:rPr>
                        <a:t>, </a:t>
                      </a:r>
                      <a:r>
                        <a:rPr lang="en-GB" sz="1850" b="0" kern="1200" dirty="0" err="1">
                          <a:solidFill>
                            <a:srgbClr val="00B0F0"/>
                          </a:solidFill>
                          <a:effectLst/>
                          <a:latin typeface="+mn-lt"/>
                          <a:ea typeface="+mn-ea"/>
                          <a:cs typeface="+mn-cs"/>
                        </a:rPr>
                        <a:t>plastia</a:t>
                      </a:r>
                      <a:r>
                        <a:rPr lang="en-GB" sz="1850" b="0" kern="1200" dirty="0">
                          <a:solidFill>
                            <a:srgbClr val="00B0F0"/>
                          </a:solidFill>
                          <a:effectLst/>
                          <a:latin typeface="+mn-lt"/>
                          <a:ea typeface="+mn-ea"/>
                          <a:cs typeface="+mn-cs"/>
                        </a:rPr>
                        <a:t> </a:t>
                      </a:r>
                      <a:r>
                        <a:rPr lang="en-GB" sz="1850" b="0" kern="1200" dirty="0" err="1">
                          <a:solidFill>
                            <a:srgbClr val="00B0F0"/>
                          </a:solidFill>
                          <a:effectLst/>
                          <a:latin typeface="+mn-lt"/>
                          <a:ea typeface="+mn-ea"/>
                          <a:cs typeface="+mn-cs"/>
                        </a:rPr>
                        <a:t>santurilor</a:t>
                      </a:r>
                      <a:r>
                        <a:rPr lang="en-GB" sz="1850" b="0" kern="1200" dirty="0">
                          <a:solidFill>
                            <a:srgbClr val="00B0F0"/>
                          </a:solidFill>
                          <a:effectLst/>
                          <a:latin typeface="+mn-lt"/>
                          <a:ea typeface="+mn-ea"/>
                          <a:cs typeface="+mn-cs"/>
                        </a:rPr>
                        <a:t> </a:t>
                      </a:r>
                      <a:r>
                        <a:rPr lang="en-GB" sz="1850" b="0" kern="1200" dirty="0" err="1">
                          <a:solidFill>
                            <a:srgbClr val="00B0F0"/>
                          </a:solidFill>
                          <a:effectLst/>
                          <a:latin typeface="+mn-lt"/>
                          <a:ea typeface="+mn-ea"/>
                          <a:cs typeface="+mn-cs"/>
                        </a:rPr>
                        <a:t>periosoase</a:t>
                      </a:r>
                      <a:r>
                        <a:rPr lang="en-GB" sz="1850" b="0" kern="1200" dirty="0">
                          <a:solidFill>
                            <a:srgbClr val="00B0F0"/>
                          </a:solidFill>
                          <a:effectLst/>
                          <a:latin typeface="+mn-lt"/>
                          <a:ea typeface="+mn-ea"/>
                          <a:cs typeface="+mn-cs"/>
                        </a:rPr>
                        <a:t>, </a:t>
                      </a:r>
                      <a:endParaRPr lang="en-GB" sz="1850" b="0" kern="1200" dirty="0">
                        <a:solidFill>
                          <a:srgbClr val="00B0F0"/>
                        </a:solidFill>
                        <a:effectLst/>
                        <a:latin typeface="+mn-lt"/>
                        <a:ea typeface="+mn-ea"/>
                        <a:cs typeface="+mn-cs"/>
                      </a:endParaRPr>
                    </a:p>
                    <a:p>
                      <a:pPr algn="ctr"/>
                      <a:r>
                        <a:rPr lang="en-GB" sz="1850" b="0" kern="1200" dirty="0" err="1">
                          <a:solidFill>
                            <a:srgbClr val="00B0F0"/>
                          </a:solidFill>
                          <a:effectLst/>
                          <a:latin typeface="+mn-lt"/>
                          <a:ea typeface="+mn-ea"/>
                          <a:cs typeface="+mn-cs"/>
                        </a:rPr>
                        <a:t>remodelarea</a:t>
                      </a:r>
                      <a:r>
                        <a:rPr lang="en-GB" sz="1850" b="0" kern="1200" dirty="0">
                          <a:solidFill>
                            <a:srgbClr val="00B0F0"/>
                          </a:solidFill>
                          <a:effectLst/>
                          <a:latin typeface="+mn-lt"/>
                          <a:ea typeface="+mn-ea"/>
                          <a:cs typeface="+mn-cs"/>
                        </a:rPr>
                        <a:t> </a:t>
                      </a:r>
                      <a:r>
                        <a:rPr lang="en-GB" sz="1850" b="0" kern="1200" dirty="0" err="1">
                          <a:solidFill>
                            <a:srgbClr val="00B0F0"/>
                          </a:solidFill>
                          <a:effectLst/>
                          <a:latin typeface="+mn-lt"/>
                          <a:ea typeface="+mn-ea"/>
                          <a:cs typeface="+mn-cs"/>
                        </a:rPr>
                        <a:t>procesului</a:t>
                      </a:r>
                      <a:r>
                        <a:rPr lang="en-GB" sz="1850" b="0" kern="1200" dirty="0">
                          <a:solidFill>
                            <a:srgbClr val="00B0F0"/>
                          </a:solidFill>
                          <a:effectLst/>
                          <a:latin typeface="+mn-lt"/>
                          <a:ea typeface="+mn-ea"/>
                          <a:cs typeface="+mn-cs"/>
                        </a:rPr>
                        <a:t> alveolar, </a:t>
                      </a:r>
                      <a:r>
                        <a:rPr lang="en-GB" sz="1850" b="0" kern="1200" dirty="0" err="1">
                          <a:solidFill>
                            <a:srgbClr val="00B0F0"/>
                          </a:solidFill>
                          <a:effectLst/>
                          <a:latin typeface="+mn-lt"/>
                          <a:ea typeface="+mn-ea"/>
                          <a:cs typeface="+mn-cs"/>
                        </a:rPr>
                        <a:t>plastia</a:t>
                      </a:r>
                      <a:r>
                        <a:rPr lang="en-GB" sz="1850" b="0" kern="1200" dirty="0">
                          <a:solidFill>
                            <a:srgbClr val="00B0F0"/>
                          </a:solidFill>
                          <a:effectLst/>
                          <a:latin typeface="+mn-lt"/>
                          <a:ea typeface="+mn-ea"/>
                          <a:cs typeface="+mn-cs"/>
                        </a:rPr>
                        <a:t> </a:t>
                      </a:r>
                      <a:r>
                        <a:rPr lang="en-GB" sz="1850" b="0" kern="1200" dirty="0" err="1">
                          <a:solidFill>
                            <a:srgbClr val="00B0F0"/>
                          </a:solidFill>
                          <a:effectLst/>
                          <a:latin typeface="+mn-lt"/>
                          <a:ea typeface="+mn-ea"/>
                          <a:cs typeface="+mn-cs"/>
                        </a:rPr>
                        <a:t>modelanta</a:t>
                      </a:r>
                      <a:r>
                        <a:rPr lang="en-GB" sz="1850" b="0" kern="1200" dirty="0">
                          <a:solidFill>
                            <a:srgbClr val="00B0F0"/>
                          </a:solidFill>
                          <a:effectLst/>
                          <a:latin typeface="+mn-lt"/>
                          <a:ea typeface="+mn-ea"/>
                          <a:cs typeface="+mn-cs"/>
                        </a:rPr>
                        <a:t> a </a:t>
                      </a:r>
                      <a:r>
                        <a:rPr lang="en-GB" sz="1850" b="0" kern="1200" dirty="0" err="1">
                          <a:solidFill>
                            <a:srgbClr val="00B0F0"/>
                          </a:solidFill>
                          <a:effectLst/>
                          <a:latin typeface="+mn-lt"/>
                          <a:ea typeface="+mn-ea"/>
                          <a:cs typeface="+mn-cs"/>
                        </a:rPr>
                        <a:t>torusurilor</a:t>
                      </a:r>
                      <a:r>
                        <a:rPr lang="en-GB" sz="1850" b="0" kern="1200" dirty="0">
                          <a:solidFill>
                            <a:srgbClr val="00B0F0"/>
                          </a:solidFill>
                          <a:effectLst/>
                          <a:latin typeface="+mn-lt"/>
                          <a:ea typeface="+mn-ea"/>
                          <a:cs typeface="+mn-cs"/>
                        </a:rPr>
                        <a:t>).</a:t>
                      </a:r>
                      <a:endParaRPr lang="x-none" sz="1850" b="0" dirty="0">
                        <a:solidFill>
                          <a:srgbClr val="00B0F0"/>
                        </a:solidFill>
                      </a:endParaRPr>
                    </a:p>
                  </a:txBody>
                  <a:tcPr/>
                </a:tc>
                <a:tc hMerge="1">
                  <a:tcPr/>
                </a:tc>
                <a:tc hMerge="1">
                  <a:tcPr/>
                </a:tc>
                <a:tc hMerge="1">
                  <a:tcPr/>
                </a:tc>
                <a:tc hMerge="1">
                  <a:tcPr/>
                </a:tc>
              </a:tr>
            </a:tbl>
          </a:graphicData>
        </a:graphic>
      </p:graphicFrame>
      <p:sp>
        <p:nvSpPr>
          <p:cNvPr id="6" name="TextBox 5"/>
          <p:cNvSpPr txBox="1"/>
          <p:nvPr/>
        </p:nvSpPr>
        <p:spPr>
          <a:xfrm>
            <a:off x="7838141" y="6507606"/>
            <a:ext cx="4353859" cy="309200"/>
          </a:xfrm>
          <a:prstGeom prst="rect">
            <a:avLst/>
          </a:prstGeom>
          <a:noFill/>
        </p:spPr>
        <p:txBody>
          <a:bodyPr wrap="square">
            <a:spAutoFit/>
          </a:bodyPr>
          <a:lstStyle/>
          <a:p>
            <a:pPr algn="r"/>
            <a:r>
              <a:rPr lang="en-GB" sz="1400" dirty="0" err="1">
                <a:effectLst/>
                <a:latin typeface="Helvetica" pitchFamily="2" charset="0"/>
              </a:rPr>
              <a:t>Sursa</a:t>
            </a:r>
            <a:r>
              <a:rPr lang="en-GB" sz="1400" dirty="0">
                <a:effectLst/>
                <a:latin typeface="Helvetica" pitchFamily="2" charset="0"/>
              </a:rPr>
              <a:t>: </a:t>
            </a:r>
            <a:r>
              <a:rPr lang="en-GB" sz="1400" dirty="0" err="1">
                <a:effectLst/>
                <a:latin typeface="Helvetica" pitchFamily="2" charset="0"/>
              </a:rPr>
              <a:t>Monitorul</a:t>
            </a:r>
            <a:r>
              <a:rPr lang="en-GB" sz="1400" dirty="0">
                <a:effectLst/>
                <a:latin typeface="Helvetica" pitchFamily="2" charset="0"/>
              </a:rPr>
              <a:t> </a:t>
            </a:r>
            <a:r>
              <a:rPr lang="en-GB" sz="1400" dirty="0" err="1">
                <a:effectLst/>
                <a:latin typeface="Helvetica" pitchFamily="2" charset="0"/>
              </a:rPr>
              <a:t>Oficial</a:t>
            </a:r>
            <a:r>
              <a:rPr lang="en-GB" sz="1400" dirty="0">
                <a:effectLst/>
                <a:latin typeface="Helvetica" pitchFamily="2" charset="0"/>
              </a:rPr>
              <a:t> al </a:t>
            </a:r>
            <a:r>
              <a:rPr lang="en-GB" sz="1400" dirty="0" err="1">
                <a:effectLst/>
                <a:latin typeface="Helvetica" pitchFamily="2" charset="0"/>
              </a:rPr>
              <a:t>Romaniei</a:t>
            </a:r>
            <a:r>
              <a:rPr lang="en-GB" sz="1400" dirty="0">
                <a:effectLst/>
                <a:latin typeface="Helvetica" pitchFamily="2" charset="0"/>
              </a:rPr>
              <a:t> nr. 482/2012</a:t>
            </a:r>
            <a:endParaRPr lang="x-none" sz="14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3348" y="1042297"/>
            <a:ext cx="11456894" cy="5104504"/>
          </a:xfrm>
        </p:spPr>
        <p:txBody>
          <a:bodyPr>
            <a:normAutofit/>
          </a:bodyPr>
          <a:lstStyle/>
          <a:p>
            <a:pPr algn="just"/>
            <a:r>
              <a:rPr lang="en-GB" dirty="0"/>
              <a:t> </a:t>
            </a:r>
            <a:r>
              <a:rPr lang="en-GB" b="1" dirty="0" err="1">
                <a:solidFill>
                  <a:schemeClr val="accent1"/>
                </a:solidFill>
              </a:rPr>
              <a:t>Bacteriile</a:t>
            </a:r>
            <a:r>
              <a:rPr lang="en-GB" b="1" dirty="0">
                <a:solidFill>
                  <a:schemeClr val="accent1"/>
                </a:solidFill>
              </a:rPr>
              <a:t> </a:t>
            </a:r>
            <a:r>
              <a:rPr lang="en-GB" b="1" dirty="0" err="1">
                <a:solidFill>
                  <a:schemeClr val="accent1"/>
                </a:solidFill>
              </a:rPr>
              <a:t>orale</a:t>
            </a:r>
            <a:r>
              <a:rPr lang="en-GB" b="1" dirty="0">
                <a:solidFill>
                  <a:schemeClr val="accent1"/>
                </a:solidFill>
              </a:rPr>
              <a:t> </a:t>
            </a:r>
            <a:r>
              <a:rPr lang="en-GB" dirty="0">
                <a:solidFill>
                  <a:schemeClr val="accent1"/>
                </a:solidFill>
              </a:rPr>
              <a:t>(</a:t>
            </a:r>
            <a:r>
              <a:rPr lang="en-GB" dirty="0" err="1">
                <a:solidFill>
                  <a:schemeClr val="accent1"/>
                </a:solidFill>
              </a:rPr>
              <a:t>patogeni</a:t>
            </a:r>
            <a:r>
              <a:rPr lang="en-GB" dirty="0">
                <a:solidFill>
                  <a:schemeClr val="accent1"/>
                </a:solidFill>
              </a:rPr>
              <a:t> </a:t>
            </a:r>
            <a:r>
              <a:rPr lang="en-GB" dirty="0" err="1">
                <a:solidFill>
                  <a:schemeClr val="accent1"/>
                </a:solidFill>
              </a:rPr>
              <a:t>dentari</a:t>
            </a:r>
            <a:r>
              <a:rPr lang="en-GB" dirty="0">
                <a:solidFill>
                  <a:schemeClr val="accent1"/>
                </a:solidFill>
              </a:rPr>
              <a:t> </a:t>
            </a:r>
            <a:r>
              <a:rPr lang="en-GB" dirty="0" err="1">
                <a:solidFill>
                  <a:schemeClr val="accent1"/>
                </a:solidFill>
              </a:rPr>
              <a:t>sau</a:t>
            </a:r>
            <a:r>
              <a:rPr lang="en-GB" dirty="0">
                <a:solidFill>
                  <a:schemeClr val="accent1"/>
                </a:solidFill>
              </a:rPr>
              <a:t> </a:t>
            </a:r>
            <a:r>
              <a:rPr lang="en-GB" dirty="0" err="1">
                <a:solidFill>
                  <a:schemeClr val="accent1"/>
                </a:solidFill>
              </a:rPr>
              <a:t>comensali</a:t>
            </a:r>
            <a:r>
              <a:rPr lang="en-GB" dirty="0">
                <a:solidFill>
                  <a:schemeClr val="accent1"/>
                </a:solidFill>
              </a:rPr>
              <a:t>) </a:t>
            </a:r>
            <a:r>
              <a:rPr lang="en-GB" dirty="0" err="1">
                <a:solidFill>
                  <a:schemeClr val="accent1"/>
                </a:solidFill>
              </a:rPr>
              <a:t>și</a:t>
            </a:r>
            <a:r>
              <a:rPr lang="en-GB" dirty="0">
                <a:solidFill>
                  <a:schemeClr val="accent1"/>
                </a:solidFill>
              </a:rPr>
              <a:t> </a:t>
            </a:r>
            <a:r>
              <a:rPr lang="en-GB" dirty="0" err="1">
                <a:solidFill>
                  <a:schemeClr val="accent1"/>
                </a:solidFill>
              </a:rPr>
              <a:t>produsele</a:t>
            </a:r>
            <a:r>
              <a:rPr lang="en-GB" dirty="0">
                <a:solidFill>
                  <a:schemeClr val="accent1"/>
                </a:solidFill>
              </a:rPr>
              <a:t> lor (</a:t>
            </a:r>
            <a:r>
              <a:rPr lang="en-GB" b="1" dirty="0" err="1">
                <a:solidFill>
                  <a:schemeClr val="accent1"/>
                </a:solidFill>
              </a:rPr>
              <a:t>toxine</a:t>
            </a:r>
            <a:r>
              <a:rPr lang="en-GB" dirty="0">
                <a:solidFill>
                  <a:schemeClr val="accent1"/>
                </a:solidFill>
              </a:rPr>
              <a:t>) se pot </a:t>
            </a:r>
            <a:r>
              <a:rPr lang="en-GB" dirty="0" err="1">
                <a:solidFill>
                  <a:schemeClr val="accent1"/>
                </a:solidFill>
              </a:rPr>
              <a:t>extinde</a:t>
            </a:r>
            <a:r>
              <a:rPr lang="en-GB" dirty="0">
                <a:solidFill>
                  <a:schemeClr val="accent1"/>
                </a:solidFill>
              </a:rPr>
              <a:t> din </a:t>
            </a:r>
            <a:r>
              <a:rPr lang="en-GB" dirty="0" err="1">
                <a:solidFill>
                  <a:schemeClr val="accent1"/>
                </a:solidFill>
              </a:rPr>
              <a:t>această</a:t>
            </a:r>
            <a:r>
              <a:rPr lang="en-GB" dirty="0">
                <a:solidFill>
                  <a:schemeClr val="accent1"/>
                </a:solidFill>
              </a:rPr>
              <a:t> </a:t>
            </a:r>
            <a:r>
              <a:rPr lang="en-GB" dirty="0" err="1">
                <a:solidFill>
                  <a:schemeClr val="accent1"/>
                </a:solidFill>
              </a:rPr>
              <a:t>locație</a:t>
            </a:r>
            <a:r>
              <a:rPr lang="en-GB" dirty="0">
                <a:solidFill>
                  <a:schemeClr val="accent1"/>
                </a:solidFill>
              </a:rPr>
              <a:t> </a:t>
            </a:r>
            <a:r>
              <a:rPr lang="en-GB" dirty="0" err="1">
                <a:solidFill>
                  <a:schemeClr val="accent1"/>
                </a:solidFill>
              </a:rPr>
              <a:t>primară</a:t>
            </a:r>
            <a:r>
              <a:rPr lang="en-GB" dirty="0">
                <a:solidFill>
                  <a:schemeClr val="accent1"/>
                </a:solidFill>
              </a:rPr>
              <a:t> în </a:t>
            </a:r>
            <a:r>
              <a:rPr lang="en-GB" dirty="0" err="1">
                <a:solidFill>
                  <a:schemeClr val="accent1"/>
                </a:solidFill>
              </a:rPr>
              <a:t>alte</a:t>
            </a:r>
            <a:r>
              <a:rPr lang="en-GB" dirty="0">
                <a:solidFill>
                  <a:schemeClr val="accent1"/>
                </a:solidFill>
              </a:rPr>
              <a:t> </a:t>
            </a:r>
            <a:r>
              <a:rPr lang="en-GB" dirty="0" err="1">
                <a:solidFill>
                  <a:schemeClr val="accent1"/>
                </a:solidFill>
              </a:rPr>
              <a:t>locații</a:t>
            </a:r>
            <a:r>
              <a:rPr lang="en-GB" dirty="0">
                <a:solidFill>
                  <a:schemeClr val="accent1"/>
                </a:solidFill>
              </a:rPr>
              <a:t> </a:t>
            </a:r>
            <a:r>
              <a:rPr lang="en-GB" dirty="0" err="1">
                <a:solidFill>
                  <a:schemeClr val="accent1"/>
                </a:solidFill>
              </a:rPr>
              <a:t>învecinate</a:t>
            </a:r>
            <a:r>
              <a:rPr lang="en-GB" dirty="0">
                <a:solidFill>
                  <a:schemeClr val="accent1"/>
                </a:solidFill>
              </a:rPr>
              <a:t> </a:t>
            </a:r>
            <a:r>
              <a:rPr lang="en-GB" dirty="0" err="1">
                <a:solidFill>
                  <a:schemeClr val="accent1"/>
                </a:solidFill>
              </a:rPr>
              <a:t>sau</a:t>
            </a:r>
            <a:r>
              <a:rPr lang="en-GB" dirty="0">
                <a:solidFill>
                  <a:schemeClr val="accent1"/>
                </a:solidFill>
              </a:rPr>
              <a:t> </a:t>
            </a:r>
            <a:r>
              <a:rPr lang="en-GB" dirty="0" err="1">
                <a:solidFill>
                  <a:schemeClr val="accent1"/>
                </a:solidFill>
              </a:rPr>
              <a:t>îndepărtate</a:t>
            </a:r>
            <a:r>
              <a:rPr lang="en-GB" dirty="0">
                <a:solidFill>
                  <a:schemeClr val="accent1"/>
                </a:solidFill>
              </a:rPr>
              <a:t>. </a:t>
            </a:r>
            <a:endParaRPr lang="en-GB" dirty="0">
              <a:solidFill>
                <a:schemeClr val="accent1"/>
              </a:solidFill>
            </a:endParaRPr>
          </a:p>
          <a:p>
            <a:pPr algn="just"/>
            <a:r>
              <a:rPr lang="en-GB" dirty="0" err="1">
                <a:solidFill>
                  <a:schemeClr val="accent1"/>
                </a:solidFill>
              </a:rPr>
              <a:t>Procedurile</a:t>
            </a:r>
            <a:r>
              <a:rPr lang="en-GB" dirty="0">
                <a:solidFill>
                  <a:schemeClr val="accent1"/>
                </a:solidFill>
              </a:rPr>
              <a:t> </a:t>
            </a:r>
            <a:r>
              <a:rPr lang="en-GB" dirty="0" err="1">
                <a:solidFill>
                  <a:schemeClr val="accent1"/>
                </a:solidFill>
              </a:rPr>
              <a:t>stomatologice</a:t>
            </a:r>
            <a:r>
              <a:rPr lang="en-GB" dirty="0">
                <a:solidFill>
                  <a:schemeClr val="accent1"/>
                </a:solidFill>
              </a:rPr>
              <a:t> </a:t>
            </a:r>
            <a:r>
              <a:rPr lang="en-GB" dirty="0" err="1">
                <a:solidFill>
                  <a:schemeClr val="accent1"/>
                </a:solidFill>
              </a:rPr>
              <a:t>invazive</a:t>
            </a:r>
            <a:r>
              <a:rPr lang="en-GB" dirty="0">
                <a:solidFill>
                  <a:schemeClr val="accent1"/>
                </a:solidFill>
              </a:rPr>
              <a:t> </a:t>
            </a:r>
            <a:r>
              <a:rPr lang="en-GB" dirty="0" err="1">
                <a:solidFill>
                  <a:schemeClr val="accent1"/>
                </a:solidFill>
              </a:rPr>
              <a:t>și</a:t>
            </a:r>
            <a:r>
              <a:rPr lang="en-GB" dirty="0">
                <a:solidFill>
                  <a:schemeClr val="accent1"/>
                </a:solidFill>
              </a:rPr>
              <a:t> </a:t>
            </a:r>
            <a:r>
              <a:rPr lang="en-GB" dirty="0" err="1">
                <a:solidFill>
                  <a:schemeClr val="accent1"/>
                </a:solidFill>
              </a:rPr>
              <a:t>chirurgia</a:t>
            </a:r>
            <a:r>
              <a:rPr lang="en-GB" dirty="0">
                <a:solidFill>
                  <a:schemeClr val="accent1"/>
                </a:solidFill>
              </a:rPr>
              <a:t> </a:t>
            </a:r>
            <a:r>
              <a:rPr lang="en-GB" dirty="0" err="1">
                <a:solidFill>
                  <a:schemeClr val="accent1"/>
                </a:solidFill>
              </a:rPr>
              <a:t>orală</a:t>
            </a:r>
            <a:r>
              <a:rPr lang="en-GB" dirty="0">
                <a:solidFill>
                  <a:schemeClr val="accent1"/>
                </a:solidFill>
              </a:rPr>
              <a:t> </a:t>
            </a:r>
            <a:r>
              <a:rPr lang="en-GB" dirty="0" err="1">
                <a:solidFill>
                  <a:schemeClr val="accent1"/>
                </a:solidFill>
              </a:rPr>
              <a:t>favorizează</a:t>
            </a:r>
            <a:r>
              <a:rPr lang="en-GB" dirty="0">
                <a:solidFill>
                  <a:schemeClr val="accent1"/>
                </a:solidFill>
              </a:rPr>
              <a:t> </a:t>
            </a:r>
            <a:r>
              <a:rPr lang="en-GB" dirty="0" err="1">
                <a:solidFill>
                  <a:schemeClr val="accent1"/>
                </a:solidFill>
              </a:rPr>
              <a:t>diseminarea</a:t>
            </a:r>
            <a:r>
              <a:rPr lang="en-GB" dirty="0">
                <a:solidFill>
                  <a:schemeClr val="accent1"/>
                </a:solidFill>
              </a:rPr>
              <a:t> </a:t>
            </a:r>
            <a:r>
              <a:rPr lang="en-GB" dirty="0" err="1">
                <a:solidFill>
                  <a:schemeClr val="accent1"/>
                </a:solidFill>
              </a:rPr>
              <a:t>bacteriilor</a:t>
            </a:r>
            <a:r>
              <a:rPr lang="en-GB" dirty="0">
                <a:solidFill>
                  <a:schemeClr val="accent1"/>
                </a:solidFill>
              </a:rPr>
              <a:t>, în special </a:t>
            </a:r>
            <a:r>
              <a:rPr lang="en-GB" dirty="0" err="1">
                <a:solidFill>
                  <a:schemeClr val="accent1"/>
                </a:solidFill>
              </a:rPr>
              <a:t>prin</a:t>
            </a:r>
            <a:r>
              <a:rPr lang="en-GB" dirty="0">
                <a:solidFill>
                  <a:schemeClr val="accent1"/>
                </a:solidFill>
              </a:rPr>
              <a:t> </a:t>
            </a:r>
            <a:r>
              <a:rPr lang="en-GB" dirty="0" err="1">
                <a:solidFill>
                  <a:schemeClr val="accent1"/>
                </a:solidFill>
              </a:rPr>
              <a:t>fluxul</a:t>
            </a:r>
            <a:r>
              <a:rPr lang="en-GB" dirty="0">
                <a:solidFill>
                  <a:schemeClr val="accent1"/>
                </a:solidFill>
              </a:rPr>
              <a:t> </a:t>
            </a:r>
            <a:r>
              <a:rPr lang="en-GB" dirty="0" err="1">
                <a:solidFill>
                  <a:schemeClr val="accent1"/>
                </a:solidFill>
              </a:rPr>
              <a:t>sangvin</a:t>
            </a:r>
            <a:r>
              <a:rPr lang="en-GB" dirty="0">
                <a:solidFill>
                  <a:schemeClr val="accent1"/>
                </a:solidFill>
              </a:rPr>
              <a:t>, </a:t>
            </a:r>
            <a:r>
              <a:rPr lang="en-GB" dirty="0" err="1">
                <a:solidFill>
                  <a:schemeClr val="accent1"/>
                </a:solidFill>
              </a:rPr>
              <a:t>determinând</a:t>
            </a:r>
            <a:r>
              <a:rPr lang="en-GB" dirty="0">
                <a:solidFill>
                  <a:schemeClr val="accent1"/>
                </a:solidFill>
              </a:rPr>
              <a:t> </a:t>
            </a:r>
            <a:r>
              <a:rPr lang="en-GB" b="1" dirty="0" err="1">
                <a:solidFill>
                  <a:schemeClr val="accent1"/>
                </a:solidFill>
              </a:rPr>
              <a:t>bacteriemie</a:t>
            </a:r>
            <a:r>
              <a:rPr lang="en-GB" b="1" dirty="0">
                <a:solidFill>
                  <a:schemeClr val="accent1"/>
                </a:solidFill>
              </a:rPr>
              <a:t> </a:t>
            </a:r>
            <a:r>
              <a:rPr lang="en-GB" b="1" dirty="0" err="1">
                <a:solidFill>
                  <a:schemeClr val="accent1"/>
                </a:solidFill>
              </a:rPr>
              <a:t>tranzitorie</a:t>
            </a:r>
            <a:r>
              <a:rPr lang="en-GB" b="1" dirty="0">
                <a:solidFill>
                  <a:schemeClr val="accent1"/>
                </a:solidFill>
              </a:rPr>
              <a:t>.</a:t>
            </a:r>
            <a:endParaRPr lang="en-GB" b="1" dirty="0">
              <a:solidFill>
                <a:schemeClr val="accent1"/>
              </a:solidFill>
            </a:endParaRPr>
          </a:p>
          <a:p>
            <a:pPr algn="just"/>
            <a:r>
              <a:rPr lang="en-GB" b="1" dirty="0" err="1">
                <a:solidFill>
                  <a:schemeClr val="accent1"/>
                </a:solidFill>
              </a:rPr>
              <a:t>Bacteremia</a:t>
            </a:r>
            <a:r>
              <a:rPr lang="en-GB" b="1" dirty="0">
                <a:solidFill>
                  <a:schemeClr val="accent1"/>
                </a:solidFill>
              </a:rPr>
              <a:t> </a:t>
            </a:r>
            <a:r>
              <a:rPr lang="en-GB" b="1" dirty="0" err="1">
                <a:solidFill>
                  <a:schemeClr val="accent1"/>
                </a:solidFill>
              </a:rPr>
              <a:t>tranzitorie</a:t>
            </a:r>
            <a:r>
              <a:rPr lang="en-GB" b="1" dirty="0">
                <a:solidFill>
                  <a:schemeClr val="accent1"/>
                </a:solidFill>
              </a:rPr>
              <a:t> </a:t>
            </a:r>
            <a:r>
              <a:rPr lang="en-GB" dirty="0" err="1">
                <a:solidFill>
                  <a:schemeClr val="accent1"/>
                </a:solidFill>
              </a:rPr>
              <a:t>este</a:t>
            </a:r>
            <a:r>
              <a:rPr lang="en-GB" dirty="0">
                <a:solidFill>
                  <a:schemeClr val="accent1"/>
                </a:solidFill>
              </a:rPr>
              <a:t> </a:t>
            </a:r>
            <a:r>
              <a:rPr lang="en-GB" dirty="0" err="1">
                <a:solidFill>
                  <a:schemeClr val="accent1"/>
                </a:solidFill>
              </a:rPr>
              <a:t>inevitabilă</a:t>
            </a:r>
            <a:r>
              <a:rPr lang="en-GB" dirty="0">
                <a:solidFill>
                  <a:schemeClr val="accent1"/>
                </a:solidFill>
              </a:rPr>
              <a:t>, </a:t>
            </a:r>
            <a:r>
              <a:rPr lang="en-GB" dirty="0" err="1">
                <a:solidFill>
                  <a:schemeClr val="accent1"/>
                </a:solidFill>
              </a:rPr>
              <a:t>dar</a:t>
            </a:r>
            <a:r>
              <a:rPr lang="en-GB" dirty="0">
                <a:solidFill>
                  <a:schemeClr val="accent1"/>
                </a:solidFill>
              </a:rPr>
              <a:t> un </a:t>
            </a:r>
            <a:r>
              <a:rPr lang="en-GB" dirty="0" err="1">
                <a:solidFill>
                  <a:schemeClr val="accent1"/>
                </a:solidFill>
              </a:rPr>
              <a:t>rol</a:t>
            </a:r>
            <a:r>
              <a:rPr lang="en-GB" dirty="0">
                <a:solidFill>
                  <a:schemeClr val="accent1"/>
                </a:solidFill>
              </a:rPr>
              <a:t> </a:t>
            </a:r>
            <a:r>
              <a:rPr lang="en-GB" dirty="0" err="1">
                <a:solidFill>
                  <a:schemeClr val="accent1"/>
                </a:solidFill>
              </a:rPr>
              <a:t>semnificativ</a:t>
            </a:r>
            <a:r>
              <a:rPr lang="en-GB" dirty="0">
                <a:solidFill>
                  <a:schemeClr val="accent1"/>
                </a:solidFill>
              </a:rPr>
              <a:t> în </a:t>
            </a:r>
            <a:r>
              <a:rPr lang="en-GB" dirty="0" err="1">
                <a:solidFill>
                  <a:schemeClr val="accent1"/>
                </a:solidFill>
              </a:rPr>
              <a:t>apariția</a:t>
            </a:r>
            <a:r>
              <a:rPr lang="en-GB" dirty="0">
                <a:solidFill>
                  <a:schemeClr val="accent1"/>
                </a:solidFill>
              </a:rPr>
              <a:t> </a:t>
            </a:r>
            <a:r>
              <a:rPr lang="en-GB" dirty="0" err="1">
                <a:solidFill>
                  <a:schemeClr val="accent1"/>
                </a:solidFill>
              </a:rPr>
              <a:t>unor</a:t>
            </a:r>
            <a:r>
              <a:rPr lang="en-GB" dirty="0">
                <a:solidFill>
                  <a:schemeClr val="accent1"/>
                </a:solidFill>
              </a:rPr>
              <a:t> </a:t>
            </a:r>
            <a:r>
              <a:rPr lang="en-GB" dirty="0" err="1">
                <a:solidFill>
                  <a:schemeClr val="accent1"/>
                </a:solidFill>
              </a:rPr>
              <a:t>posibile</a:t>
            </a:r>
            <a:r>
              <a:rPr lang="en-GB" dirty="0">
                <a:solidFill>
                  <a:schemeClr val="accent1"/>
                </a:solidFill>
              </a:rPr>
              <a:t> </a:t>
            </a:r>
            <a:r>
              <a:rPr lang="en-GB" dirty="0" err="1">
                <a:solidFill>
                  <a:schemeClr val="accent1"/>
                </a:solidFill>
              </a:rPr>
              <a:t>complicații</a:t>
            </a:r>
            <a:r>
              <a:rPr lang="en-GB" dirty="0">
                <a:solidFill>
                  <a:schemeClr val="accent1"/>
                </a:solidFill>
              </a:rPr>
              <a:t> </a:t>
            </a:r>
            <a:r>
              <a:rPr lang="en-GB" dirty="0" err="1">
                <a:solidFill>
                  <a:schemeClr val="accent1"/>
                </a:solidFill>
              </a:rPr>
              <a:t>este</a:t>
            </a:r>
            <a:r>
              <a:rPr lang="en-GB" dirty="0">
                <a:solidFill>
                  <a:schemeClr val="accent1"/>
                </a:solidFill>
              </a:rPr>
              <a:t> </a:t>
            </a:r>
            <a:r>
              <a:rPr lang="en-GB" dirty="0" err="1">
                <a:solidFill>
                  <a:schemeClr val="accent1"/>
                </a:solidFill>
              </a:rPr>
              <a:t>dat</a:t>
            </a:r>
            <a:r>
              <a:rPr lang="en-GB" dirty="0">
                <a:solidFill>
                  <a:schemeClr val="accent1"/>
                </a:solidFill>
              </a:rPr>
              <a:t> de </a:t>
            </a:r>
            <a:r>
              <a:rPr lang="en-GB" dirty="0" err="1">
                <a:solidFill>
                  <a:schemeClr val="accent1"/>
                </a:solidFill>
              </a:rPr>
              <a:t>catre</a:t>
            </a:r>
            <a:r>
              <a:rPr lang="en-GB" dirty="0">
                <a:solidFill>
                  <a:schemeClr val="accent1"/>
                </a:solidFill>
              </a:rPr>
              <a:t>:</a:t>
            </a:r>
            <a:endParaRPr lang="en-GB" dirty="0">
              <a:solidFill>
                <a:schemeClr val="accent1"/>
              </a:solidFill>
            </a:endParaRPr>
          </a:p>
          <a:p>
            <a:pPr lvl="1" algn="just"/>
            <a:r>
              <a:rPr lang="en-GB" dirty="0" err="1">
                <a:solidFill>
                  <a:schemeClr val="accent1"/>
                </a:solidFill>
              </a:rPr>
              <a:t>severitatea</a:t>
            </a:r>
            <a:r>
              <a:rPr lang="en-GB" dirty="0">
                <a:solidFill>
                  <a:schemeClr val="accent1"/>
                </a:solidFill>
              </a:rPr>
              <a:t> </a:t>
            </a:r>
            <a:r>
              <a:rPr lang="en-GB" dirty="0" err="1">
                <a:solidFill>
                  <a:schemeClr val="accent1"/>
                </a:solidFill>
              </a:rPr>
              <a:t>acesteia</a:t>
            </a:r>
            <a:r>
              <a:rPr lang="en-GB" dirty="0">
                <a:solidFill>
                  <a:schemeClr val="accent1"/>
                </a:solidFill>
              </a:rPr>
              <a:t> (</a:t>
            </a:r>
            <a:r>
              <a:rPr lang="en-GB" dirty="0" err="1">
                <a:solidFill>
                  <a:schemeClr val="accent1"/>
                </a:solidFill>
              </a:rPr>
              <a:t>încărcătura</a:t>
            </a:r>
            <a:r>
              <a:rPr lang="en-GB" dirty="0">
                <a:solidFill>
                  <a:schemeClr val="accent1"/>
                </a:solidFill>
              </a:rPr>
              <a:t> </a:t>
            </a:r>
            <a:r>
              <a:rPr lang="en-GB" dirty="0" err="1">
                <a:solidFill>
                  <a:schemeClr val="accent1"/>
                </a:solidFill>
              </a:rPr>
              <a:t>bacteriană</a:t>
            </a:r>
            <a:r>
              <a:rPr lang="en-GB" dirty="0">
                <a:solidFill>
                  <a:schemeClr val="accent1"/>
                </a:solidFill>
              </a:rPr>
              <a:t>), </a:t>
            </a:r>
            <a:endParaRPr lang="en-GB" dirty="0">
              <a:solidFill>
                <a:schemeClr val="accent1"/>
              </a:solidFill>
            </a:endParaRPr>
          </a:p>
          <a:p>
            <a:pPr lvl="1" algn="just"/>
            <a:r>
              <a:rPr lang="en-GB" dirty="0" err="1">
                <a:solidFill>
                  <a:schemeClr val="accent1"/>
                </a:solidFill>
              </a:rPr>
              <a:t>durata</a:t>
            </a:r>
            <a:r>
              <a:rPr lang="en-GB" dirty="0">
                <a:solidFill>
                  <a:schemeClr val="accent1"/>
                </a:solidFill>
              </a:rPr>
              <a:t> (</a:t>
            </a:r>
            <a:r>
              <a:rPr lang="en-GB" dirty="0" err="1">
                <a:solidFill>
                  <a:schemeClr val="accent1"/>
                </a:solidFill>
              </a:rPr>
              <a:t>timpul</a:t>
            </a:r>
            <a:r>
              <a:rPr lang="en-GB" dirty="0">
                <a:solidFill>
                  <a:schemeClr val="accent1"/>
                </a:solidFill>
              </a:rPr>
              <a:t> în care </a:t>
            </a:r>
            <a:r>
              <a:rPr lang="en-GB" dirty="0" err="1">
                <a:solidFill>
                  <a:schemeClr val="accent1"/>
                </a:solidFill>
              </a:rPr>
              <a:t>bacteriile</a:t>
            </a:r>
            <a:r>
              <a:rPr lang="en-GB" dirty="0">
                <a:solidFill>
                  <a:schemeClr val="accent1"/>
                </a:solidFill>
              </a:rPr>
              <a:t> </a:t>
            </a:r>
            <a:r>
              <a:rPr lang="en-GB" dirty="0" err="1">
                <a:solidFill>
                  <a:schemeClr val="accent1"/>
                </a:solidFill>
              </a:rPr>
              <a:t>rămân</a:t>
            </a:r>
            <a:r>
              <a:rPr lang="en-GB" dirty="0">
                <a:solidFill>
                  <a:schemeClr val="accent1"/>
                </a:solidFill>
              </a:rPr>
              <a:t> în </a:t>
            </a:r>
            <a:r>
              <a:rPr lang="en-GB" dirty="0" err="1">
                <a:solidFill>
                  <a:schemeClr val="accent1"/>
                </a:solidFill>
              </a:rPr>
              <a:t>sânge</a:t>
            </a:r>
            <a:r>
              <a:rPr lang="en-GB" dirty="0">
                <a:solidFill>
                  <a:schemeClr val="accent1"/>
                </a:solidFill>
              </a:rPr>
              <a:t>), </a:t>
            </a:r>
            <a:endParaRPr lang="en-GB" dirty="0">
              <a:solidFill>
                <a:schemeClr val="accent1"/>
              </a:solidFill>
            </a:endParaRPr>
          </a:p>
          <a:p>
            <a:pPr lvl="1" algn="just"/>
            <a:r>
              <a:rPr lang="en-GB" dirty="0" err="1">
                <a:solidFill>
                  <a:schemeClr val="accent1"/>
                </a:solidFill>
              </a:rPr>
              <a:t>tipul</a:t>
            </a:r>
            <a:r>
              <a:rPr lang="en-GB" dirty="0">
                <a:solidFill>
                  <a:schemeClr val="accent1"/>
                </a:solidFill>
              </a:rPr>
              <a:t> de </a:t>
            </a:r>
            <a:r>
              <a:rPr lang="en-GB" dirty="0" err="1">
                <a:solidFill>
                  <a:schemeClr val="accent1"/>
                </a:solidFill>
              </a:rPr>
              <a:t>bacterii</a:t>
            </a:r>
            <a:r>
              <a:rPr lang="en-GB" dirty="0">
                <a:solidFill>
                  <a:schemeClr val="accent1"/>
                </a:solidFill>
              </a:rPr>
              <a:t> din </a:t>
            </a:r>
            <a:r>
              <a:rPr lang="en-GB" dirty="0" err="1">
                <a:solidFill>
                  <a:schemeClr val="accent1"/>
                </a:solidFill>
              </a:rPr>
              <a:t>sânge</a:t>
            </a:r>
            <a:r>
              <a:rPr lang="en-GB" dirty="0">
                <a:solidFill>
                  <a:schemeClr val="accent1"/>
                </a:solidFill>
              </a:rPr>
              <a:t> (aerobe, anaerobe),</a:t>
            </a:r>
            <a:endParaRPr lang="en-GB" dirty="0">
              <a:solidFill>
                <a:schemeClr val="accent1"/>
              </a:solidFill>
            </a:endParaRPr>
          </a:p>
          <a:p>
            <a:pPr lvl="1" algn="just"/>
            <a:r>
              <a:rPr lang="en-GB" dirty="0" err="1">
                <a:solidFill>
                  <a:schemeClr val="accent1"/>
                </a:solidFill>
              </a:rPr>
              <a:t>predispoziția</a:t>
            </a:r>
            <a:r>
              <a:rPr lang="en-GB" dirty="0">
                <a:solidFill>
                  <a:schemeClr val="accent1"/>
                </a:solidFill>
              </a:rPr>
              <a:t> </a:t>
            </a:r>
            <a:r>
              <a:rPr lang="en-GB" dirty="0" err="1">
                <a:solidFill>
                  <a:schemeClr val="accent1"/>
                </a:solidFill>
              </a:rPr>
              <a:t>pacientului</a:t>
            </a:r>
            <a:r>
              <a:rPr lang="en-GB" dirty="0">
                <a:solidFill>
                  <a:schemeClr val="accent1"/>
                </a:solidFill>
              </a:rPr>
              <a:t> </a:t>
            </a:r>
            <a:r>
              <a:rPr lang="en-GB" dirty="0" err="1">
                <a:solidFill>
                  <a:schemeClr val="accent1"/>
                </a:solidFill>
              </a:rPr>
              <a:t>catre</a:t>
            </a:r>
            <a:r>
              <a:rPr lang="en-GB" dirty="0">
                <a:solidFill>
                  <a:schemeClr val="accent1"/>
                </a:solidFill>
              </a:rPr>
              <a:t> </a:t>
            </a:r>
            <a:r>
              <a:rPr lang="en-GB" dirty="0" err="1">
                <a:solidFill>
                  <a:schemeClr val="accent1"/>
                </a:solidFill>
              </a:rPr>
              <a:t>infectie</a:t>
            </a:r>
            <a:r>
              <a:rPr lang="en-GB" dirty="0">
                <a:solidFill>
                  <a:schemeClr val="accent1"/>
                </a:solidFill>
              </a:rPr>
              <a:t> (</a:t>
            </a:r>
            <a:r>
              <a:rPr lang="en-GB" dirty="0" err="1">
                <a:solidFill>
                  <a:schemeClr val="accent1"/>
                </a:solidFill>
              </a:rPr>
              <a:t>boli</a:t>
            </a:r>
            <a:r>
              <a:rPr lang="en-GB" dirty="0">
                <a:solidFill>
                  <a:schemeClr val="accent1"/>
                </a:solidFill>
              </a:rPr>
              <a:t> de </a:t>
            </a:r>
            <a:r>
              <a:rPr lang="en-GB" dirty="0" err="1">
                <a:solidFill>
                  <a:schemeClr val="accent1"/>
                </a:solidFill>
              </a:rPr>
              <a:t>bază</a:t>
            </a:r>
            <a:r>
              <a:rPr lang="en-GB" dirty="0">
                <a:solidFill>
                  <a:schemeClr val="accent1"/>
                </a:solidFill>
              </a:rPr>
              <a:t>, </a:t>
            </a:r>
            <a:r>
              <a:rPr lang="en-GB" dirty="0" err="1">
                <a:solidFill>
                  <a:schemeClr val="accent1"/>
                </a:solidFill>
              </a:rPr>
              <a:t>susceptibilitatea</a:t>
            </a:r>
            <a:r>
              <a:rPr lang="en-GB" dirty="0">
                <a:solidFill>
                  <a:schemeClr val="accent1"/>
                </a:solidFill>
              </a:rPr>
              <a:t>).</a:t>
            </a:r>
            <a:endParaRPr lang="x-none" dirty="0">
              <a:solidFill>
                <a:schemeClr val="accent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0080" y="160119"/>
            <a:ext cx="10759440" cy="6370975"/>
          </a:xfrm>
          <a:prstGeom prst="rect">
            <a:avLst/>
          </a:prstGeom>
          <a:noFill/>
        </p:spPr>
        <p:txBody>
          <a:bodyPr wrap="square">
            <a:spAutoFit/>
          </a:bodyPr>
          <a:lstStyle/>
          <a:p>
            <a:pPr marL="457200" indent="-457200" algn="just">
              <a:buFont typeface="Arial" panose="020B0604020202020204" pitchFamily="34" charset="0"/>
              <a:buChar char="•"/>
            </a:pPr>
            <a:r>
              <a:rPr lang="x-none" sz="2400" b="1" dirty="0">
                <a:solidFill>
                  <a:schemeClr val="accent1"/>
                </a:solidFill>
              </a:rPr>
              <a:t>Bacteremia</a:t>
            </a:r>
            <a:r>
              <a:rPr lang="x-none" sz="2400" dirty="0">
                <a:solidFill>
                  <a:schemeClr val="accent1"/>
                </a:solidFill>
              </a:rPr>
              <a:t>, luată inițial în considerare bacteriemia mono-microbiană, este cauzată de contaminarea/infecția microbiotei patogene orale și dentare normale în timpul procedurii chirurgicale</a:t>
            </a:r>
            <a:r>
              <a:rPr lang="x-none" sz="2400">
                <a:solidFill>
                  <a:schemeClr val="accent1"/>
                </a:solidFill>
              </a:rPr>
              <a:t>. </a:t>
            </a:r>
            <a:endParaRPr lang="ro-RO" sz="2400" dirty="0" smtClean="0">
              <a:solidFill>
                <a:schemeClr val="accent1"/>
              </a:solidFill>
            </a:endParaRPr>
          </a:p>
          <a:p>
            <a:pPr algn="just"/>
            <a:endParaRPr lang="x-none" sz="2400" dirty="0">
              <a:solidFill>
                <a:schemeClr val="accent1"/>
              </a:solidFill>
            </a:endParaRPr>
          </a:p>
          <a:p>
            <a:pPr marL="457200" indent="-457200" algn="just">
              <a:buFont typeface="Arial" panose="020B0604020202020204" pitchFamily="34" charset="0"/>
              <a:buChar char="•"/>
            </a:pPr>
            <a:r>
              <a:rPr lang="x-none" sz="2400" dirty="0">
                <a:solidFill>
                  <a:schemeClr val="accent1"/>
                </a:solidFill>
              </a:rPr>
              <a:t>Din anii 1930, se stie că </a:t>
            </a:r>
            <a:r>
              <a:rPr lang="x-none" sz="2400" b="1" dirty="0">
                <a:solidFill>
                  <a:schemeClr val="accent1"/>
                </a:solidFill>
              </a:rPr>
              <a:t>75% dintre pacienții </a:t>
            </a:r>
            <a:r>
              <a:rPr lang="x-none" sz="2400" dirty="0">
                <a:solidFill>
                  <a:schemeClr val="accent1"/>
                </a:solidFill>
              </a:rPr>
              <a:t>ce prezinta carii, gingivita și parodontită vor avea </a:t>
            </a:r>
            <a:r>
              <a:rPr lang="x-none" sz="2400" b="1" dirty="0">
                <a:solidFill>
                  <a:schemeClr val="accent1"/>
                </a:solidFill>
              </a:rPr>
              <a:t>hemoculturi pozitive </a:t>
            </a:r>
            <a:r>
              <a:rPr lang="x-none" sz="2400" dirty="0">
                <a:solidFill>
                  <a:schemeClr val="accent1"/>
                </a:solidFill>
              </a:rPr>
              <a:t>de </a:t>
            </a:r>
            <a:r>
              <a:rPr lang="x-none" sz="2400" i="1" dirty="0">
                <a:solidFill>
                  <a:schemeClr val="accent1"/>
                </a:solidFill>
              </a:rPr>
              <a:t>Streptococcus</a:t>
            </a:r>
            <a:r>
              <a:rPr lang="x-none" sz="2400" dirty="0">
                <a:solidFill>
                  <a:schemeClr val="accent1"/>
                </a:solidFill>
              </a:rPr>
              <a:t> în urma procedurilor dentare, în comparație cu 30% la subiecții </a:t>
            </a:r>
            <a:r>
              <a:rPr lang="x-none" sz="2400">
                <a:solidFill>
                  <a:schemeClr val="accent1"/>
                </a:solidFill>
              </a:rPr>
              <a:t>sănătoși</a:t>
            </a:r>
            <a:r>
              <a:rPr lang="x-none" sz="2400" smtClean="0">
                <a:solidFill>
                  <a:schemeClr val="accent1"/>
                </a:solidFill>
              </a:rPr>
              <a:t>.</a:t>
            </a:r>
            <a:endParaRPr lang="ro-RO" sz="2400" dirty="0" smtClean="0">
              <a:solidFill>
                <a:schemeClr val="accent1"/>
              </a:solidFill>
            </a:endParaRPr>
          </a:p>
          <a:p>
            <a:pPr algn="just"/>
            <a:r>
              <a:rPr lang="x-none" sz="2400" smtClean="0">
                <a:solidFill>
                  <a:schemeClr val="accent1"/>
                </a:solidFill>
              </a:rPr>
              <a:t> </a:t>
            </a:r>
            <a:endParaRPr lang="x-none" sz="2400" dirty="0">
              <a:solidFill>
                <a:schemeClr val="accent1"/>
              </a:solidFill>
            </a:endParaRPr>
          </a:p>
          <a:p>
            <a:pPr marL="457200" indent="-457200" algn="just">
              <a:buFont typeface="Arial" panose="020B0604020202020204" pitchFamily="34" charset="0"/>
              <a:buChar char="•"/>
            </a:pPr>
            <a:r>
              <a:rPr lang="x-none" sz="2400" dirty="0">
                <a:solidFill>
                  <a:schemeClr val="accent1"/>
                </a:solidFill>
              </a:rPr>
              <a:t>Organismele predominante sunt </a:t>
            </a:r>
            <a:r>
              <a:rPr lang="x-none" sz="2400" i="1" dirty="0">
                <a:solidFill>
                  <a:schemeClr val="accent1"/>
                </a:solidFill>
              </a:rPr>
              <a:t>Streptococcus</a:t>
            </a:r>
            <a:r>
              <a:rPr lang="x-none" sz="2400" dirty="0">
                <a:solidFill>
                  <a:schemeClr val="accent1"/>
                </a:solidFill>
              </a:rPr>
              <a:t> din grupa </a:t>
            </a:r>
            <a:r>
              <a:rPr lang="x-none" sz="2400" i="1" dirty="0">
                <a:solidFill>
                  <a:schemeClr val="accent1"/>
                </a:solidFill>
              </a:rPr>
              <a:t>viridans</a:t>
            </a:r>
            <a:r>
              <a:rPr lang="x-none" sz="2400" dirty="0">
                <a:solidFill>
                  <a:schemeClr val="accent1"/>
                </a:solidFill>
              </a:rPr>
              <a:t>, </a:t>
            </a:r>
            <a:r>
              <a:rPr lang="x-none" sz="2400" i="1" dirty="0">
                <a:solidFill>
                  <a:schemeClr val="accent1"/>
                </a:solidFill>
              </a:rPr>
              <a:t>Staphylococcus</a:t>
            </a:r>
            <a:r>
              <a:rPr lang="x-none" sz="2400" dirty="0">
                <a:solidFill>
                  <a:schemeClr val="accent1"/>
                </a:solidFill>
              </a:rPr>
              <a:t> </a:t>
            </a:r>
            <a:r>
              <a:rPr lang="x-none" sz="2400" i="1" dirty="0">
                <a:solidFill>
                  <a:schemeClr val="accent1"/>
                </a:solidFill>
              </a:rPr>
              <a:t>spp</a:t>
            </a:r>
            <a:r>
              <a:rPr lang="x-none" sz="2400" dirty="0">
                <a:solidFill>
                  <a:schemeClr val="accent1"/>
                </a:solidFill>
              </a:rPr>
              <a:t> și, în 4-7% din cazuri, bacilii HACEK gram negativi (</a:t>
            </a:r>
            <a:r>
              <a:rPr lang="x-none" sz="2400" i="1" dirty="0">
                <a:solidFill>
                  <a:schemeClr val="accent1"/>
                </a:solidFill>
              </a:rPr>
              <a:t>Haemophilus</a:t>
            </a:r>
            <a:r>
              <a:rPr lang="x-none" sz="2400" dirty="0">
                <a:solidFill>
                  <a:schemeClr val="accent1"/>
                </a:solidFill>
              </a:rPr>
              <a:t>, </a:t>
            </a:r>
            <a:r>
              <a:rPr lang="x-none" sz="2400" i="1" dirty="0">
                <a:solidFill>
                  <a:schemeClr val="accent1"/>
                </a:solidFill>
              </a:rPr>
              <a:t>Actinobacillus</a:t>
            </a:r>
            <a:r>
              <a:rPr lang="x-none" sz="2400" dirty="0">
                <a:solidFill>
                  <a:schemeClr val="accent1"/>
                </a:solidFill>
              </a:rPr>
              <a:t>, </a:t>
            </a:r>
            <a:r>
              <a:rPr lang="x-none" sz="2400" i="1" dirty="0">
                <a:solidFill>
                  <a:schemeClr val="accent1"/>
                </a:solidFill>
              </a:rPr>
              <a:t>Cardiobacterium</a:t>
            </a:r>
            <a:r>
              <a:rPr lang="x-none" sz="2400" dirty="0">
                <a:solidFill>
                  <a:schemeClr val="accent1"/>
                </a:solidFill>
              </a:rPr>
              <a:t>, </a:t>
            </a:r>
            <a:r>
              <a:rPr lang="x-none" sz="2400" i="1" dirty="0">
                <a:solidFill>
                  <a:schemeClr val="accent1"/>
                </a:solidFill>
              </a:rPr>
              <a:t>Eikenella</a:t>
            </a:r>
            <a:r>
              <a:rPr lang="x-none" sz="2400" dirty="0">
                <a:solidFill>
                  <a:schemeClr val="accent1"/>
                </a:solidFill>
              </a:rPr>
              <a:t>, </a:t>
            </a:r>
            <a:r>
              <a:rPr lang="x-none" sz="2400" i="1" dirty="0">
                <a:solidFill>
                  <a:schemeClr val="accent1"/>
                </a:solidFill>
              </a:rPr>
              <a:t>Kingella</a:t>
            </a:r>
            <a:r>
              <a:rPr lang="x-none" sz="2400" dirty="0">
                <a:solidFill>
                  <a:schemeClr val="accent1"/>
                </a:solidFill>
              </a:rPr>
              <a:t>), dintre care mulți sunt considerați ca agenți patogeni dentari</a:t>
            </a:r>
            <a:r>
              <a:rPr lang="x-none" sz="2400">
                <a:solidFill>
                  <a:schemeClr val="accent1"/>
                </a:solidFill>
              </a:rPr>
              <a:t>. </a:t>
            </a:r>
            <a:endParaRPr lang="ro-RO" sz="2400" dirty="0" smtClean="0">
              <a:solidFill>
                <a:schemeClr val="accent1"/>
              </a:solidFill>
            </a:endParaRPr>
          </a:p>
          <a:p>
            <a:pPr algn="just"/>
            <a:endParaRPr lang="x-none" sz="2400" dirty="0">
              <a:solidFill>
                <a:schemeClr val="accent1"/>
              </a:solidFill>
            </a:endParaRPr>
          </a:p>
          <a:p>
            <a:pPr marL="457200" indent="-457200" algn="just">
              <a:buFont typeface="Arial" panose="020B0604020202020204" pitchFamily="34" charset="0"/>
              <a:buChar char="•"/>
            </a:pPr>
            <a:r>
              <a:rPr lang="x-none" sz="2400" dirty="0">
                <a:solidFill>
                  <a:schemeClr val="accent1"/>
                </a:solidFill>
              </a:rPr>
              <a:t>Nu trebuie neglijată existența bacteriemiei mixte (aerobe/anaerobe), sau a bacteriemiei anaerobe singure (</a:t>
            </a:r>
            <a:r>
              <a:rPr lang="x-none" sz="2400" i="1" dirty="0">
                <a:solidFill>
                  <a:schemeClr val="accent1"/>
                </a:solidFill>
              </a:rPr>
              <a:t>Eubacterium, Peptostreptococcus, Propionibacterium, Lactobacillus</a:t>
            </a:r>
            <a:r>
              <a:rPr lang="x-none" sz="2400" dirty="0">
                <a:solidFill>
                  <a:schemeClr val="accent1"/>
                </a:solidFill>
              </a:rPr>
              <a:t>), care sunt detectate într-un procent semnificativ de cazuri când se utilizează o metodă </a:t>
            </a:r>
            <a:r>
              <a:rPr lang="x-none" sz="2400">
                <a:solidFill>
                  <a:schemeClr val="accent1"/>
                </a:solidFill>
              </a:rPr>
              <a:t>microbiologică </a:t>
            </a:r>
            <a:r>
              <a:rPr lang="x-none" sz="2400" smtClean="0">
                <a:solidFill>
                  <a:schemeClr val="accent1"/>
                </a:solidFill>
              </a:rPr>
              <a:t>adecvat</a:t>
            </a:r>
            <a:r>
              <a:rPr lang="ro-RO" sz="2400" dirty="0" smtClean="0">
                <a:solidFill>
                  <a:schemeClr val="accent1"/>
                </a:solidFill>
              </a:rPr>
              <a:t>ă</a:t>
            </a:r>
            <a:r>
              <a:rPr lang="x-none" sz="2400" smtClean="0"/>
              <a:t>.</a:t>
            </a:r>
            <a:endParaRPr lang="x-none" sz="2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029" y="107950"/>
            <a:ext cx="11825941" cy="1325563"/>
          </a:xfrm>
        </p:spPr>
        <p:txBody>
          <a:bodyPr>
            <a:normAutofit/>
          </a:bodyPr>
          <a:lstStyle/>
          <a:p>
            <a:pPr algn="ctr"/>
            <a:r>
              <a:rPr lang="x-none" sz="3600" b="1" dirty="0">
                <a:solidFill>
                  <a:schemeClr val="accent1"/>
                </a:solidFill>
              </a:rPr>
              <a:t>1</a:t>
            </a:r>
            <a:r>
              <a:rPr lang="x-none" sz="3600" b="1" dirty="0" smtClean="0">
                <a:solidFill>
                  <a:schemeClr val="accent1"/>
                </a:solidFill>
              </a:rPr>
              <a:t>.</a:t>
            </a:r>
            <a:r>
              <a:rPr lang="en-US" sz="3600" b="1" dirty="0" smtClean="0">
                <a:solidFill>
                  <a:schemeClr val="accent1"/>
                </a:solidFill>
              </a:rPr>
              <a:t> </a:t>
            </a:r>
            <a:r>
              <a:rPr lang="x-none" sz="3600" b="1" dirty="0" smtClean="0">
                <a:solidFill>
                  <a:schemeClr val="accent1"/>
                </a:solidFill>
              </a:rPr>
              <a:t>Practica </a:t>
            </a:r>
            <a:r>
              <a:rPr lang="x-none" sz="3600" b="1" dirty="0">
                <a:solidFill>
                  <a:schemeClr val="accent1"/>
                </a:solidFill>
              </a:rPr>
              <a:t>stomatologică și infecțiile asociate îngrijirilor medicale</a:t>
            </a:r>
            <a:endParaRPr lang="x-none" sz="3600" b="1" dirty="0">
              <a:solidFill>
                <a:schemeClr val="accent1"/>
              </a:solidFill>
            </a:endParaRPr>
          </a:p>
        </p:txBody>
      </p:sp>
      <p:sp>
        <p:nvSpPr>
          <p:cNvPr id="3" name="Content Placeholder 2"/>
          <p:cNvSpPr>
            <a:spLocks noGrp="1"/>
          </p:cNvSpPr>
          <p:nvPr>
            <p:ph idx="1"/>
          </p:nvPr>
        </p:nvSpPr>
        <p:spPr>
          <a:xfrm>
            <a:off x="426720" y="3206839"/>
            <a:ext cx="4785360" cy="2970124"/>
          </a:xfrm>
        </p:spPr>
        <p:txBody>
          <a:bodyPr/>
          <a:lstStyle/>
          <a:p>
            <a:pPr>
              <a:buFont typeface="Wingdings" panose="05000000000000000000" pitchFamily="2" charset="2"/>
              <a:buChar char="v"/>
            </a:pPr>
            <a:r>
              <a:rPr lang="x-none" dirty="0" smtClean="0"/>
              <a:t>Definiție</a:t>
            </a:r>
            <a:endParaRPr lang="ro-RO" dirty="0" smtClean="0"/>
          </a:p>
          <a:p>
            <a:pPr>
              <a:buFont typeface="Wingdings" panose="05000000000000000000" pitchFamily="2" charset="2"/>
              <a:buChar char="v"/>
            </a:pPr>
            <a:r>
              <a:rPr lang="en-GB" dirty="0" smtClean="0"/>
              <a:t>R</a:t>
            </a:r>
            <a:r>
              <a:rPr lang="x-none" dirty="0"/>
              <a:t>isc </a:t>
            </a:r>
            <a:endParaRPr lang="ro-RO" dirty="0" smtClean="0"/>
          </a:p>
          <a:p>
            <a:pPr>
              <a:buFont typeface="Wingdings" panose="05000000000000000000" pitchFamily="2" charset="2"/>
              <a:buChar char="v"/>
            </a:pPr>
            <a:r>
              <a:rPr lang="x-none" dirty="0" smtClean="0"/>
              <a:t>Importanță </a:t>
            </a:r>
            <a:r>
              <a:rPr lang="x-none" dirty="0"/>
              <a:t>epidemiologică</a:t>
            </a:r>
            <a:endParaRPr lang="x-none" dirty="0"/>
          </a:p>
        </p:txBody>
      </p:sp>
      <p:pic>
        <p:nvPicPr>
          <p:cNvPr id="1026" name="Picture 2" descr="people, medicine, stomatology and health care concept - male den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475941" y="1690688"/>
            <a:ext cx="6350000" cy="4229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1" y="510183"/>
            <a:ext cx="11043920" cy="5693866"/>
          </a:xfrm>
          <a:prstGeom prst="rect">
            <a:avLst/>
          </a:prstGeom>
          <a:noFill/>
        </p:spPr>
        <p:txBody>
          <a:bodyPr wrap="square">
            <a:spAutoFit/>
          </a:bodyPr>
          <a:lstStyle/>
          <a:p>
            <a:pPr marL="285750" indent="-285750" algn="just">
              <a:buFont typeface="Arial" panose="020B0604020202020204" pitchFamily="34" charset="0"/>
              <a:buChar char="•"/>
            </a:pPr>
            <a:r>
              <a:rPr lang="x-none" sz="2800" dirty="0">
                <a:solidFill>
                  <a:schemeClr val="accent1"/>
                </a:solidFill>
              </a:rPr>
              <a:t>Pacienții care sunt mai susceptibili la infecții după bacteriemie sunt cei care prezintă </a:t>
            </a:r>
            <a:r>
              <a:rPr lang="x-none" sz="2800" b="1" dirty="0">
                <a:solidFill>
                  <a:schemeClr val="accent1"/>
                </a:solidFill>
              </a:rPr>
              <a:t>riscuri endocardiace, proteze osoase și articulare</a:t>
            </a:r>
            <a:r>
              <a:rPr lang="x-none" sz="2800">
                <a:solidFill>
                  <a:schemeClr val="accent1"/>
                </a:solidFill>
              </a:rPr>
              <a:t>. </a:t>
            </a:r>
            <a:endParaRPr lang="ro-RO" sz="2800" dirty="0" smtClean="0">
              <a:solidFill>
                <a:schemeClr val="accent1"/>
              </a:solidFill>
            </a:endParaRPr>
          </a:p>
          <a:p>
            <a:pPr algn="just"/>
            <a:endParaRPr lang="x-none" sz="2800" dirty="0">
              <a:solidFill>
                <a:schemeClr val="accent1"/>
              </a:solidFill>
            </a:endParaRPr>
          </a:p>
          <a:p>
            <a:pPr marL="285750" indent="-285750" algn="just">
              <a:buFont typeface="Arial" panose="020B0604020202020204" pitchFamily="34" charset="0"/>
              <a:buChar char="•"/>
            </a:pPr>
            <a:r>
              <a:rPr lang="x-none" sz="2800" dirty="0">
                <a:solidFill>
                  <a:schemeClr val="accent1"/>
                </a:solidFill>
              </a:rPr>
              <a:t>Studii recente care utilizează tehnici PCR pe probe obținute din endarterectomia carotidiană au detectat </a:t>
            </a:r>
            <a:r>
              <a:rPr lang="x-none" sz="2800" u="sng" dirty="0">
                <a:solidFill>
                  <a:schemeClr val="accent1"/>
                </a:solidFill>
              </a:rPr>
              <a:t>bacterii patogene parodontale în plăcile ateromatoase</a:t>
            </a:r>
            <a:r>
              <a:rPr lang="x-none" sz="2800" dirty="0">
                <a:solidFill>
                  <a:schemeClr val="accent1"/>
                </a:solidFill>
              </a:rPr>
              <a:t> din pereții vaselor grav </a:t>
            </a:r>
            <a:r>
              <a:rPr lang="x-none" sz="2800">
                <a:solidFill>
                  <a:schemeClr val="accent1"/>
                </a:solidFill>
              </a:rPr>
              <a:t>deteriorați</a:t>
            </a:r>
            <a:r>
              <a:rPr lang="x-none" sz="2800" smtClean="0">
                <a:solidFill>
                  <a:schemeClr val="accent1"/>
                </a:solidFill>
              </a:rPr>
              <a:t>.</a:t>
            </a:r>
            <a:endParaRPr lang="ro-RO" sz="2800" dirty="0" smtClean="0">
              <a:solidFill>
                <a:schemeClr val="accent1"/>
              </a:solidFill>
            </a:endParaRPr>
          </a:p>
          <a:p>
            <a:pPr algn="just"/>
            <a:endParaRPr lang="x-none" sz="2800" dirty="0">
              <a:solidFill>
                <a:schemeClr val="accent1"/>
              </a:solidFill>
            </a:endParaRPr>
          </a:p>
          <a:p>
            <a:pPr marL="285750" indent="-285750" algn="just">
              <a:buFont typeface="Arial" panose="020B0604020202020204" pitchFamily="34" charset="0"/>
              <a:buChar char="•"/>
            </a:pPr>
            <a:r>
              <a:rPr lang="x-none" sz="2800" dirty="0">
                <a:solidFill>
                  <a:schemeClr val="accent1"/>
                </a:solidFill>
              </a:rPr>
              <a:t>În plus, alți autori au legat inflamația parodontală cu îngroșarea pereților arterei carotide</a:t>
            </a:r>
            <a:r>
              <a:rPr lang="x-none" sz="2800">
                <a:solidFill>
                  <a:schemeClr val="accent1"/>
                </a:solidFill>
              </a:rPr>
              <a:t>.  </a:t>
            </a:r>
            <a:endParaRPr lang="ro-RO" sz="2800" dirty="0" smtClean="0">
              <a:solidFill>
                <a:schemeClr val="accent1"/>
              </a:solidFill>
            </a:endParaRPr>
          </a:p>
          <a:p>
            <a:pPr algn="just"/>
            <a:endParaRPr lang="x-none" sz="2800" dirty="0">
              <a:solidFill>
                <a:schemeClr val="accent1"/>
              </a:solidFill>
            </a:endParaRPr>
          </a:p>
          <a:p>
            <a:pPr marL="285750" indent="-285750" algn="just">
              <a:buFont typeface="Arial" panose="020B0604020202020204" pitchFamily="34" charset="0"/>
              <a:buChar char="•"/>
            </a:pPr>
            <a:r>
              <a:rPr lang="x-none" sz="2800" dirty="0">
                <a:solidFill>
                  <a:schemeClr val="accent1"/>
                </a:solidFill>
              </a:rPr>
              <a:t>Studiile in vitro au observat că </a:t>
            </a:r>
            <a:r>
              <a:rPr lang="x-none" sz="2800" i="1" dirty="0">
                <a:solidFill>
                  <a:schemeClr val="accent1"/>
                </a:solidFill>
              </a:rPr>
              <a:t>Streptococcus viridans </a:t>
            </a:r>
            <a:r>
              <a:rPr lang="x-none" sz="2800" dirty="0">
                <a:solidFill>
                  <a:schemeClr val="accent1"/>
                </a:solidFill>
              </a:rPr>
              <a:t>și bacteriile patogene dentare, cum ar fi </a:t>
            </a:r>
            <a:r>
              <a:rPr lang="x-none" sz="2800" i="1" dirty="0">
                <a:solidFill>
                  <a:schemeClr val="accent1"/>
                </a:solidFill>
              </a:rPr>
              <a:t>P. gingivalis</a:t>
            </a:r>
            <a:r>
              <a:rPr lang="x-none" sz="2800" dirty="0">
                <a:solidFill>
                  <a:schemeClr val="accent1"/>
                </a:solidFill>
              </a:rPr>
              <a:t>, sunt capabile să inducă agregarea trombocitelor și hipercoagulabilitatea.</a:t>
            </a:r>
            <a:endParaRPr lang="x-none" sz="2800" dirty="0">
              <a:solidFill>
                <a:schemeClr val="accent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920" y="797510"/>
            <a:ext cx="11261762" cy="5262979"/>
          </a:xfrm>
          <a:prstGeom prst="rect">
            <a:avLst/>
          </a:prstGeom>
          <a:noFill/>
        </p:spPr>
        <p:txBody>
          <a:bodyPr wrap="square">
            <a:spAutoFit/>
          </a:bodyPr>
          <a:lstStyle/>
          <a:p>
            <a:r>
              <a:rPr lang="x-none" sz="2800" dirty="0">
                <a:solidFill>
                  <a:schemeClr val="accent1"/>
                </a:solidFill>
              </a:rPr>
              <a:t>Următorii pacienți sunt în mod deosebit </a:t>
            </a:r>
            <a:r>
              <a:rPr lang="x-none" sz="2800" b="1" dirty="0">
                <a:solidFill>
                  <a:schemeClr val="accent1"/>
                </a:solidFill>
              </a:rPr>
              <a:t>susceptibili de a suferi infecții locale și sistemice: </a:t>
            </a:r>
            <a:endParaRPr lang="x-none" sz="2800" b="1" dirty="0">
              <a:solidFill>
                <a:schemeClr val="accent1"/>
              </a:solidFill>
            </a:endParaRPr>
          </a:p>
          <a:p>
            <a:pPr marL="342900" indent="-342900">
              <a:buFont typeface="Arial" panose="020B0604020202020204" pitchFamily="34" charset="0"/>
              <a:buChar char="•"/>
            </a:pPr>
            <a:r>
              <a:rPr lang="x-none" sz="2800" dirty="0">
                <a:solidFill>
                  <a:schemeClr val="accent1"/>
                </a:solidFill>
              </a:rPr>
              <a:t>pacienți imunodeprimati, </a:t>
            </a:r>
            <a:endParaRPr lang="x-none" sz="2800" dirty="0">
              <a:solidFill>
                <a:schemeClr val="accent1"/>
              </a:solidFill>
            </a:endParaRPr>
          </a:p>
          <a:p>
            <a:pPr marL="342900" indent="-342900">
              <a:buFont typeface="Arial" panose="020B0604020202020204" pitchFamily="34" charset="0"/>
              <a:buChar char="•"/>
            </a:pPr>
            <a:r>
              <a:rPr lang="x-none" sz="2800" dirty="0">
                <a:solidFill>
                  <a:schemeClr val="accent1"/>
                </a:solidFill>
              </a:rPr>
              <a:t>pacienți oncologici, </a:t>
            </a:r>
            <a:endParaRPr lang="x-none" sz="2800" dirty="0">
              <a:solidFill>
                <a:schemeClr val="accent1"/>
              </a:solidFill>
            </a:endParaRPr>
          </a:p>
          <a:p>
            <a:pPr marL="342900" indent="-342900">
              <a:buFont typeface="Arial" panose="020B0604020202020204" pitchFamily="34" charset="0"/>
              <a:buChar char="•"/>
            </a:pPr>
            <a:r>
              <a:rPr lang="x-none" sz="2800" dirty="0">
                <a:solidFill>
                  <a:schemeClr val="accent1"/>
                </a:solidFill>
              </a:rPr>
              <a:t>pacienți cu imunodepresie congenitală sau dobândită (lupus eritematos), </a:t>
            </a:r>
            <a:endParaRPr lang="x-none" sz="2800" dirty="0">
              <a:solidFill>
                <a:schemeClr val="accent1"/>
              </a:solidFill>
            </a:endParaRPr>
          </a:p>
          <a:p>
            <a:pPr marL="342900" indent="-342900">
              <a:buFont typeface="Arial" panose="020B0604020202020204" pitchFamily="34" charset="0"/>
              <a:buChar char="•"/>
            </a:pPr>
            <a:r>
              <a:rPr lang="x-none" sz="2800" dirty="0">
                <a:solidFill>
                  <a:schemeClr val="accent1"/>
                </a:solidFill>
              </a:rPr>
              <a:t>pacienți cu imunodepresie indusă de medicamente (terapie cu steroizi, chimioterapie), </a:t>
            </a:r>
            <a:endParaRPr lang="x-none" sz="2800" dirty="0">
              <a:solidFill>
                <a:schemeClr val="accent1"/>
              </a:solidFill>
            </a:endParaRPr>
          </a:p>
          <a:p>
            <a:pPr marL="342900" indent="-342900">
              <a:buFont typeface="Arial" panose="020B0604020202020204" pitchFamily="34" charset="0"/>
              <a:buChar char="•"/>
            </a:pPr>
            <a:r>
              <a:rPr lang="x-none" sz="2800" dirty="0">
                <a:solidFill>
                  <a:schemeClr val="accent1"/>
                </a:solidFill>
              </a:rPr>
              <a:t>primitori recenti de transplanturi, grefe,</a:t>
            </a:r>
            <a:endParaRPr lang="x-none" sz="2800" dirty="0">
              <a:solidFill>
                <a:schemeClr val="accent1"/>
              </a:solidFill>
            </a:endParaRPr>
          </a:p>
          <a:p>
            <a:pPr marL="342900" indent="-342900">
              <a:buFont typeface="Arial" panose="020B0604020202020204" pitchFamily="34" charset="0"/>
              <a:buChar char="•"/>
            </a:pPr>
            <a:r>
              <a:rPr lang="x-none" sz="2800" dirty="0">
                <a:solidFill>
                  <a:schemeClr val="accent1"/>
                </a:solidFill>
              </a:rPr>
              <a:t>pacienții cu imunodepresie infecțioasă (HIV/SIDA), </a:t>
            </a:r>
            <a:endParaRPr lang="x-none" sz="2800" dirty="0">
              <a:solidFill>
                <a:schemeClr val="accent1"/>
              </a:solidFill>
            </a:endParaRPr>
          </a:p>
          <a:p>
            <a:pPr marL="342900" indent="-342900">
              <a:buFont typeface="Arial" panose="020B0604020202020204" pitchFamily="34" charset="0"/>
              <a:buChar char="•"/>
            </a:pPr>
            <a:r>
              <a:rPr lang="x-none" sz="2800" dirty="0">
                <a:solidFill>
                  <a:schemeClr val="accent1"/>
                </a:solidFill>
              </a:rPr>
              <a:t>pacienți cu tulburări metabolice (diabet zaharat), </a:t>
            </a:r>
            <a:endParaRPr lang="x-none" sz="2800" dirty="0">
              <a:solidFill>
                <a:schemeClr val="accent1"/>
              </a:solidFill>
            </a:endParaRPr>
          </a:p>
          <a:p>
            <a:pPr marL="342900" indent="-342900">
              <a:buFont typeface="Arial" panose="020B0604020202020204" pitchFamily="34" charset="0"/>
              <a:buChar char="•"/>
            </a:pPr>
            <a:r>
              <a:rPr lang="en-GB" sz="2800" dirty="0">
                <a:solidFill>
                  <a:schemeClr val="accent1"/>
                </a:solidFill>
              </a:rPr>
              <a:t>s</a:t>
            </a:r>
            <a:r>
              <a:rPr lang="x-none" sz="2800" dirty="0">
                <a:solidFill>
                  <a:schemeClr val="accent1"/>
                </a:solidFill>
              </a:rPr>
              <a:t>plenectomii,</a:t>
            </a:r>
            <a:endParaRPr lang="x-none" sz="2800" dirty="0">
              <a:solidFill>
                <a:schemeClr val="accent1"/>
              </a:solidFill>
            </a:endParaRPr>
          </a:p>
          <a:p>
            <a:pPr marL="342900" indent="-342900">
              <a:buFont typeface="Arial" panose="020B0604020202020204" pitchFamily="34" charset="0"/>
              <a:buChar char="•"/>
            </a:pPr>
            <a:r>
              <a:rPr lang="x-none" sz="2800" dirty="0">
                <a:solidFill>
                  <a:schemeClr val="accent1"/>
                </a:solidFill>
              </a:rPr>
              <a:t>insuficiență renală sau hepatică.</a:t>
            </a:r>
            <a:endParaRPr lang="x-none" sz="2800" dirty="0">
              <a:solidFill>
                <a:schemeClr val="accent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98500" y="1272079"/>
            <a:ext cx="10795000" cy="515319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308100" y="206212"/>
            <a:ext cx="9269991" cy="1200329"/>
          </a:xfrm>
          <a:prstGeom prst="rect">
            <a:avLst/>
          </a:prstGeom>
          <a:noFill/>
        </p:spPr>
        <p:txBody>
          <a:bodyPr wrap="square">
            <a:spAutoFit/>
          </a:bodyPr>
          <a:lstStyle/>
          <a:p>
            <a:pPr algn="ctr"/>
            <a:r>
              <a:rPr lang="en-GB" sz="3600" dirty="0" err="1">
                <a:solidFill>
                  <a:schemeClr val="accent1"/>
                </a:solidFill>
                <a:latin typeface="+mj-lt"/>
              </a:rPr>
              <a:t>P</a:t>
            </a:r>
            <a:r>
              <a:rPr lang="en-GB" sz="3600" dirty="0" err="1">
                <a:solidFill>
                  <a:schemeClr val="accent1"/>
                </a:solidFill>
                <a:effectLst/>
                <a:latin typeface="+mj-lt"/>
              </a:rPr>
              <a:t>roceduri</a:t>
            </a:r>
            <a:r>
              <a:rPr lang="en-GB" sz="3600" dirty="0">
                <a:solidFill>
                  <a:schemeClr val="accent1"/>
                </a:solidFill>
                <a:latin typeface="+mj-lt"/>
              </a:rPr>
              <a:t> </a:t>
            </a:r>
            <a:r>
              <a:rPr lang="en-GB" sz="3600" dirty="0" err="1">
                <a:solidFill>
                  <a:schemeClr val="accent1"/>
                </a:solidFill>
                <a:latin typeface="+mj-lt"/>
              </a:rPr>
              <a:t>stomatologice</a:t>
            </a:r>
            <a:r>
              <a:rPr lang="en-GB" sz="3600" dirty="0">
                <a:solidFill>
                  <a:schemeClr val="accent1"/>
                </a:solidFill>
                <a:latin typeface="+mj-lt"/>
              </a:rPr>
              <a:t> </a:t>
            </a:r>
            <a:r>
              <a:rPr lang="en-GB" sz="3600" dirty="0" err="1">
                <a:solidFill>
                  <a:schemeClr val="accent1"/>
                </a:solidFill>
                <a:latin typeface="+mj-lt"/>
              </a:rPr>
              <a:t>pentru</a:t>
            </a:r>
            <a:r>
              <a:rPr lang="en-GB" sz="3600" dirty="0">
                <a:solidFill>
                  <a:schemeClr val="accent1"/>
                </a:solidFill>
                <a:latin typeface="+mj-lt"/>
              </a:rPr>
              <a:t> care </a:t>
            </a:r>
            <a:r>
              <a:rPr lang="ro-RO" sz="3600" dirty="0" smtClean="0">
                <a:solidFill>
                  <a:schemeClr val="accent1"/>
                </a:solidFill>
                <a:latin typeface="+mj-lt"/>
              </a:rPr>
              <a:t>sunt</a:t>
            </a:r>
            <a:r>
              <a:rPr lang="en-GB" sz="3600" dirty="0" smtClean="0">
                <a:solidFill>
                  <a:schemeClr val="accent1"/>
                </a:solidFill>
                <a:latin typeface="+mj-lt"/>
              </a:rPr>
              <a:t> indicate</a:t>
            </a:r>
            <a:r>
              <a:rPr lang="ro-RO" sz="3600" dirty="0" smtClean="0">
                <a:solidFill>
                  <a:schemeClr val="accent1"/>
                </a:solidFill>
                <a:latin typeface="+mj-lt"/>
              </a:rPr>
              <a:t> </a:t>
            </a:r>
            <a:r>
              <a:rPr lang="en-GB" sz="3600" dirty="0" err="1" smtClean="0">
                <a:solidFill>
                  <a:schemeClr val="accent1"/>
                </a:solidFill>
                <a:latin typeface="+mj-lt"/>
              </a:rPr>
              <a:t>antibioprofilaxia</a:t>
            </a:r>
            <a:endParaRPr lang="x-none" sz="3600" dirty="0">
              <a:solidFill>
                <a:schemeClr val="accent1"/>
              </a:solidFill>
              <a:latin typeface="+mj-l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26720" y="1300255"/>
            <a:ext cx="11450320" cy="51139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3802" y="259087"/>
            <a:ext cx="12018198" cy="646331"/>
          </a:xfrm>
          <a:prstGeom prst="rect">
            <a:avLst/>
          </a:prstGeom>
          <a:noFill/>
        </p:spPr>
        <p:txBody>
          <a:bodyPr wrap="square">
            <a:spAutoFit/>
          </a:bodyPr>
          <a:lstStyle/>
          <a:p>
            <a:pPr algn="l"/>
            <a:r>
              <a:rPr lang="en-GB" sz="3600" b="0" i="0" dirty="0" err="1">
                <a:solidFill>
                  <a:schemeClr val="accent1"/>
                </a:solidFill>
                <a:effectLst/>
                <a:latin typeface="+mj-lt"/>
              </a:rPr>
              <a:t>Profilaxia</a:t>
            </a:r>
            <a:r>
              <a:rPr lang="en-GB" sz="3600" b="0" i="0" dirty="0">
                <a:solidFill>
                  <a:schemeClr val="accent1"/>
                </a:solidFill>
                <a:effectLst/>
                <a:latin typeface="+mj-lt"/>
              </a:rPr>
              <a:t> </a:t>
            </a:r>
            <a:r>
              <a:rPr lang="en-GB" sz="3600" b="0" i="0" dirty="0" smtClean="0">
                <a:solidFill>
                  <a:schemeClr val="accent1"/>
                </a:solidFill>
                <a:effectLst/>
                <a:latin typeface="+mj-lt"/>
              </a:rPr>
              <a:t>antibiotic</a:t>
            </a:r>
            <a:r>
              <a:rPr lang="ro-RO" sz="3600" b="0" i="0" dirty="0" smtClean="0">
                <a:solidFill>
                  <a:schemeClr val="accent1"/>
                </a:solidFill>
                <a:effectLst/>
                <a:latin typeface="+mj-lt"/>
              </a:rPr>
              <a:t>ă</a:t>
            </a:r>
            <a:r>
              <a:rPr lang="en-GB" sz="3600" b="0" i="0" dirty="0" smtClean="0">
                <a:solidFill>
                  <a:schemeClr val="accent1"/>
                </a:solidFill>
                <a:effectLst/>
                <a:latin typeface="+mj-lt"/>
              </a:rPr>
              <a:t> </a:t>
            </a:r>
            <a:r>
              <a:rPr lang="en-GB" sz="3600" b="0" i="0" dirty="0">
                <a:solidFill>
                  <a:schemeClr val="accent1"/>
                </a:solidFill>
                <a:effectLst/>
                <a:latin typeface="+mj-lt"/>
              </a:rPr>
              <a:t>conform </a:t>
            </a:r>
            <a:r>
              <a:rPr lang="ro-RO" sz="3600" b="0" i="0" dirty="0" smtClean="0">
                <a:solidFill>
                  <a:schemeClr val="accent1"/>
                </a:solidFill>
                <a:effectLst/>
                <a:latin typeface="+mj-lt"/>
              </a:rPr>
              <a:t>AHA (</a:t>
            </a:r>
            <a:r>
              <a:rPr lang="en-GB" sz="3600" b="0" i="0" dirty="0" smtClean="0">
                <a:solidFill>
                  <a:schemeClr val="accent1"/>
                </a:solidFill>
                <a:effectLst/>
                <a:latin typeface="+mj-lt"/>
              </a:rPr>
              <a:t>American </a:t>
            </a:r>
            <a:r>
              <a:rPr lang="en-GB" sz="3600" b="0" i="0" dirty="0">
                <a:solidFill>
                  <a:schemeClr val="accent1"/>
                </a:solidFill>
                <a:effectLst/>
                <a:latin typeface="+mj-lt"/>
              </a:rPr>
              <a:t>Heart </a:t>
            </a:r>
            <a:r>
              <a:rPr lang="en-GB" sz="3600" b="0" i="0" dirty="0" smtClean="0">
                <a:solidFill>
                  <a:schemeClr val="accent1"/>
                </a:solidFill>
                <a:effectLst/>
                <a:latin typeface="+mj-lt"/>
              </a:rPr>
              <a:t>Association</a:t>
            </a:r>
            <a:r>
              <a:rPr lang="ro-RO" sz="3600" b="0" i="0" dirty="0" smtClean="0">
                <a:solidFill>
                  <a:schemeClr val="accent1"/>
                </a:solidFill>
                <a:effectLst/>
                <a:latin typeface="+mj-lt"/>
              </a:rPr>
              <a:t>)</a:t>
            </a:r>
            <a:endParaRPr lang="en-GB" sz="3600" b="0" i="0" dirty="0">
              <a:solidFill>
                <a:schemeClr val="accent1"/>
              </a:solidFill>
              <a:effectLst/>
              <a:latin typeface="+mj-l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98500" y="1056640"/>
            <a:ext cx="10795000" cy="58159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4640" y="0"/>
            <a:ext cx="11714480" cy="1077218"/>
          </a:xfrm>
          <a:prstGeom prst="rect">
            <a:avLst/>
          </a:prstGeom>
          <a:noFill/>
        </p:spPr>
        <p:txBody>
          <a:bodyPr wrap="square">
            <a:spAutoFit/>
          </a:bodyPr>
          <a:lstStyle/>
          <a:p>
            <a:pPr algn="l"/>
            <a:r>
              <a:rPr lang="en-GB" sz="3200" dirty="0" err="1">
                <a:solidFill>
                  <a:schemeClr val="accent1"/>
                </a:solidFill>
                <a:latin typeface="+mj-lt"/>
              </a:rPr>
              <a:t>Profilaxia</a:t>
            </a:r>
            <a:r>
              <a:rPr lang="en-GB" sz="3200" dirty="0">
                <a:solidFill>
                  <a:schemeClr val="accent1"/>
                </a:solidFill>
                <a:latin typeface="+mj-lt"/>
              </a:rPr>
              <a:t> </a:t>
            </a:r>
            <a:r>
              <a:rPr lang="en-GB" sz="3200" dirty="0" smtClean="0">
                <a:solidFill>
                  <a:schemeClr val="accent1"/>
                </a:solidFill>
                <a:latin typeface="+mj-lt"/>
              </a:rPr>
              <a:t>antibiotic</a:t>
            </a:r>
            <a:r>
              <a:rPr lang="ro-RO" sz="3200" dirty="0">
                <a:solidFill>
                  <a:schemeClr val="accent1"/>
                </a:solidFill>
                <a:latin typeface="+mj-lt"/>
              </a:rPr>
              <a:t>ă</a:t>
            </a:r>
            <a:r>
              <a:rPr lang="en-GB" sz="3200" dirty="0" smtClean="0">
                <a:solidFill>
                  <a:schemeClr val="accent1"/>
                </a:solidFill>
                <a:latin typeface="+mj-lt"/>
              </a:rPr>
              <a:t> </a:t>
            </a:r>
            <a:r>
              <a:rPr lang="en-GB" sz="3200" dirty="0">
                <a:solidFill>
                  <a:schemeClr val="accent1"/>
                </a:solidFill>
                <a:latin typeface="+mj-lt"/>
              </a:rPr>
              <a:t>conform </a:t>
            </a:r>
            <a:r>
              <a:rPr lang="en-GB" sz="3200" b="0" i="0" dirty="0">
                <a:solidFill>
                  <a:schemeClr val="accent1"/>
                </a:solidFill>
                <a:effectLst/>
                <a:latin typeface="+mj-lt"/>
              </a:rPr>
              <a:t>British Society for </a:t>
            </a:r>
            <a:r>
              <a:rPr lang="en-GB" sz="3200" b="0" i="0" dirty="0" smtClean="0">
                <a:solidFill>
                  <a:schemeClr val="accent1"/>
                </a:solidFill>
                <a:effectLst/>
                <a:latin typeface="+mj-lt"/>
              </a:rPr>
              <a:t>Antimicrobial</a:t>
            </a:r>
            <a:r>
              <a:rPr lang="ro-RO" sz="3200" b="0" i="0" dirty="0" smtClean="0">
                <a:solidFill>
                  <a:schemeClr val="accent1"/>
                </a:solidFill>
                <a:effectLst/>
                <a:latin typeface="+mj-lt"/>
              </a:rPr>
              <a:t> </a:t>
            </a:r>
            <a:r>
              <a:rPr lang="en-GB" sz="3200" b="0" i="0" dirty="0" smtClean="0">
                <a:solidFill>
                  <a:schemeClr val="accent1"/>
                </a:solidFill>
                <a:effectLst/>
                <a:latin typeface="+mj-lt"/>
              </a:rPr>
              <a:t>Chemotherapy</a:t>
            </a:r>
            <a:r>
              <a:rPr lang="en-GB" sz="3200" b="0" i="0" dirty="0">
                <a:solidFill>
                  <a:schemeClr val="accent1"/>
                </a:solidFill>
                <a:effectLst/>
                <a:latin typeface="+mj-lt"/>
              </a:rPr>
              <a:t> </a:t>
            </a:r>
            <a:endParaRPr lang="en-GB" sz="3200" b="0" i="0" dirty="0">
              <a:solidFill>
                <a:schemeClr val="accent1"/>
              </a:solidFill>
              <a:effectLst/>
              <a:latin typeface="+mj-l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3761"/>
            <a:ext cx="10515600" cy="1325563"/>
          </a:xfrm>
        </p:spPr>
        <p:txBody>
          <a:bodyPr>
            <a:normAutofit/>
          </a:bodyPr>
          <a:lstStyle/>
          <a:p>
            <a:pPr algn="ctr"/>
            <a:r>
              <a:rPr lang="en-GB" dirty="0">
                <a:solidFill>
                  <a:schemeClr val="accent1"/>
                </a:solidFill>
                <a:effectLst/>
              </a:rPr>
              <a:t>4</a:t>
            </a:r>
            <a:r>
              <a:rPr lang="en-GB" dirty="0" smtClean="0">
                <a:solidFill>
                  <a:schemeClr val="accent1"/>
                </a:solidFill>
                <a:effectLst/>
              </a:rPr>
              <a:t>.</a:t>
            </a:r>
            <a:r>
              <a:rPr lang="ro-RO" dirty="0" smtClean="0">
                <a:solidFill>
                  <a:schemeClr val="accent1"/>
                </a:solidFill>
                <a:effectLst/>
              </a:rPr>
              <a:t> </a:t>
            </a:r>
            <a:r>
              <a:rPr lang="en-GB" dirty="0" err="1" smtClean="0">
                <a:solidFill>
                  <a:schemeClr val="accent1"/>
                </a:solidFill>
                <a:effectLst/>
              </a:rPr>
              <a:t>Metode</a:t>
            </a:r>
            <a:r>
              <a:rPr lang="en-GB" dirty="0" smtClean="0">
                <a:solidFill>
                  <a:schemeClr val="accent1"/>
                </a:solidFill>
                <a:effectLst/>
              </a:rPr>
              <a:t> </a:t>
            </a:r>
            <a:r>
              <a:rPr lang="en-GB" dirty="0">
                <a:solidFill>
                  <a:schemeClr val="accent1"/>
                </a:solidFill>
                <a:effectLst/>
              </a:rPr>
              <a:t>de </a:t>
            </a:r>
            <a:r>
              <a:rPr lang="en-GB" dirty="0" err="1">
                <a:solidFill>
                  <a:schemeClr val="accent1"/>
                </a:solidFill>
                <a:effectLst/>
              </a:rPr>
              <a:t>prevenție</a:t>
            </a:r>
            <a:r>
              <a:rPr lang="en-GB" dirty="0">
                <a:solidFill>
                  <a:schemeClr val="accent1"/>
                </a:solidFill>
                <a:effectLst/>
              </a:rPr>
              <a:t> a </a:t>
            </a:r>
            <a:r>
              <a:rPr lang="en-GB" dirty="0" err="1">
                <a:solidFill>
                  <a:schemeClr val="accent1"/>
                </a:solidFill>
                <a:effectLst/>
              </a:rPr>
              <a:t>apariției</a:t>
            </a:r>
            <a:r>
              <a:rPr lang="en-GB" dirty="0">
                <a:solidFill>
                  <a:schemeClr val="accent1"/>
                </a:solidFill>
                <a:effectLst/>
              </a:rPr>
              <a:t> </a:t>
            </a:r>
            <a:r>
              <a:rPr lang="en-GB" dirty="0" err="1">
                <a:solidFill>
                  <a:schemeClr val="accent1"/>
                </a:solidFill>
                <a:effectLst/>
              </a:rPr>
              <a:t>infecțiilor</a:t>
            </a:r>
            <a:r>
              <a:rPr lang="en-GB" dirty="0">
                <a:solidFill>
                  <a:schemeClr val="accent1"/>
                </a:solidFill>
                <a:effectLst/>
              </a:rPr>
              <a:t> în </a:t>
            </a:r>
            <a:r>
              <a:rPr lang="en-GB" dirty="0" err="1">
                <a:solidFill>
                  <a:schemeClr val="accent1"/>
                </a:solidFill>
                <a:effectLst/>
              </a:rPr>
              <a:t>practica</a:t>
            </a:r>
            <a:r>
              <a:rPr lang="en-GB" dirty="0">
                <a:solidFill>
                  <a:schemeClr val="accent1"/>
                </a:solidFill>
                <a:effectLst/>
              </a:rPr>
              <a:t> </a:t>
            </a:r>
            <a:r>
              <a:rPr lang="en-GB" dirty="0" err="1">
                <a:solidFill>
                  <a:schemeClr val="accent1"/>
                </a:solidFill>
                <a:effectLst/>
              </a:rPr>
              <a:t>stomatologică</a:t>
            </a:r>
            <a:endParaRPr lang="x-none" dirty="0">
              <a:solidFill>
                <a:schemeClr val="accent1"/>
              </a:solidFill>
            </a:endParaRPr>
          </a:p>
        </p:txBody>
      </p:sp>
      <p:sp>
        <p:nvSpPr>
          <p:cNvPr id="3" name="Content Placeholder 2"/>
          <p:cNvSpPr>
            <a:spLocks noGrp="1"/>
          </p:cNvSpPr>
          <p:nvPr>
            <p:ph idx="1"/>
          </p:nvPr>
        </p:nvSpPr>
        <p:spPr>
          <a:xfrm>
            <a:off x="300318" y="1933201"/>
            <a:ext cx="10515600" cy="4351338"/>
          </a:xfrm>
        </p:spPr>
        <p:txBody>
          <a:bodyPr/>
          <a:lstStyle/>
          <a:p>
            <a:pPr>
              <a:buFont typeface="Wingdings" panose="05000000000000000000" pitchFamily="2" charset="2"/>
              <a:buChar char="v"/>
            </a:pPr>
            <a:r>
              <a:rPr lang="en-GB" dirty="0" err="1" smtClean="0">
                <a:solidFill>
                  <a:schemeClr val="accent1"/>
                </a:solidFill>
                <a:effectLst/>
                <a:latin typeface="Helvetica" pitchFamily="2" charset="0"/>
              </a:rPr>
              <a:t>actualit</a:t>
            </a:r>
            <a:r>
              <a:rPr lang="ro-RO" dirty="0" smtClean="0">
                <a:solidFill>
                  <a:schemeClr val="accent1"/>
                </a:solidFill>
                <a:effectLst/>
                <a:latin typeface="Helvetica" pitchFamily="2" charset="0"/>
              </a:rPr>
              <a:t>ă</a:t>
            </a:r>
            <a:r>
              <a:rPr lang="ro-RO" dirty="0">
                <a:solidFill>
                  <a:schemeClr val="accent1"/>
                </a:solidFill>
                <a:latin typeface="Helvetica" pitchFamily="2" charset="0"/>
              </a:rPr>
              <a:t>ț</a:t>
            </a:r>
            <a:r>
              <a:rPr lang="en-GB" dirty="0" smtClean="0">
                <a:solidFill>
                  <a:schemeClr val="accent1"/>
                </a:solidFill>
                <a:effectLst/>
                <a:latin typeface="Helvetica" pitchFamily="2" charset="0"/>
              </a:rPr>
              <a:t>i </a:t>
            </a:r>
            <a:r>
              <a:rPr lang="ro-RO" dirty="0">
                <a:solidFill>
                  <a:schemeClr val="accent1"/>
                </a:solidFill>
                <a:latin typeface="Helvetica" pitchFamily="2" charset="0"/>
              </a:rPr>
              <a:t>î</a:t>
            </a:r>
            <a:r>
              <a:rPr lang="en-GB" dirty="0" smtClean="0">
                <a:solidFill>
                  <a:schemeClr val="accent1"/>
                </a:solidFill>
                <a:effectLst/>
                <a:latin typeface="Helvetica" pitchFamily="2" charset="0"/>
              </a:rPr>
              <a:t>n </a:t>
            </a:r>
            <a:r>
              <a:rPr lang="en-GB" dirty="0" err="1">
                <a:solidFill>
                  <a:schemeClr val="accent1"/>
                </a:solidFill>
                <a:effectLst/>
                <a:latin typeface="Helvetica" pitchFamily="2" charset="0"/>
              </a:rPr>
              <a:t>tehnicile</a:t>
            </a:r>
            <a:r>
              <a:rPr lang="en-GB" dirty="0">
                <a:solidFill>
                  <a:schemeClr val="accent1"/>
                </a:solidFill>
                <a:effectLst/>
                <a:latin typeface="Helvetica" pitchFamily="2" charset="0"/>
              </a:rPr>
              <a:t> de </a:t>
            </a:r>
            <a:r>
              <a:rPr lang="en-GB" dirty="0" err="1" smtClean="0">
                <a:solidFill>
                  <a:schemeClr val="accent1"/>
                </a:solidFill>
                <a:effectLst/>
                <a:latin typeface="Helvetica" pitchFamily="2" charset="0"/>
              </a:rPr>
              <a:t>sterilizare</a:t>
            </a:r>
            <a:endParaRPr lang="ro-RO" dirty="0">
              <a:solidFill>
                <a:schemeClr val="accent1"/>
              </a:solidFill>
              <a:latin typeface="Helvetica" pitchFamily="2" charset="0"/>
            </a:endParaRPr>
          </a:p>
          <a:p>
            <a:pPr>
              <a:buFont typeface="Wingdings" panose="05000000000000000000" pitchFamily="2" charset="2"/>
              <a:buChar char="v"/>
            </a:pPr>
            <a:r>
              <a:rPr lang="en-GB" dirty="0" err="1" smtClean="0">
                <a:solidFill>
                  <a:schemeClr val="accent1"/>
                </a:solidFill>
                <a:effectLst/>
                <a:latin typeface="Helvetica" pitchFamily="2" charset="0"/>
              </a:rPr>
              <a:t>actualit</a:t>
            </a:r>
            <a:r>
              <a:rPr lang="ro-RO" dirty="0" smtClean="0">
                <a:solidFill>
                  <a:schemeClr val="accent1"/>
                </a:solidFill>
                <a:effectLst/>
                <a:latin typeface="Helvetica" pitchFamily="2" charset="0"/>
              </a:rPr>
              <a:t>ăț</a:t>
            </a:r>
            <a:r>
              <a:rPr lang="en-GB" dirty="0" smtClean="0">
                <a:solidFill>
                  <a:schemeClr val="accent1"/>
                </a:solidFill>
                <a:effectLst/>
                <a:latin typeface="Helvetica" pitchFamily="2" charset="0"/>
              </a:rPr>
              <a:t>i </a:t>
            </a:r>
            <a:r>
              <a:rPr lang="ro-RO" dirty="0">
                <a:solidFill>
                  <a:schemeClr val="accent1"/>
                </a:solidFill>
                <a:latin typeface="Helvetica" pitchFamily="2" charset="0"/>
              </a:rPr>
              <a:t>î</a:t>
            </a:r>
            <a:r>
              <a:rPr lang="en-GB" dirty="0" smtClean="0">
                <a:solidFill>
                  <a:schemeClr val="accent1"/>
                </a:solidFill>
                <a:effectLst/>
                <a:latin typeface="Helvetica" pitchFamily="2" charset="0"/>
              </a:rPr>
              <a:t>n </a:t>
            </a:r>
            <a:r>
              <a:rPr lang="en-GB" dirty="0" err="1">
                <a:solidFill>
                  <a:schemeClr val="accent1"/>
                </a:solidFill>
                <a:effectLst/>
                <a:latin typeface="Helvetica" pitchFamily="2" charset="0"/>
              </a:rPr>
              <a:t>tehnicile</a:t>
            </a:r>
            <a:r>
              <a:rPr lang="en-GB" dirty="0">
                <a:solidFill>
                  <a:schemeClr val="accent1"/>
                </a:solidFill>
                <a:effectLst/>
                <a:latin typeface="Helvetica" pitchFamily="2" charset="0"/>
              </a:rPr>
              <a:t> de </a:t>
            </a:r>
            <a:r>
              <a:rPr lang="en-GB" dirty="0" err="1" smtClean="0">
                <a:solidFill>
                  <a:schemeClr val="accent1"/>
                </a:solidFill>
                <a:effectLst/>
                <a:latin typeface="Helvetica" pitchFamily="2" charset="0"/>
              </a:rPr>
              <a:t>dezinfectie</a:t>
            </a:r>
            <a:endParaRPr lang="ro-RO" dirty="0">
              <a:solidFill>
                <a:schemeClr val="accent1"/>
              </a:solidFill>
              <a:latin typeface="Helvetica" pitchFamily="2" charset="0"/>
            </a:endParaRPr>
          </a:p>
          <a:p>
            <a:pPr>
              <a:buFont typeface="Wingdings" panose="05000000000000000000" pitchFamily="2" charset="2"/>
              <a:buChar char="v"/>
            </a:pPr>
            <a:r>
              <a:rPr lang="en-GB" dirty="0" err="1" smtClean="0">
                <a:solidFill>
                  <a:schemeClr val="accent1"/>
                </a:solidFill>
                <a:effectLst/>
                <a:latin typeface="Helvetica" pitchFamily="2" charset="0"/>
              </a:rPr>
              <a:t>metode</a:t>
            </a:r>
            <a:r>
              <a:rPr lang="en-GB" dirty="0" smtClean="0">
                <a:solidFill>
                  <a:schemeClr val="accent1"/>
                </a:solidFill>
                <a:effectLst/>
                <a:latin typeface="Helvetica" pitchFamily="2" charset="0"/>
              </a:rPr>
              <a:t> </a:t>
            </a:r>
            <a:r>
              <a:rPr lang="en-GB" dirty="0">
                <a:solidFill>
                  <a:schemeClr val="accent1"/>
                </a:solidFill>
                <a:effectLst/>
                <a:latin typeface="Helvetica" pitchFamily="2" charset="0"/>
              </a:rPr>
              <a:t>de </a:t>
            </a:r>
            <a:r>
              <a:rPr lang="en-GB" dirty="0" err="1">
                <a:solidFill>
                  <a:schemeClr val="accent1"/>
                </a:solidFill>
                <a:effectLst/>
                <a:latin typeface="Helvetica" pitchFamily="2" charset="0"/>
              </a:rPr>
              <a:t>preventie</a:t>
            </a:r>
            <a:r>
              <a:rPr lang="en-GB" dirty="0">
                <a:solidFill>
                  <a:schemeClr val="accent1"/>
                </a:solidFill>
                <a:effectLst/>
                <a:latin typeface="Helvetica" pitchFamily="2" charset="0"/>
              </a:rPr>
              <a:t> </a:t>
            </a:r>
            <a:r>
              <a:rPr lang="en-GB" dirty="0" err="1">
                <a:solidFill>
                  <a:schemeClr val="accent1"/>
                </a:solidFill>
                <a:effectLst/>
                <a:latin typeface="Helvetica" pitchFamily="2" charset="0"/>
              </a:rPr>
              <a:t>ce</a:t>
            </a:r>
            <a:r>
              <a:rPr lang="en-GB" dirty="0">
                <a:solidFill>
                  <a:schemeClr val="accent1"/>
                </a:solidFill>
                <a:effectLst/>
                <a:latin typeface="Helvetica" pitchFamily="2" charset="0"/>
              </a:rPr>
              <a:t> </a:t>
            </a:r>
            <a:r>
              <a:rPr lang="en-GB" dirty="0" err="1">
                <a:solidFill>
                  <a:schemeClr val="accent1"/>
                </a:solidFill>
                <a:effectLst/>
                <a:latin typeface="Helvetica" pitchFamily="2" charset="0"/>
              </a:rPr>
              <a:t>privesc</a:t>
            </a:r>
            <a:r>
              <a:rPr lang="en-GB" dirty="0">
                <a:solidFill>
                  <a:schemeClr val="accent1"/>
                </a:solidFill>
                <a:effectLst/>
                <a:latin typeface="Helvetica" pitchFamily="2" charset="0"/>
              </a:rPr>
              <a:t> </a:t>
            </a:r>
            <a:r>
              <a:rPr lang="en-GB" dirty="0" err="1" smtClean="0">
                <a:solidFill>
                  <a:schemeClr val="accent1"/>
                </a:solidFill>
                <a:effectLst/>
                <a:latin typeface="Helvetica" pitchFamily="2" charset="0"/>
              </a:rPr>
              <a:t>personalu</a:t>
            </a:r>
            <a:r>
              <a:rPr lang="ro-RO" dirty="0" smtClean="0">
                <a:solidFill>
                  <a:schemeClr val="accent1"/>
                </a:solidFill>
                <a:effectLst/>
                <a:latin typeface="Helvetica" pitchFamily="2" charset="0"/>
              </a:rPr>
              <a:t>l</a:t>
            </a:r>
            <a:endParaRPr lang="ro-RO" dirty="0" smtClean="0">
              <a:solidFill>
                <a:schemeClr val="accent1"/>
              </a:solidFill>
              <a:effectLst/>
              <a:latin typeface="Helvetica" pitchFamily="2" charset="0"/>
            </a:endParaRPr>
          </a:p>
          <a:p>
            <a:pPr>
              <a:buFont typeface="Wingdings" panose="05000000000000000000" pitchFamily="2" charset="2"/>
              <a:buChar char="v"/>
            </a:pPr>
            <a:r>
              <a:rPr lang="en-GB" dirty="0">
                <a:solidFill>
                  <a:schemeClr val="accent1"/>
                </a:solidFill>
                <a:effectLst/>
                <a:latin typeface="Helvetica" pitchFamily="2" charset="0"/>
              </a:rPr>
              <a:t>﻿</a:t>
            </a:r>
            <a:r>
              <a:rPr lang="en-GB" dirty="0" err="1">
                <a:solidFill>
                  <a:schemeClr val="accent1"/>
                </a:solidFill>
                <a:effectLst/>
                <a:latin typeface="Helvetica" pitchFamily="2" charset="0"/>
              </a:rPr>
              <a:t>metode</a:t>
            </a:r>
            <a:r>
              <a:rPr lang="en-GB" dirty="0">
                <a:solidFill>
                  <a:schemeClr val="accent1"/>
                </a:solidFill>
                <a:effectLst/>
                <a:latin typeface="Helvetica" pitchFamily="2" charset="0"/>
              </a:rPr>
              <a:t> de </a:t>
            </a:r>
            <a:r>
              <a:rPr lang="en-GB" dirty="0" err="1">
                <a:solidFill>
                  <a:schemeClr val="accent1"/>
                </a:solidFill>
                <a:effectLst/>
                <a:latin typeface="Helvetica" pitchFamily="2" charset="0"/>
              </a:rPr>
              <a:t>preventie</a:t>
            </a:r>
            <a:r>
              <a:rPr lang="en-GB" dirty="0">
                <a:solidFill>
                  <a:schemeClr val="accent1"/>
                </a:solidFill>
                <a:effectLst/>
                <a:latin typeface="Helvetica" pitchFamily="2" charset="0"/>
              </a:rPr>
              <a:t> </a:t>
            </a:r>
            <a:r>
              <a:rPr lang="en-GB" dirty="0" err="1">
                <a:solidFill>
                  <a:schemeClr val="accent1"/>
                </a:solidFill>
                <a:effectLst/>
                <a:latin typeface="Helvetica" pitchFamily="2" charset="0"/>
              </a:rPr>
              <a:t>ce</a:t>
            </a:r>
            <a:r>
              <a:rPr lang="en-GB" dirty="0">
                <a:solidFill>
                  <a:schemeClr val="accent1"/>
                </a:solidFill>
                <a:effectLst/>
                <a:latin typeface="Helvetica" pitchFamily="2" charset="0"/>
              </a:rPr>
              <a:t> </a:t>
            </a:r>
            <a:r>
              <a:rPr lang="en-GB" dirty="0" err="1">
                <a:solidFill>
                  <a:schemeClr val="accent1"/>
                </a:solidFill>
                <a:effectLst/>
                <a:latin typeface="Helvetica" pitchFamily="2" charset="0"/>
              </a:rPr>
              <a:t>privesc</a:t>
            </a:r>
            <a:r>
              <a:rPr lang="en-GB" dirty="0">
                <a:solidFill>
                  <a:schemeClr val="accent1"/>
                </a:solidFill>
                <a:effectLst/>
                <a:latin typeface="Helvetica" pitchFamily="2" charset="0"/>
              </a:rPr>
              <a:t> </a:t>
            </a:r>
            <a:r>
              <a:rPr lang="en-GB" dirty="0" err="1" smtClean="0">
                <a:solidFill>
                  <a:schemeClr val="accent1"/>
                </a:solidFill>
                <a:effectLst/>
                <a:latin typeface="Helvetica" pitchFamily="2" charset="0"/>
              </a:rPr>
              <a:t>pacientul</a:t>
            </a:r>
            <a:endParaRPr lang="ro-RO" dirty="0">
              <a:solidFill>
                <a:schemeClr val="accent1"/>
              </a:solidFill>
              <a:latin typeface="Helvetica" pitchFamily="2" charset="0"/>
            </a:endParaRPr>
          </a:p>
          <a:p>
            <a:pPr>
              <a:buFont typeface="Wingdings" panose="05000000000000000000" pitchFamily="2" charset="2"/>
              <a:buChar char="v"/>
            </a:pPr>
            <a:r>
              <a:rPr lang="en-GB" dirty="0" err="1" smtClean="0">
                <a:solidFill>
                  <a:schemeClr val="accent1"/>
                </a:solidFill>
                <a:effectLst/>
                <a:latin typeface="Helvetica" pitchFamily="2" charset="0"/>
              </a:rPr>
              <a:t>rolul</a:t>
            </a:r>
            <a:r>
              <a:rPr lang="en-GB" dirty="0" smtClean="0">
                <a:solidFill>
                  <a:schemeClr val="accent1"/>
                </a:solidFill>
                <a:effectLst/>
                <a:latin typeface="Helvetica" pitchFamily="2" charset="0"/>
              </a:rPr>
              <a:t> </a:t>
            </a:r>
            <a:r>
              <a:rPr lang="en-GB" dirty="0" err="1">
                <a:solidFill>
                  <a:schemeClr val="accent1"/>
                </a:solidFill>
                <a:effectLst/>
                <a:latin typeface="Helvetica" pitchFamily="2" charset="0"/>
              </a:rPr>
              <a:t>tehnologilor</a:t>
            </a:r>
            <a:r>
              <a:rPr lang="en-GB" dirty="0">
                <a:solidFill>
                  <a:schemeClr val="accent1"/>
                </a:solidFill>
                <a:effectLst/>
                <a:latin typeface="Helvetica" pitchFamily="2" charset="0"/>
              </a:rPr>
              <a:t> </a:t>
            </a:r>
            <a:r>
              <a:rPr lang="en-GB" dirty="0" err="1">
                <a:solidFill>
                  <a:schemeClr val="accent1"/>
                </a:solidFill>
                <a:effectLst/>
                <a:latin typeface="Helvetica" pitchFamily="2" charset="0"/>
              </a:rPr>
              <a:t>moderne</a:t>
            </a:r>
            <a:r>
              <a:rPr lang="en-GB" dirty="0">
                <a:solidFill>
                  <a:schemeClr val="accent1"/>
                </a:solidFill>
                <a:effectLst/>
                <a:latin typeface="Helvetica" pitchFamily="2" charset="0"/>
              </a:rPr>
              <a:t> </a:t>
            </a:r>
            <a:r>
              <a:rPr lang="ro-RO" dirty="0" smtClean="0">
                <a:solidFill>
                  <a:schemeClr val="accent1"/>
                </a:solidFill>
                <a:effectLst/>
                <a:latin typeface="Helvetica" pitchFamily="2" charset="0"/>
              </a:rPr>
              <a:t>î</a:t>
            </a:r>
            <a:r>
              <a:rPr lang="en-GB" dirty="0" smtClean="0">
                <a:solidFill>
                  <a:schemeClr val="accent1"/>
                </a:solidFill>
                <a:effectLst/>
                <a:latin typeface="Helvetica" pitchFamily="2" charset="0"/>
              </a:rPr>
              <a:t>n </a:t>
            </a:r>
            <a:r>
              <a:rPr lang="en-GB" dirty="0" err="1">
                <a:solidFill>
                  <a:schemeClr val="accent1"/>
                </a:solidFill>
                <a:effectLst/>
                <a:latin typeface="Helvetica" pitchFamily="2" charset="0"/>
              </a:rPr>
              <a:t>practica</a:t>
            </a:r>
            <a:r>
              <a:rPr lang="en-GB" dirty="0">
                <a:solidFill>
                  <a:schemeClr val="accent1"/>
                </a:solidFill>
                <a:effectLst/>
                <a:latin typeface="Helvetica" pitchFamily="2" charset="0"/>
              </a:rPr>
              <a:t> </a:t>
            </a:r>
            <a:r>
              <a:rPr lang="en-GB" dirty="0" err="1">
                <a:solidFill>
                  <a:schemeClr val="accent1"/>
                </a:solidFill>
                <a:effectLst/>
                <a:latin typeface="Helvetica" pitchFamily="2" charset="0"/>
              </a:rPr>
              <a:t>stomatologica</a:t>
            </a:r>
            <a:r>
              <a:rPr lang="en-GB" dirty="0">
                <a:solidFill>
                  <a:schemeClr val="accent1"/>
                </a:solidFill>
                <a:effectLst/>
                <a:latin typeface="Helvetica" pitchFamily="2" charset="0"/>
              </a:rPr>
              <a:t> </a:t>
            </a:r>
            <a:r>
              <a:rPr lang="ro-RO" dirty="0" err="1">
                <a:solidFill>
                  <a:schemeClr val="accent1"/>
                </a:solidFill>
                <a:latin typeface="Helvetica" pitchFamily="2" charset="0"/>
              </a:rPr>
              <a:t>ș</a:t>
            </a:r>
            <a:r>
              <a:rPr lang="en-GB" dirty="0" smtClean="0">
                <a:solidFill>
                  <a:schemeClr val="accent1"/>
                </a:solidFill>
                <a:effectLst/>
                <a:latin typeface="Helvetica" pitchFamily="2" charset="0"/>
              </a:rPr>
              <a:t>i </a:t>
            </a:r>
            <a:r>
              <a:rPr lang="en-GB" dirty="0" err="1" smtClean="0">
                <a:solidFill>
                  <a:schemeClr val="accent1"/>
                </a:solidFill>
                <a:effectLst/>
                <a:latin typeface="Helvetica" pitchFamily="2" charset="0"/>
              </a:rPr>
              <a:t>preven</a:t>
            </a:r>
            <a:r>
              <a:rPr lang="ro-RO" dirty="0" smtClean="0">
                <a:solidFill>
                  <a:schemeClr val="accent1"/>
                </a:solidFill>
                <a:effectLst/>
                <a:latin typeface="Helvetica" pitchFamily="2" charset="0"/>
              </a:rPr>
              <a:t>ț</a:t>
            </a:r>
            <a:r>
              <a:rPr lang="en-GB" dirty="0" err="1" smtClean="0">
                <a:solidFill>
                  <a:schemeClr val="accent1"/>
                </a:solidFill>
                <a:effectLst/>
                <a:latin typeface="Helvetica" pitchFamily="2" charset="0"/>
              </a:rPr>
              <a:t>ia</a:t>
            </a:r>
            <a:r>
              <a:rPr lang="en-GB" dirty="0" smtClean="0">
                <a:solidFill>
                  <a:schemeClr val="accent1"/>
                </a:solidFill>
                <a:effectLst/>
                <a:latin typeface="Helvetica" pitchFamily="2" charset="0"/>
              </a:rPr>
              <a:t> </a:t>
            </a:r>
            <a:r>
              <a:rPr lang="en-GB" dirty="0" err="1" smtClean="0">
                <a:solidFill>
                  <a:schemeClr val="accent1"/>
                </a:solidFill>
                <a:effectLst/>
                <a:latin typeface="Helvetica" pitchFamily="2" charset="0"/>
              </a:rPr>
              <a:t>antinfec</a:t>
            </a:r>
            <a:r>
              <a:rPr lang="ro-RO" dirty="0" smtClean="0">
                <a:solidFill>
                  <a:schemeClr val="accent1"/>
                </a:solidFill>
                <a:effectLst/>
                <a:latin typeface="Helvetica" pitchFamily="2" charset="0"/>
              </a:rPr>
              <a:t>ț</a:t>
            </a:r>
            <a:r>
              <a:rPr lang="en-GB" dirty="0" err="1" smtClean="0">
                <a:solidFill>
                  <a:schemeClr val="accent1"/>
                </a:solidFill>
                <a:effectLst/>
                <a:latin typeface="Helvetica" pitchFamily="2" charset="0"/>
              </a:rPr>
              <a:t>ioas</a:t>
            </a:r>
            <a:r>
              <a:rPr lang="ro-RO" dirty="0" smtClean="0">
                <a:solidFill>
                  <a:schemeClr val="accent1"/>
                </a:solidFill>
                <a:effectLst/>
                <a:latin typeface="Helvetica" pitchFamily="2" charset="0"/>
              </a:rPr>
              <a:t>ă</a:t>
            </a:r>
            <a:endParaRPr lang="en-GB" dirty="0">
              <a:solidFill>
                <a:schemeClr val="accent1"/>
              </a:solidFill>
              <a:effectLst/>
              <a:latin typeface="Helvetica" pitchFamily="2" charset="0"/>
            </a:endParaRPr>
          </a:p>
          <a:p>
            <a:pPr marL="0" indent="0">
              <a:buNone/>
            </a:pPr>
            <a:endParaRPr lang="x-none"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284480" y="2021961"/>
            <a:ext cx="11338560" cy="2814077"/>
          </a:xfrm>
          <a:prstGeom prst="rect">
            <a:avLst/>
          </a:prstGeom>
        </p:spPr>
      </p:pic>
      <p:sp>
        <p:nvSpPr>
          <p:cNvPr id="5" name="TextBox 4"/>
          <p:cNvSpPr txBox="1"/>
          <p:nvPr/>
        </p:nvSpPr>
        <p:spPr>
          <a:xfrm>
            <a:off x="6075576" y="6350605"/>
            <a:ext cx="6098240" cy="307777"/>
          </a:xfrm>
          <a:prstGeom prst="rect">
            <a:avLst/>
          </a:prstGeom>
          <a:noFill/>
        </p:spPr>
        <p:txBody>
          <a:bodyPr wrap="square">
            <a:spAutoFit/>
          </a:bodyPr>
          <a:lstStyle/>
          <a:p>
            <a:pPr algn="r"/>
            <a:r>
              <a:rPr lang="en-GB" sz="1400" dirty="0" err="1">
                <a:effectLst/>
                <a:latin typeface="Helvetica" pitchFamily="2" charset="0"/>
              </a:rPr>
              <a:t>Sursa</a:t>
            </a:r>
            <a:r>
              <a:rPr lang="en-GB" sz="1400" dirty="0">
                <a:latin typeface="Helvetica" pitchFamily="2" charset="0"/>
              </a:rPr>
              <a:t>: CDC</a:t>
            </a:r>
            <a:endParaRPr lang="x-none" sz="1400" dirty="0"/>
          </a:p>
        </p:txBody>
      </p:sp>
      <p:sp>
        <p:nvSpPr>
          <p:cNvPr id="7" name="TextBox 6"/>
          <p:cNvSpPr txBox="1"/>
          <p:nvPr/>
        </p:nvSpPr>
        <p:spPr>
          <a:xfrm>
            <a:off x="1148080" y="656473"/>
            <a:ext cx="10149840" cy="646331"/>
          </a:xfrm>
          <a:prstGeom prst="rect">
            <a:avLst/>
          </a:prstGeom>
          <a:noFill/>
        </p:spPr>
        <p:txBody>
          <a:bodyPr wrap="square">
            <a:spAutoFit/>
          </a:bodyPr>
          <a:lstStyle/>
          <a:p>
            <a:pPr algn="ctr"/>
            <a:r>
              <a:rPr lang="en-GB" sz="3600" b="1" dirty="0" err="1">
                <a:solidFill>
                  <a:schemeClr val="accent1"/>
                </a:solidFill>
                <a:effectLst/>
                <a:latin typeface="+mj-lt"/>
              </a:rPr>
              <a:t>Categorii</a:t>
            </a:r>
            <a:r>
              <a:rPr lang="en-GB" sz="3600" b="1" dirty="0">
                <a:solidFill>
                  <a:schemeClr val="accent1"/>
                </a:solidFill>
                <a:effectLst/>
                <a:latin typeface="+mj-lt"/>
              </a:rPr>
              <a:t> de </a:t>
            </a:r>
            <a:r>
              <a:rPr lang="en-GB" sz="3600" b="1" dirty="0" err="1">
                <a:solidFill>
                  <a:schemeClr val="accent1"/>
                </a:solidFill>
                <a:effectLst/>
                <a:latin typeface="+mj-lt"/>
              </a:rPr>
              <a:t>risc</a:t>
            </a:r>
            <a:r>
              <a:rPr lang="en-GB" sz="3600" b="1" dirty="0">
                <a:solidFill>
                  <a:schemeClr val="accent1"/>
                </a:solidFill>
                <a:effectLst/>
                <a:latin typeface="+mj-lt"/>
              </a:rPr>
              <a:t> </a:t>
            </a:r>
            <a:r>
              <a:rPr lang="en-GB" sz="3600" b="1" dirty="0" err="1">
                <a:solidFill>
                  <a:schemeClr val="accent1"/>
                </a:solidFill>
                <a:effectLst/>
                <a:latin typeface="+mj-lt"/>
              </a:rPr>
              <a:t>pentru</a:t>
            </a:r>
            <a:r>
              <a:rPr lang="en-GB" sz="3600" b="1" dirty="0">
                <a:solidFill>
                  <a:schemeClr val="accent1"/>
                </a:solidFill>
                <a:effectLst/>
                <a:latin typeface="+mj-lt"/>
              </a:rPr>
              <a:t> </a:t>
            </a:r>
            <a:r>
              <a:rPr lang="en-GB" sz="3600" b="1" dirty="0" err="1">
                <a:solidFill>
                  <a:schemeClr val="accent1"/>
                </a:solidFill>
                <a:effectLst/>
                <a:latin typeface="+mj-lt"/>
              </a:rPr>
              <a:t>instrumentarul</a:t>
            </a:r>
            <a:r>
              <a:rPr lang="en-GB" sz="3600" b="1" dirty="0">
                <a:solidFill>
                  <a:schemeClr val="accent1"/>
                </a:solidFill>
                <a:effectLst/>
                <a:latin typeface="+mj-lt"/>
              </a:rPr>
              <a:t> </a:t>
            </a:r>
            <a:r>
              <a:rPr lang="en-GB" sz="3600" b="1" dirty="0" err="1">
                <a:solidFill>
                  <a:schemeClr val="accent1"/>
                </a:solidFill>
                <a:effectLst/>
                <a:latin typeface="+mj-lt"/>
              </a:rPr>
              <a:t>stomatologic</a:t>
            </a:r>
            <a:endParaRPr lang="x-none" sz="3600" b="1" dirty="0">
              <a:solidFill>
                <a:schemeClr val="accent1"/>
              </a:solidFill>
              <a:latin typeface="+mj-l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5153" y="965016"/>
            <a:ext cx="11618259" cy="4776881"/>
          </a:xfrm>
        </p:spPr>
        <p:txBody>
          <a:bodyPr>
            <a:normAutofit/>
          </a:bodyPr>
          <a:lstStyle/>
          <a:p>
            <a:pPr marL="0" indent="0">
              <a:buNone/>
            </a:pPr>
            <a:r>
              <a:rPr lang="en-GB" dirty="0" err="1">
                <a:solidFill>
                  <a:schemeClr val="accent1"/>
                </a:solidFill>
                <a:effectLst/>
              </a:rPr>
              <a:t>Metode</a:t>
            </a:r>
            <a:r>
              <a:rPr lang="en-GB" dirty="0">
                <a:solidFill>
                  <a:schemeClr val="accent1"/>
                </a:solidFill>
                <a:effectLst/>
              </a:rPr>
              <a:t> de </a:t>
            </a:r>
            <a:r>
              <a:rPr lang="en-GB" dirty="0" err="1" smtClean="0">
                <a:solidFill>
                  <a:schemeClr val="accent1"/>
                </a:solidFill>
                <a:effectLst/>
              </a:rPr>
              <a:t>igien</a:t>
            </a:r>
            <a:r>
              <a:rPr lang="ro-RO" dirty="0" smtClean="0">
                <a:solidFill>
                  <a:schemeClr val="accent1"/>
                </a:solidFill>
                <a:effectLst/>
              </a:rPr>
              <a:t>ă</a:t>
            </a:r>
            <a:r>
              <a:rPr lang="en-GB" dirty="0" smtClean="0">
                <a:solidFill>
                  <a:schemeClr val="accent1"/>
                </a:solidFill>
                <a:effectLst/>
              </a:rPr>
              <a:t> </a:t>
            </a:r>
            <a:r>
              <a:rPr lang="en-GB" dirty="0" err="1">
                <a:solidFill>
                  <a:schemeClr val="accent1"/>
                </a:solidFill>
                <a:effectLst/>
              </a:rPr>
              <a:t>recomandate</a:t>
            </a:r>
            <a:r>
              <a:rPr lang="en-GB" dirty="0">
                <a:solidFill>
                  <a:schemeClr val="accent1"/>
                </a:solidFill>
                <a:effectLst/>
              </a:rPr>
              <a:t> de CDC:</a:t>
            </a:r>
            <a:endParaRPr lang="en-GB" dirty="0">
              <a:solidFill>
                <a:schemeClr val="accent1"/>
              </a:solidFill>
              <a:effectLst/>
            </a:endParaRPr>
          </a:p>
          <a:p>
            <a:pPr>
              <a:buFont typeface="Courier New" panose="02070309020205020404" pitchFamily="49" charset="0"/>
              <a:buChar char="o"/>
            </a:pPr>
            <a:r>
              <a:rPr lang="en-GB" dirty="0">
                <a:solidFill>
                  <a:schemeClr val="accent1"/>
                </a:solidFill>
                <a:effectLst/>
              </a:rPr>
              <a:t> </a:t>
            </a:r>
            <a:r>
              <a:rPr lang="en-GB" dirty="0" err="1">
                <a:solidFill>
                  <a:schemeClr val="accent1"/>
                </a:solidFill>
                <a:effectLst/>
              </a:rPr>
              <a:t>Igiena</a:t>
            </a:r>
            <a:r>
              <a:rPr lang="en-GB" dirty="0">
                <a:solidFill>
                  <a:schemeClr val="accent1"/>
                </a:solidFill>
                <a:effectLst/>
              </a:rPr>
              <a:t> </a:t>
            </a:r>
            <a:r>
              <a:rPr lang="en-GB" dirty="0" err="1">
                <a:solidFill>
                  <a:schemeClr val="accent1"/>
                </a:solidFill>
                <a:effectLst/>
              </a:rPr>
              <a:t>mâinilor</a:t>
            </a:r>
            <a:r>
              <a:rPr lang="en-GB" dirty="0">
                <a:solidFill>
                  <a:schemeClr val="accent1"/>
                </a:solidFill>
                <a:effectLst/>
              </a:rPr>
              <a:t>.</a:t>
            </a:r>
            <a:endParaRPr lang="en-GB" dirty="0">
              <a:solidFill>
                <a:schemeClr val="accent1"/>
              </a:solidFill>
              <a:effectLst/>
            </a:endParaRPr>
          </a:p>
          <a:p>
            <a:pPr>
              <a:buFont typeface="Courier New" panose="02070309020205020404" pitchFamily="49" charset="0"/>
              <a:buChar char="o"/>
            </a:pPr>
            <a:r>
              <a:rPr lang="en-GB" dirty="0">
                <a:solidFill>
                  <a:schemeClr val="accent1"/>
                </a:solidFill>
                <a:effectLst/>
              </a:rPr>
              <a:t> </a:t>
            </a:r>
            <a:r>
              <a:rPr lang="en-GB" dirty="0" err="1">
                <a:solidFill>
                  <a:schemeClr val="accent1"/>
                </a:solidFill>
                <a:effectLst/>
              </a:rPr>
              <a:t>Utilizarea</a:t>
            </a:r>
            <a:r>
              <a:rPr lang="en-GB" dirty="0">
                <a:solidFill>
                  <a:schemeClr val="accent1"/>
                </a:solidFill>
                <a:effectLst/>
              </a:rPr>
              <a:t> </a:t>
            </a:r>
            <a:r>
              <a:rPr lang="en-GB" dirty="0" err="1">
                <a:solidFill>
                  <a:schemeClr val="accent1"/>
                </a:solidFill>
                <a:effectLst/>
              </a:rPr>
              <a:t>echipamentului</a:t>
            </a:r>
            <a:r>
              <a:rPr lang="en-GB" dirty="0">
                <a:solidFill>
                  <a:schemeClr val="accent1"/>
                </a:solidFill>
                <a:effectLst/>
              </a:rPr>
              <a:t> individual de </a:t>
            </a:r>
            <a:r>
              <a:rPr lang="en-GB" dirty="0" err="1">
                <a:solidFill>
                  <a:schemeClr val="accent1"/>
                </a:solidFill>
                <a:effectLst/>
              </a:rPr>
              <a:t>protecție</a:t>
            </a:r>
            <a:r>
              <a:rPr lang="en-GB" dirty="0">
                <a:solidFill>
                  <a:schemeClr val="accent1"/>
                </a:solidFill>
                <a:effectLst/>
              </a:rPr>
              <a:t> (de </a:t>
            </a:r>
            <a:r>
              <a:rPr lang="en-GB" dirty="0" err="1">
                <a:solidFill>
                  <a:schemeClr val="accent1"/>
                </a:solidFill>
                <a:effectLst/>
              </a:rPr>
              <a:t>exemplu</a:t>
            </a:r>
            <a:r>
              <a:rPr lang="en-GB" dirty="0">
                <a:solidFill>
                  <a:schemeClr val="accent1"/>
                </a:solidFill>
                <a:effectLst/>
              </a:rPr>
              <a:t>, </a:t>
            </a:r>
            <a:r>
              <a:rPr lang="en-GB" dirty="0" err="1">
                <a:solidFill>
                  <a:schemeClr val="accent1"/>
                </a:solidFill>
                <a:effectLst/>
              </a:rPr>
              <a:t>mănuși</a:t>
            </a:r>
            <a:r>
              <a:rPr lang="en-GB" dirty="0">
                <a:solidFill>
                  <a:schemeClr val="accent1"/>
                </a:solidFill>
                <a:effectLst/>
              </a:rPr>
              <a:t>, </a:t>
            </a:r>
            <a:r>
              <a:rPr lang="en-GB" dirty="0" err="1">
                <a:solidFill>
                  <a:schemeClr val="accent1"/>
                </a:solidFill>
                <a:effectLst/>
              </a:rPr>
              <a:t>măști</a:t>
            </a:r>
            <a:r>
              <a:rPr lang="en-GB" dirty="0">
                <a:solidFill>
                  <a:schemeClr val="accent1"/>
                </a:solidFill>
                <a:effectLst/>
              </a:rPr>
              <a:t>, </a:t>
            </a:r>
            <a:r>
              <a:rPr lang="en-GB" dirty="0" err="1">
                <a:solidFill>
                  <a:schemeClr val="accent1"/>
                </a:solidFill>
                <a:effectLst/>
              </a:rPr>
              <a:t>ochelari</a:t>
            </a:r>
            <a:r>
              <a:rPr lang="en-GB" dirty="0">
                <a:solidFill>
                  <a:schemeClr val="accent1"/>
                </a:solidFill>
                <a:effectLst/>
              </a:rPr>
              <a:t>).</a:t>
            </a:r>
            <a:endParaRPr lang="en-GB" dirty="0">
              <a:solidFill>
                <a:schemeClr val="accent1"/>
              </a:solidFill>
              <a:effectLst/>
            </a:endParaRPr>
          </a:p>
          <a:p>
            <a:pPr>
              <a:buFont typeface="Courier New" panose="02070309020205020404" pitchFamily="49" charset="0"/>
              <a:buChar char="o"/>
            </a:pPr>
            <a:r>
              <a:rPr lang="en-GB" dirty="0">
                <a:solidFill>
                  <a:schemeClr val="accent1"/>
                </a:solidFill>
                <a:effectLst/>
              </a:rPr>
              <a:t> </a:t>
            </a:r>
            <a:r>
              <a:rPr lang="en-GB" dirty="0" err="1">
                <a:solidFill>
                  <a:schemeClr val="accent1"/>
                </a:solidFill>
              </a:rPr>
              <a:t>I</a:t>
            </a:r>
            <a:r>
              <a:rPr lang="en-GB" dirty="0" err="1">
                <a:solidFill>
                  <a:schemeClr val="accent1"/>
                </a:solidFill>
                <a:effectLst/>
              </a:rPr>
              <a:t>giena</a:t>
            </a:r>
            <a:r>
              <a:rPr lang="en-GB" dirty="0">
                <a:solidFill>
                  <a:schemeClr val="accent1"/>
                </a:solidFill>
                <a:effectLst/>
              </a:rPr>
              <a:t> </a:t>
            </a:r>
            <a:r>
              <a:rPr lang="en-GB" dirty="0" err="1">
                <a:solidFill>
                  <a:schemeClr val="accent1"/>
                </a:solidFill>
                <a:effectLst/>
              </a:rPr>
              <a:t>respiratorie</a:t>
            </a:r>
            <a:r>
              <a:rPr lang="en-GB" dirty="0">
                <a:solidFill>
                  <a:schemeClr val="accent1"/>
                </a:solidFill>
                <a:effectLst/>
              </a:rPr>
              <a:t>.</a:t>
            </a:r>
            <a:endParaRPr lang="en-GB" dirty="0">
              <a:solidFill>
                <a:schemeClr val="accent1"/>
              </a:solidFill>
              <a:effectLst/>
            </a:endParaRPr>
          </a:p>
          <a:p>
            <a:pPr>
              <a:buFont typeface="Courier New" panose="02070309020205020404" pitchFamily="49" charset="0"/>
              <a:buChar char="o"/>
            </a:pPr>
            <a:r>
              <a:rPr lang="en-GB" dirty="0">
                <a:solidFill>
                  <a:schemeClr val="accent1"/>
                </a:solidFill>
                <a:effectLst/>
              </a:rPr>
              <a:t> </a:t>
            </a:r>
            <a:r>
              <a:rPr lang="en-GB" dirty="0" err="1">
                <a:solidFill>
                  <a:schemeClr val="accent1"/>
                </a:solidFill>
                <a:effectLst/>
              </a:rPr>
              <a:t>Siguranța</a:t>
            </a:r>
            <a:r>
              <a:rPr lang="en-GB" dirty="0">
                <a:solidFill>
                  <a:schemeClr val="accent1"/>
                </a:solidFill>
                <a:effectLst/>
              </a:rPr>
              <a:t> </a:t>
            </a:r>
            <a:r>
              <a:rPr lang="en-GB" dirty="0" err="1">
                <a:solidFill>
                  <a:schemeClr val="accent1"/>
                </a:solidFill>
                <a:effectLst/>
              </a:rPr>
              <a:t>obiectelor</a:t>
            </a:r>
            <a:r>
              <a:rPr lang="en-GB" dirty="0">
                <a:solidFill>
                  <a:schemeClr val="accent1"/>
                </a:solidFill>
                <a:effectLst/>
              </a:rPr>
              <a:t> </a:t>
            </a:r>
            <a:r>
              <a:rPr lang="en-GB" dirty="0" err="1">
                <a:solidFill>
                  <a:schemeClr val="accent1"/>
                </a:solidFill>
                <a:effectLst/>
              </a:rPr>
              <a:t>ascuțite</a:t>
            </a:r>
            <a:r>
              <a:rPr lang="en-GB" dirty="0">
                <a:solidFill>
                  <a:schemeClr val="accent1"/>
                </a:solidFill>
              </a:rPr>
              <a:t>.</a:t>
            </a:r>
            <a:endParaRPr lang="en-GB" dirty="0">
              <a:solidFill>
                <a:schemeClr val="accent1"/>
              </a:solidFill>
              <a:effectLst/>
            </a:endParaRPr>
          </a:p>
          <a:p>
            <a:pPr>
              <a:buFont typeface="Courier New" panose="02070309020205020404" pitchFamily="49" charset="0"/>
              <a:buChar char="o"/>
            </a:pPr>
            <a:r>
              <a:rPr lang="en-GB" dirty="0">
                <a:solidFill>
                  <a:schemeClr val="accent1"/>
                </a:solidFill>
                <a:effectLst/>
              </a:rPr>
              <a:t> </a:t>
            </a:r>
            <a:r>
              <a:rPr lang="en-GB" dirty="0" err="1">
                <a:solidFill>
                  <a:schemeClr val="accent1"/>
                </a:solidFill>
                <a:effectLst/>
              </a:rPr>
              <a:t>Practici</a:t>
            </a:r>
            <a:r>
              <a:rPr lang="en-GB" dirty="0">
                <a:solidFill>
                  <a:schemeClr val="accent1"/>
                </a:solidFill>
                <a:effectLst/>
              </a:rPr>
              <a:t> de </a:t>
            </a:r>
            <a:r>
              <a:rPr lang="en-GB" dirty="0" err="1">
                <a:solidFill>
                  <a:schemeClr val="accent1"/>
                </a:solidFill>
                <a:effectLst/>
              </a:rPr>
              <a:t>injectare</a:t>
            </a:r>
            <a:r>
              <a:rPr lang="en-GB" dirty="0">
                <a:solidFill>
                  <a:schemeClr val="accent1"/>
                </a:solidFill>
                <a:effectLst/>
              </a:rPr>
              <a:t> </a:t>
            </a:r>
            <a:r>
              <a:rPr lang="en-GB" dirty="0" err="1">
                <a:solidFill>
                  <a:schemeClr val="accent1"/>
                </a:solidFill>
                <a:effectLst/>
              </a:rPr>
              <a:t>sigure</a:t>
            </a:r>
            <a:r>
              <a:rPr lang="en-GB" dirty="0">
                <a:solidFill>
                  <a:schemeClr val="accent1"/>
                </a:solidFill>
                <a:effectLst/>
              </a:rPr>
              <a:t>.</a:t>
            </a:r>
            <a:endParaRPr lang="en-GB" dirty="0">
              <a:solidFill>
                <a:schemeClr val="accent1"/>
              </a:solidFill>
              <a:effectLst/>
            </a:endParaRPr>
          </a:p>
          <a:p>
            <a:pPr>
              <a:buFont typeface="Courier New" panose="02070309020205020404" pitchFamily="49" charset="0"/>
              <a:buChar char="o"/>
            </a:pPr>
            <a:r>
              <a:rPr lang="en-GB" dirty="0">
                <a:solidFill>
                  <a:schemeClr val="accent1"/>
                </a:solidFill>
                <a:effectLst/>
              </a:rPr>
              <a:t> </a:t>
            </a:r>
            <a:r>
              <a:rPr lang="en-GB" dirty="0" err="1">
                <a:solidFill>
                  <a:schemeClr val="accent1"/>
                </a:solidFill>
                <a:effectLst/>
              </a:rPr>
              <a:t>Instrumente</a:t>
            </a:r>
            <a:r>
              <a:rPr lang="en-GB" dirty="0">
                <a:solidFill>
                  <a:schemeClr val="accent1"/>
                </a:solidFill>
                <a:effectLst/>
              </a:rPr>
              <a:t> </a:t>
            </a:r>
            <a:r>
              <a:rPr lang="en-GB" dirty="0" err="1">
                <a:solidFill>
                  <a:schemeClr val="accent1"/>
                </a:solidFill>
                <a:effectLst/>
              </a:rPr>
              <a:t>și</a:t>
            </a:r>
            <a:r>
              <a:rPr lang="en-GB" dirty="0">
                <a:solidFill>
                  <a:schemeClr val="accent1"/>
                </a:solidFill>
                <a:effectLst/>
              </a:rPr>
              <a:t> </a:t>
            </a:r>
            <a:r>
              <a:rPr lang="en-GB" dirty="0" err="1">
                <a:solidFill>
                  <a:schemeClr val="accent1"/>
                </a:solidFill>
                <a:effectLst/>
              </a:rPr>
              <a:t>dispozitive</a:t>
            </a:r>
            <a:r>
              <a:rPr lang="en-GB" dirty="0">
                <a:solidFill>
                  <a:schemeClr val="accent1"/>
                </a:solidFill>
                <a:effectLst/>
              </a:rPr>
              <a:t> sterile.</a:t>
            </a:r>
            <a:endParaRPr lang="en-GB" dirty="0">
              <a:solidFill>
                <a:schemeClr val="accent1"/>
              </a:solidFill>
              <a:effectLst/>
            </a:endParaRPr>
          </a:p>
          <a:p>
            <a:pPr>
              <a:buFont typeface="Courier New" panose="02070309020205020404" pitchFamily="49" charset="0"/>
              <a:buChar char="o"/>
            </a:pPr>
            <a:r>
              <a:rPr lang="en-GB" dirty="0">
                <a:solidFill>
                  <a:schemeClr val="accent1"/>
                </a:solidFill>
                <a:effectLst/>
              </a:rPr>
              <a:t> </a:t>
            </a:r>
            <a:r>
              <a:rPr lang="en-GB" dirty="0" err="1">
                <a:solidFill>
                  <a:schemeClr val="accent1"/>
                </a:solidFill>
                <a:effectLst/>
              </a:rPr>
              <a:t>Suprafețe</a:t>
            </a:r>
            <a:r>
              <a:rPr lang="en-GB" dirty="0">
                <a:solidFill>
                  <a:schemeClr val="accent1"/>
                </a:solidFill>
                <a:effectLst/>
              </a:rPr>
              <a:t> de </a:t>
            </a:r>
            <a:r>
              <a:rPr lang="en-GB" dirty="0" err="1">
                <a:solidFill>
                  <a:schemeClr val="accent1"/>
                </a:solidFill>
                <a:effectLst/>
              </a:rPr>
              <a:t>mediu</a:t>
            </a:r>
            <a:r>
              <a:rPr lang="en-GB" dirty="0">
                <a:solidFill>
                  <a:schemeClr val="accent1"/>
                </a:solidFill>
                <a:effectLst/>
              </a:rPr>
              <a:t> </a:t>
            </a:r>
            <a:r>
              <a:rPr lang="en-GB" dirty="0" err="1">
                <a:solidFill>
                  <a:schemeClr val="accent1"/>
                </a:solidFill>
                <a:effectLst/>
              </a:rPr>
              <a:t>curățate</a:t>
            </a:r>
            <a:r>
              <a:rPr lang="en-GB" dirty="0">
                <a:solidFill>
                  <a:schemeClr val="accent1"/>
                </a:solidFill>
                <a:effectLst/>
              </a:rPr>
              <a:t> </a:t>
            </a:r>
            <a:r>
              <a:rPr lang="en-GB" dirty="0" err="1">
                <a:solidFill>
                  <a:schemeClr val="accent1"/>
                </a:solidFill>
                <a:effectLst/>
              </a:rPr>
              <a:t>și</a:t>
            </a:r>
            <a:r>
              <a:rPr lang="en-GB" dirty="0">
                <a:solidFill>
                  <a:schemeClr val="accent1"/>
                </a:solidFill>
                <a:effectLst/>
              </a:rPr>
              <a:t> </a:t>
            </a:r>
            <a:r>
              <a:rPr lang="en-GB" dirty="0" err="1">
                <a:solidFill>
                  <a:schemeClr val="accent1"/>
                </a:solidFill>
                <a:effectLst/>
              </a:rPr>
              <a:t>dezinfectate</a:t>
            </a:r>
            <a:r>
              <a:rPr lang="en-GB" dirty="0">
                <a:solidFill>
                  <a:schemeClr val="accent1"/>
                </a:solidFill>
                <a:effectLst/>
              </a:rPr>
              <a:t>.</a:t>
            </a:r>
            <a:endParaRPr lang="x-none" dirty="0">
              <a:solidFill>
                <a:schemeClr val="accent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167640" y="1183341"/>
            <a:ext cx="11838536" cy="4625787"/>
          </a:xfrm>
          <a:prstGeom prst="rect">
            <a:avLst/>
          </a:prstGeom>
        </p:spPr>
      </p:pic>
      <p:sp>
        <p:nvSpPr>
          <p:cNvPr id="4" name="TextBox 3"/>
          <p:cNvSpPr txBox="1"/>
          <p:nvPr/>
        </p:nvSpPr>
        <p:spPr>
          <a:xfrm>
            <a:off x="6075576" y="6350605"/>
            <a:ext cx="6098240" cy="307777"/>
          </a:xfrm>
          <a:prstGeom prst="rect">
            <a:avLst/>
          </a:prstGeom>
          <a:noFill/>
        </p:spPr>
        <p:txBody>
          <a:bodyPr wrap="square">
            <a:spAutoFit/>
          </a:bodyPr>
          <a:lstStyle/>
          <a:p>
            <a:pPr algn="r"/>
            <a:r>
              <a:rPr lang="en-GB" sz="1400" dirty="0" err="1">
                <a:effectLst/>
                <a:latin typeface="Helvetica" pitchFamily="2" charset="0"/>
              </a:rPr>
              <a:t>Sursa</a:t>
            </a:r>
            <a:r>
              <a:rPr lang="en-GB" sz="1400" dirty="0">
                <a:latin typeface="Helvetica" pitchFamily="2" charset="0"/>
              </a:rPr>
              <a:t>: CDC</a:t>
            </a:r>
            <a:endParaRPr lang="x-none" sz="1400" dirty="0"/>
          </a:p>
        </p:txBody>
      </p:sp>
      <p:sp>
        <p:nvSpPr>
          <p:cNvPr id="6" name="TextBox 5"/>
          <p:cNvSpPr txBox="1"/>
          <p:nvPr/>
        </p:nvSpPr>
        <p:spPr>
          <a:xfrm>
            <a:off x="3026456" y="522783"/>
            <a:ext cx="6098240" cy="646331"/>
          </a:xfrm>
          <a:prstGeom prst="rect">
            <a:avLst/>
          </a:prstGeom>
          <a:noFill/>
        </p:spPr>
        <p:txBody>
          <a:bodyPr wrap="square">
            <a:spAutoFit/>
          </a:bodyPr>
          <a:lstStyle/>
          <a:p>
            <a:pPr algn="ctr"/>
            <a:r>
              <a:rPr lang="en-GB" sz="3600" b="1" dirty="0">
                <a:solidFill>
                  <a:schemeClr val="accent1"/>
                </a:solidFill>
                <a:effectLst/>
                <a:latin typeface="+mj-lt"/>
              </a:rPr>
              <a:t> </a:t>
            </a:r>
            <a:r>
              <a:rPr lang="en-GB" sz="3600" b="1" dirty="0" err="1">
                <a:solidFill>
                  <a:schemeClr val="accent1"/>
                </a:solidFill>
                <a:effectLst/>
                <a:latin typeface="+mj-lt"/>
              </a:rPr>
              <a:t>Igiena</a:t>
            </a:r>
            <a:r>
              <a:rPr lang="en-GB" sz="3600" b="1" dirty="0">
                <a:solidFill>
                  <a:schemeClr val="accent1"/>
                </a:solidFill>
                <a:effectLst/>
                <a:latin typeface="+mj-lt"/>
              </a:rPr>
              <a:t> </a:t>
            </a:r>
            <a:r>
              <a:rPr lang="en-GB" sz="3600" b="1" dirty="0" err="1">
                <a:solidFill>
                  <a:schemeClr val="accent1"/>
                </a:solidFill>
                <a:effectLst/>
                <a:latin typeface="+mj-lt"/>
              </a:rPr>
              <a:t>mâinilor</a:t>
            </a:r>
            <a:endParaRPr lang="en-GB" sz="3600" b="1" dirty="0">
              <a:solidFill>
                <a:schemeClr val="accent1"/>
              </a:solidFill>
              <a:effectLst/>
              <a:latin typeface="+mj-l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599439" y="822960"/>
            <a:ext cx="10830561" cy="5387198"/>
          </a:xfrm>
          <a:prstGeom prst="rect">
            <a:avLst/>
          </a:prstGeom>
        </p:spPr>
      </p:pic>
      <p:sp>
        <p:nvSpPr>
          <p:cNvPr id="5" name="TextBox 4"/>
          <p:cNvSpPr txBox="1"/>
          <p:nvPr/>
        </p:nvSpPr>
        <p:spPr>
          <a:xfrm>
            <a:off x="6093760" y="6108558"/>
            <a:ext cx="6098240" cy="307777"/>
          </a:xfrm>
          <a:prstGeom prst="rect">
            <a:avLst/>
          </a:prstGeom>
          <a:noFill/>
        </p:spPr>
        <p:txBody>
          <a:bodyPr wrap="square">
            <a:spAutoFit/>
          </a:bodyPr>
          <a:lstStyle/>
          <a:p>
            <a:pPr algn="r"/>
            <a:r>
              <a:rPr lang="en-GB" sz="1400" dirty="0" err="1">
                <a:effectLst/>
                <a:latin typeface="Helvetica" pitchFamily="2" charset="0"/>
              </a:rPr>
              <a:t>Sursa</a:t>
            </a:r>
            <a:r>
              <a:rPr lang="en-GB" sz="1400" dirty="0">
                <a:latin typeface="Helvetica" pitchFamily="2" charset="0"/>
              </a:rPr>
              <a:t>: CDC</a:t>
            </a:r>
            <a:endParaRPr lang="x-none" sz="1400" dirty="0"/>
          </a:p>
        </p:txBody>
      </p:sp>
      <p:sp>
        <p:nvSpPr>
          <p:cNvPr id="7" name="TextBox 6"/>
          <p:cNvSpPr txBox="1"/>
          <p:nvPr/>
        </p:nvSpPr>
        <p:spPr>
          <a:xfrm>
            <a:off x="792480" y="71120"/>
            <a:ext cx="10149840" cy="646331"/>
          </a:xfrm>
          <a:prstGeom prst="rect">
            <a:avLst/>
          </a:prstGeom>
          <a:noFill/>
        </p:spPr>
        <p:txBody>
          <a:bodyPr wrap="square">
            <a:spAutoFit/>
          </a:bodyPr>
          <a:lstStyle/>
          <a:p>
            <a:pPr algn="ctr"/>
            <a:r>
              <a:rPr lang="en-GB" sz="3600" b="1" dirty="0" err="1">
                <a:solidFill>
                  <a:schemeClr val="accent1"/>
                </a:solidFill>
                <a:effectLst/>
                <a:latin typeface="+mj-lt"/>
              </a:rPr>
              <a:t>Utilizarea</a:t>
            </a:r>
            <a:r>
              <a:rPr lang="en-GB" sz="3600" b="1" dirty="0">
                <a:solidFill>
                  <a:schemeClr val="accent1"/>
                </a:solidFill>
                <a:effectLst/>
                <a:latin typeface="+mj-lt"/>
              </a:rPr>
              <a:t> </a:t>
            </a:r>
            <a:r>
              <a:rPr lang="en-GB" sz="3600" b="1" dirty="0" err="1">
                <a:solidFill>
                  <a:schemeClr val="accent1"/>
                </a:solidFill>
                <a:effectLst/>
                <a:latin typeface="+mj-lt"/>
              </a:rPr>
              <a:t>echipamentului</a:t>
            </a:r>
            <a:r>
              <a:rPr lang="en-GB" sz="3600" b="1" dirty="0">
                <a:solidFill>
                  <a:schemeClr val="accent1"/>
                </a:solidFill>
                <a:effectLst/>
                <a:latin typeface="+mj-lt"/>
              </a:rPr>
              <a:t> individual de </a:t>
            </a:r>
            <a:r>
              <a:rPr lang="en-GB" sz="3600" b="1" dirty="0" err="1">
                <a:solidFill>
                  <a:schemeClr val="accent1"/>
                </a:solidFill>
                <a:effectLst/>
                <a:latin typeface="+mj-lt"/>
              </a:rPr>
              <a:t>protecție</a:t>
            </a:r>
            <a:r>
              <a:rPr lang="en-GB" sz="3600" b="1" dirty="0">
                <a:solidFill>
                  <a:schemeClr val="accent1"/>
                </a:solidFill>
                <a:effectLst/>
                <a:latin typeface="+mj-lt"/>
              </a:rPr>
              <a:t> </a:t>
            </a:r>
            <a:endParaRPr lang="x-none" sz="3600" b="1" dirty="0">
              <a:solidFill>
                <a:schemeClr val="accent1"/>
              </a:solidFill>
              <a:latin typeface="+mj-l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3325" y="87033"/>
            <a:ext cx="11259670" cy="731519"/>
          </a:xfrm>
        </p:spPr>
        <p:txBody>
          <a:bodyPr>
            <a:normAutofit/>
          </a:bodyPr>
          <a:lstStyle/>
          <a:p>
            <a:pPr marL="0" indent="0">
              <a:buNone/>
            </a:pPr>
            <a:r>
              <a:rPr lang="x-none" sz="3600" b="1" dirty="0">
                <a:solidFill>
                  <a:schemeClr val="accent1"/>
                </a:solidFill>
                <a:latin typeface="+mj-lt"/>
              </a:rPr>
              <a:t>Definiție</a:t>
            </a:r>
            <a:endParaRPr lang="x-none" sz="3600" b="1" dirty="0">
              <a:solidFill>
                <a:schemeClr val="accent1"/>
              </a:solidFill>
              <a:latin typeface="+mj-lt"/>
            </a:endParaRPr>
          </a:p>
          <a:p>
            <a:pPr marL="0" indent="0">
              <a:buNone/>
            </a:pPr>
            <a:endParaRPr lang="x-none" dirty="0"/>
          </a:p>
        </p:txBody>
      </p:sp>
      <p:sp>
        <p:nvSpPr>
          <p:cNvPr id="5" name="TextBox 4"/>
          <p:cNvSpPr txBox="1"/>
          <p:nvPr/>
        </p:nvSpPr>
        <p:spPr>
          <a:xfrm>
            <a:off x="5478555" y="6359813"/>
            <a:ext cx="6713445" cy="461665"/>
          </a:xfrm>
          <a:prstGeom prst="rect">
            <a:avLst/>
          </a:prstGeom>
          <a:noFill/>
        </p:spPr>
        <p:txBody>
          <a:bodyPr wrap="square">
            <a:spAutoFit/>
          </a:bodyPr>
          <a:lstStyle/>
          <a:p>
            <a:pPr algn="r"/>
            <a:r>
              <a:rPr lang="en-GB" sz="1200" dirty="0" err="1"/>
              <a:t>Sursa</a:t>
            </a:r>
            <a:r>
              <a:rPr lang="en-GB" sz="1200" dirty="0"/>
              <a:t>: </a:t>
            </a:r>
            <a:r>
              <a:rPr lang="en-GB" sz="1200" dirty="0" err="1"/>
              <a:t>Ghid</a:t>
            </a:r>
            <a:r>
              <a:rPr lang="en-GB" sz="1200" dirty="0"/>
              <a:t> </a:t>
            </a:r>
            <a:r>
              <a:rPr lang="en-GB" sz="1200" dirty="0" err="1"/>
              <a:t>pentru</a:t>
            </a:r>
            <a:r>
              <a:rPr lang="en-GB" sz="1200" dirty="0"/>
              <a:t> prevenirea </a:t>
            </a:r>
            <a:r>
              <a:rPr lang="en-GB" sz="1200" dirty="0" err="1"/>
              <a:t>și</a:t>
            </a:r>
            <a:r>
              <a:rPr lang="en-GB" sz="1200" dirty="0"/>
              <a:t> </a:t>
            </a:r>
            <a:r>
              <a:rPr lang="en-GB" sz="1200" dirty="0" err="1"/>
              <a:t>limitarea</a:t>
            </a:r>
            <a:r>
              <a:rPr lang="en-GB" sz="1200" dirty="0"/>
              <a:t> </a:t>
            </a:r>
            <a:r>
              <a:rPr lang="en-GB" sz="1200" dirty="0" err="1"/>
              <a:t>fenomenului</a:t>
            </a:r>
            <a:r>
              <a:rPr lang="en-GB" sz="1200" dirty="0"/>
              <a:t> de </a:t>
            </a:r>
            <a:r>
              <a:rPr lang="en-GB" sz="1200" dirty="0" err="1"/>
              <a:t>rezistență</a:t>
            </a:r>
            <a:r>
              <a:rPr lang="en-GB" sz="1200" dirty="0"/>
              <a:t> la </a:t>
            </a:r>
            <a:r>
              <a:rPr lang="en-GB" sz="1200" dirty="0" err="1"/>
              <a:t>antimicrobiene</a:t>
            </a:r>
            <a:r>
              <a:rPr lang="en-GB" sz="1200" dirty="0"/>
              <a:t> (AMR) </a:t>
            </a:r>
            <a:r>
              <a:rPr lang="en-GB" sz="1200" dirty="0" err="1"/>
              <a:t>și</a:t>
            </a:r>
            <a:r>
              <a:rPr lang="en-GB" sz="1200" dirty="0"/>
              <a:t> a </a:t>
            </a:r>
            <a:r>
              <a:rPr lang="en-GB" sz="1200" dirty="0" err="1"/>
              <a:t>infecțiilor</a:t>
            </a:r>
            <a:r>
              <a:rPr lang="en-GB" sz="1200" dirty="0"/>
              <a:t> </a:t>
            </a:r>
            <a:r>
              <a:rPr lang="en-GB" sz="1200" dirty="0" err="1"/>
              <a:t>asociate</a:t>
            </a:r>
            <a:r>
              <a:rPr lang="en-GB" sz="1200" dirty="0"/>
              <a:t> </a:t>
            </a:r>
            <a:r>
              <a:rPr lang="en-GB" sz="1200" dirty="0" err="1"/>
              <a:t>asistenței</a:t>
            </a:r>
            <a:r>
              <a:rPr lang="en-GB" sz="1200" dirty="0"/>
              <a:t> </a:t>
            </a:r>
            <a:r>
              <a:rPr lang="en-GB" sz="1200" dirty="0" err="1"/>
              <a:t>medicale</a:t>
            </a:r>
            <a:r>
              <a:rPr lang="en-GB" sz="1200" dirty="0"/>
              <a:t> (IAAM) - INBI „Prof. </a:t>
            </a:r>
            <a:r>
              <a:rPr lang="en-GB" sz="1200" dirty="0" err="1"/>
              <a:t>Dr.</a:t>
            </a:r>
            <a:r>
              <a:rPr lang="en-GB" sz="1200" dirty="0"/>
              <a:t> </a:t>
            </a:r>
            <a:r>
              <a:rPr lang="en-GB" sz="1200" dirty="0" err="1"/>
              <a:t>Matei</a:t>
            </a:r>
            <a:r>
              <a:rPr lang="en-GB" sz="1200" dirty="0"/>
              <a:t> </a:t>
            </a:r>
            <a:r>
              <a:rPr lang="en-GB" sz="1200" dirty="0" err="1"/>
              <a:t>Balș</a:t>
            </a:r>
            <a:r>
              <a:rPr lang="en-GB" sz="1200" dirty="0"/>
              <a:t>" </a:t>
            </a:r>
            <a:r>
              <a:rPr lang="en-GB" sz="1200" dirty="0" err="1"/>
              <a:t>București</a:t>
            </a:r>
            <a:r>
              <a:rPr lang="en-GB" sz="1200" dirty="0"/>
              <a:t>, 2021</a:t>
            </a:r>
            <a:endParaRPr lang="x-none" sz="1200" dirty="0"/>
          </a:p>
        </p:txBody>
      </p:sp>
      <p:graphicFrame>
        <p:nvGraphicFramePr>
          <p:cNvPr id="2" name="Diagram 1"/>
          <p:cNvGraphicFramePr/>
          <p:nvPr/>
        </p:nvGraphicFramePr>
        <p:xfrm>
          <a:off x="603325" y="830406"/>
          <a:ext cx="11259670" cy="5418667"/>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3695" b="27954"/>
          <a:stretch>
            <a:fillRect/>
          </a:stretch>
        </p:blipFill>
        <p:spPr bwMode="auto">
          <a:xfrm>
            <a:off x="1290919" y="-2054"/>
            <a:ext cx="9762564" cy="50984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71977" b="1568"/>
          <a:stretch>
            <a:fillRect/>
          </a:stretch>
        </p:blipFill>
        <p:spPr bwMode="auto">
          <a:xfrm>
            <a:off x="712694" y="5013700"/>
            <a:ext cx="10448365" cy="1844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604991" y="762000"/>
            <a:ext cx="10982018" cy="5723075"/>
          </a:xfrm>
          <a:prstGeom prst="rect">
            <a:avLst/>
          </a:prstGeom>
        </p:spPr>
      </p:pic>
      <p:sp>
        <p:nvSpPr>
          <p:cNvPr id="3" name="TextBox 2"/>
          <p:cNvSpPr txBox="1"/>
          <p:nvPr/>
        </p:nvSpPr>
        <p:spPr>
          <a:xfrm>
            <a:off x="6075576" y="6485075"/>
            <a:ext cx="6098240" cy="307777"/>
          </a:xfrm>
          <a:prstGeom prst="rect">
            <a:avLst/>
          </a:prstGeom>
          <a:noFill/>
        </p:spPr>
        <p:txBody>
          <a:bodyPr wrap="square">
            <a:spAutoFit/>
          </a:bodyPr>
          <a:lstStyle/>
          <a:p>
            <a:pPr algn="r"/>
            <a:r>
              <a:rPr lang="en-GB" sz="1400" dirty="0" err="1">
                <a:effectLst/>
                <a:latin typeface="Helvetica" pitchFamily="2" charset="0"/>
              </a:rPr>
              <a:t>Sursa</a:t>
            </a:r>
            <a:r>
              <a:rPr lang="en-GB" sz="1400" dirty="0">
                <a:latin typeface="Helvetica" pitchFamily="2" charset="0"/>
              </a:rPr>
              <a:t>: CDC</a:t>
            </a:r>
            <a:endParaRPr lang="x-none" sz="1400" dirty="0"/>
          </a:p>
        </p:txBody>
      </p:sp>
      <p:sp>
        <p:nvSpPr>
          <p:cNvPr id="4" name="TextBox 3"/>
          <p:cNvSpPr txBox="1"/>
          <p:nvPr/>
        </p:nvSpPr>
        <p:spPr>
          <a:xfrm>
            <a:off x="132080" y="15554"/>
            <a:ext cx="11369040" cy="646331"/>
          </a:xfrm>
          <a:prstGeom prst="rect">
            <a:avLst/>
          </a:prstGeom>
          <a:noFill/>
        </p:spPr>
        <p:txBody>
          <a:bodyPr wrap="square">
            <a:spAutoFit/>
          </a:bodyPr>
          <a:lstStyle/>
          <a:p>
            <a:pPr algn="ctr"/>
            <a:r>
              <a:rPr lang="en-GB" sz="3600" b="1" dirty="0" err="1">
                <a:solidFill>
                  <a:schemeClr val="accent1"/>
                </a:solidFill>
                <a:effectLst/>
                <a:latin typeface="+mj-lt"/>
              </a:rPr>
              <a:t>Metode</a:t>
            </a:r>
            <a:r>
              <a:rPr lang="en-GB" sz="3600" b="1" dirty="0">
                <a:solidFill>
                  <a:schemeClr val="accent1"/>
                </a:solidFill>
                <a:effectLst/>
                <a:latin typeface="+mj-lt"/>
              </a:rPr>
              <a:t> de </a:t>
            </a:r>
            <a:r>
              <a:rPr lang="en-GB" sz="3600" b="1" dirty="0" err="1">
                <a:solidFill>
                  <a:schemeClr val="accent1"/>
                </a:solidFill>
                <a:effectLst/>
                <a:latin typeface="+mj-lt"/>
              </a:rPr>
              <a:t>dezinfectare</a:t>
            </a:r>
            <a:r>
              <a:rPr lang="en-GB" sz="3600" b="1" dirty="0">
                <a:solidFill>
                  <a:schemeClr val="accent1"/>
                </a:solidFill>
                <a:effectLst/>
                <a:latin typeface="+mj-lt"/>
              </a:rPr>
              <a:t> </a:t>
            </a:r>
            <a:r>
              <a:rPr lang="ro-RO" sz="3600" b="1" dirty="0" err="1">
                <a:solidFill>
                  <a:schemeClr val="accent1"/>
                </a:solidFill>
                <a:latin typeface="+mj-lt"/>
              </a:rPr>
              <a:t>ș</a:t>
            </a:r>
            <a:r>
              <a:rPr lang="en-GB" sz="3600" b="1" dirty="0" smtClean="0">
                <a:solidFill>
                  <a:schemeClr val="accent1"/>
                </a:solidFill>
                <a:effectLst/>
                <a:latin typeface="+mj-lt"/>
              </a:rPr>
              <a:t>i </a:t>
            </a:r>
            <a:r>
              <a:rPr lang="en-GB" sz="3600" b="1" dirty="0" err="1">
                <a:solidFill>
                  <a:schemeClr val="accent1"/>
                </a:solidFill>
                <a:effectLst/>
                <a:latin typeface="+mj-lt"/>
              </a:rPr>
              <a:t>sterilizare</a:t>
            </a:r>
            <a:r>
              <a:rPr lang="en-GB" sz="3600" b="1" dirty="0">
                <a:solidFill>
                  <a:schemeClr val="accent1"/>
                </a:solidFill>
                <a:effectLst/>
                <a:latin typeface="+mj-lt"/>
              </a:rPr>
              <a:t> </a:t>
            </a:r>
            <a:r>
              <a:rPr lang="ro-RO" sz="3600" b="1" dirty="0">
                <a:solidFill>
                  <a:schemeClr val="accent1"/>
                </a:solidFill>
                <a:latin typeface="+mj-lt"/>
              </a:rPr>
              <a:t>î</a:t>
            </a:r>
            <a:r>
              <a:rPr lang="en-GB" sz="3600" b="1" dirty="0" smtClean="0">
                <a:solidFill>
                  <a:schemeClr val="accent1"/>
                </a:solidFill>
                <a:effectLst/>
                <a:latin typeface="+mj-lt"/>
              </a:rPr>
              <a:t>n </a:t>
            </a:r>
            <a:r>
              <a:rPr lang="en-GB" sz="3600" b="1" dirty="0" err="1">
                <a:solidFill>
                  <a:schemeClr val="accent1"/>
                </a:solidFill>
                <a:effectLst/>
                <a:latin typeface="+mj-lt"/>
              </a:rPr>
              <a:t>cabinetul</a:t>
            </a:r>
            <a:r>
              <a:rPr lang="en-GB" sz="3600" b="1" dirty="0">
                <a:solidFill>
                  <a:schemeClr val="accent1"/>
                </a:solidFill>
                <a:effectLst/>
                <a:latin typeface="+mj-lt"/>
              </a:rPr>
              <a:t> </a:t>
            </a:r>
            <a:r>
              <a:rPr lang="en-GB" sz="3600" b="1" dirty="0" err="1">
                <a:solidFill>
                  <a:schemeClr val="accent1"/>
                </a:solidFill>
                <a:effectLst/>
                <a:latin typeface="+mj-lt"/>
              </a:rPr>
              <a:t>stomatologic</a:t>
            </a:r>
            <a:endParaRPr lang="en-GB" sz="3600" b="1" dirty="0">
              <a:solidFill>
                <a:schemeClr val="accent1"/>
              </a:solidFill>
              <a:effectLst/>
              <a:latin typeface="+mj-lt"/>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9440" y="0"/>
            <a:ext cx="11592560" cy="584775"/>
          </a:xfrm>
          <a:prstGeom prst="rect">
            <a:avLst/>
          </a:prstGeom>
          <a:noFill/>
        </p:spPr>
        <p:txBody>
          <a:bodyPr wrap="square">
            <a:spAutoFit/>
          </a:bodyPr>
          <a:lstStyle/>
          <a:p>
            <a:pPr algn="ctr"/>
            <a:r>
              <a:rPr lang="en-GB" sz="3200" b="1" dirty="0" err="1">
                <a:solidFill>
                  <a:schemeClr val="accent1"/>
                </a:solidFill>
                <a:latin typeface="+mj-lt"/>
              </a:rPr>
              <a:t>Dezinfecţia</a:t>
            </a:r>
            <a:r>
              <a:rPr lang="en-GB" sz="3200" b="1" dirty="0">
                <a:solidFill>
                  <a:schemeClr val="accent1"/>
                </a:solidFill>
                <a:latin typeface="+mj-lt"/>
              </a:rPr>
              <a:t> </a:t>
            </a:r>
            <a:r>
              <a:rPr lang="en-GB" sz="3200" b="1" dirty="0" err="1">
                <a:solidFill>
                  <a:schemeClr val="accent1"/>
                </a:solidFill>
                <a:latin typeface="+mj-lt"/>
              </a:rPr>
              <a:t>și</a:t>
            </a:r>
            <a:r>
              <a:rPr lang="en-GB" sz="3200" b="1" dirty="0">
                <a:solidFill>
                  <a:schemeClr val="accent1"/>
                </a:solidFill>
                <a:latin typeface="+mj-lt"/>
              </a:rPr>
              <a:t> </a:t>
            </a:r>
            <a:r>
              <a:rPr lang="en-GB" sz="3200" b="1" dirty="0" err="1">
                <a:solidFill>
                  <a:schemeClr val="accent1"/>
                </a:solidFill>
                <a:latin typeface="+mj-lt"/>
              </a:rPr>
              <a:t>sterilizarea</a:t>
            </a:r>
            <a:r>
              <a:rPr lang="en-GB" sz="3200" b="1" dirty="0">
                <a:solidFill>
                  <a:schemeClr val="accent1"/>
                </a:solidFill>
                <a:latin typeface="+mj-lt"/>
              </a:rPr>
              <a:t> </a:t>
            </a:r>
            <a:r>
              <a:rPr lang="en-GB" sz="3200" b="1" dirty="0" err="1">
                <a:solidFill>
                  <a:schemeClr val="accent1"/>
                </a:solidFill>
                <a:latin typeface="+mj-lt"/>
              </a:rPr>
              <a:t>instumentarului</a:t>
            </a:r>
            <a:r>
              <a:rPr lang="en-GB" sz="3200" b="1" dirty="0">
                <a:solidFill>
                  <a:schemeClr val="accent1"/>
                </a:solidFill>
                <a:latin typeface="+mj-lt"/>
              </a:rPr>
              <a:t> </a:t>
            </a:r>
            <a:r>
              <a:rPr lang="en-GB" sz="3200" b="1" dirty="0" err="1">
                <a:solidFill>
                  <a:schemeClr val="accent1"/>
                </a:solidFill>
                <a:latin typeface="+mj-lt"/>
              </a:rPr>
              <a:t>stomatologic</a:t>
            </a:r>
            <a:r>
              <a:rPr lang="en-GB" sz="3200" b="1" dirty="0">
                <a:solidFill>
                  <a:schemeClr val="accent1"/>
                </a:solidFill>
                <a:latin typeface="+mj-lt"/>
              </a:rPr>
              <a:t> </a:t>
            </a:r>
            <a:r>
              <a:rPr lang="en-GB" sz="3200" b="1" dirty="0" err="1">
                <a:solidFill>
                  <a:schemeClr val="accent1"/>
                </a:solidFill>
                <a:latin typeface="+mj-lt"/>
              </a:rPr>
              <a:t>reutilizabil</a:t>
            </a:r>
            <a:endParaRPr lang="x-none" sz="3200" b="1" dirty="0">
              <a:solidFill>
                <a:schemeClr val="accent1"/>
              </a:solidFill>
              <a:latin typeface="+mj-lt"/>
            </a:endParaRPr>
          </a:p>
        </p:txBody>
      </p:sp>
      <p:sp>
        <p:nvSpPr>
          <p:cNvPr id="5" name="TextBox 4"/>
          <p:cNvSpPr txBox="1"/>
          <p:nvPr/>
        </p:nvSpPr>
        <p:spPr>
          <a:xfrm>
            <a:off x="203914" y="648570"/>
            <a:ext cx="11784169" cy="5940088"/>
          </a:xfrm>
          <a:prstGeom prst="rect">
            <a:avLst/>
          </a:prstGeom>
          <a:noFill/>
        </p:spPr>
        <p:txBody>
          <a:bodyPr wrap="square">
            <a:spAutoFit/>
          </a:bodyPr>
          <a:lstStyle/>
          <a:p>
            <a:r>
              <a:rPr lang="en-GB" sz="2000" b="1" dirty="0">
                <a:solidFill>
                  <a:schemeClr val="accent1"/>
                </a:solidFill>
              </a:rPr>
              <a:t>1. Pre-</a:t>
            </a:r>
            <a:r>
              <a:rPr lang="en-GB" sz="2000" b="1" dirty="0" err="1">
                <a:solidFill>
                  <a:schemeClr val="accent1"/>
                </a:solidFill>
              </a:rPr>
              <a:t>dezinfecţie</a:t>
            </a:r>
            <a:r>
              <a:rPr lang="en-GB" sz="2000" b="1" dirty="0">
                <a:solidFill>
                  <a:schemeClr val="accent1"/>
                </a:solidFill>
              </a:rPr>
              <a:t> (</a:t>
            </a:r>
            <a:r>
              <a:rPr lang="en-GB" sz="2000" b="1" dirty="0" err="1">
                <a:solidFill>
                  <a:schemeClr val="accent1"/>
                </a:solidFill>
              </a:rPr>
              <a:t>Decontaminare</a:t>
            </a:r>
            <a:r>
              <a:rPr lang="en-GB" sz="2000" b="1" dirty="0">
                <a:solidFill>
                  <a:schemeClr val="accent1"/>
                </a:solidFill>
              </a:rPr>
              <a:t>): </a:t>
            </a:r>
            <a:endParaRPr lang="en-GB" sz="2000" b="1" dirty="0">
              <a:solidFill>
                <a:schemeClr val="accent1"/>
              </a:solidFill>
            </a:endParaRPr>
          </a:p>
          <a:p>
            <a:pPr marL="285750" indent="-285750">
              <a:buFontTx/>
              <a:buChar char="-"/>
            </a:pPr>
            <a:r>
              <a:rPr lang="en-GB" sz="2000" dirty="0">
                <a:solidFill>
                  <a:schemeClr val="accent1"/>
                </a:solidFill>
              </a:rPr>
              <a:t>reduce </a:t>
            </a:r>
            <a:r>
              <a:rPr lang="en-GB" sz="2000" dirty="0" err="1">
                <a:solidFill>
                  <a:schemeClr val="accent1"/>
                </a:solidFill>
              </a:rPr>
              <a:t>încărcătura</a:t>
            </a:r>
            <a:r>
              <a:rPr lang="en-GB" sz="2000" dirty="0">
                <a:solidFill>
                  <a:schemeClr val="accent1"/>
                </a:solidFill>
              </a:rPr>
              <a:t> </a:t>
            </a:r>
            <a:r>
              <a:rPr lang="en-GB" sz="2000" dirty="0" err="1">
                <a:solidFill>
                  <a:schemeClr val="accent1"/>
                </a:solidFill>
              </a:rPr>
              <a:t>microbiană</a:t>
            </a:r>
            <a:r>
              <a:rPr lang="en-GB" sz="2000" dirty="0">
                <a:solidFill>
                  <a:schemeClr val="accent1"/>
                </a:solidFill>
              </a:rPr>
              <a:t> a </a:t>
            </a:r>
            <a:r>
              <a:rPr lang="en-GB" sz="2000" dirty="0" err="1">
                <a:solidFill>
                  <a:schemeClr val="accent1"/>
                </a:solidFill>
              </a:rPr>
              <a:t>instrumentelor</a:t>
            </a:r>
            <a:r>
              <a:rPr lang="en-GB" sz="2000" dirty="0">
                <a:solidFill>
                  <a:schemeClr val="accent1"/>
                </a:solidFill>
              </a:rPr>
              <a:t>;</a:t>
            </a:r>
            <a:endParaRPr lang="en-GB" sz="2000" dirty="0">
              <a:solidFill>
                <a:schemeClr val="accent1"/>
              </a:solidFill>
            </a:endParaRPr>
          </a:p>
          <a:p>
            <a:pPr marL="285750" indent="-285750">
              <a:buFontTx/>
              <a:buChar char="-"/>
            </a:pPr>
            <a:r>
              <a:rPr lang="en-GB" sz="2000" dirty="0" err="1">
                <a:solidFill>
                  <a:schemeClr val="accent1"/>
                </a:solidFill>
              </a:rPr>
              <a:t>protejează</a:t>
            </a:r>
            <a:r>
              <a:rPr lang="en-GB" sz="2000" dirty="0">
                <a:solidFill>
                  <a:schemeClr val="accent1"/>
                </a:solidFill>
              </a:rPr>
              <a:t> </a:t>
            </a:r>
            <a:r>
              <a:rPr lang="en-GB" sz="2000" dirty="0" err="1">
                <a:solidFill>
                  <a:schemeClr val="accent1"/>
                </a:solidFill>
              </a:rPr>
              <a:t>personalul</a:t>
            </a:r>
            <a:r>
              <a:rPr lang="en-GB" sz="2000" dirty="0">
                <a:solidFill>
                  <a:schemeClr val="accent1"/>
                </a:solidFill>
              </a:rPr>
              <a:t> în </a:t>
            </a:r>
            <a:r>
              <a:rPr lang="en-GB" sz="2000" dirty="0" err="1">
                <a:solidFill>
                  <a:schemeClr val="accent1"/>
                </a:solidFill>
              </a:rPr>
              <a:t>cursul</a:t>
            </a:r>
            <a:r>
              <a:rPr lang="en-GB" sz="2000" dirty="0">
                <a:solidFill>
                  <a:schemeClr val="accent1"/>
                </a:solidFill>
              </a:rPr>
              <a:t> </a:t>
            </a:r>
            <a:r>
              <a:rPr lang="en-GB" sz="2000" dirty="0" err="1">
                <a:solidFill>
                  <a:schemeClr val="accent1"/>
                </a:solidFill>
              </a:rPr>
              <a:t>manipulărilor</a:t>
            </a:r>
            <a:r>
              <a:rPr lang="en-GB" sz="2000" dirty="0">
                <a:solidFill>
                  <a:schemeClr val="accent1"/>
                </a:solidFill>
              </a:rPr>
              <a:t> </a:t>
            </a:r>
            <a:r>
              <a:rPr lang="en-GB" sz="2000" dirty="0" err="1">
                <a:solidFill>
                  <a:schemeClr val="accent1"/>
                </a:solidFill>
              </a:rPr>
              <a:t>ulterioare</a:t>
            </a:r>
            <a:r>
              <a:rPr lang="en-GB" sz="2000" dirty="0">
                <a:solidFill>
                  <a:schemeClr val="accent1"/>
                </a:solidFill>
              </a:rPr>
              <a:t>;</a:t>
            </a:r>
            <a:endParaRPr lang="en-GB" sz="2000" dirty="0">
              <a:solidFill>
                <a:schemeClr val="accent1"/>
              </a:solidFill>
            </a:endParaRPr>
          </a:p>
          <a:p>
            <a:pPr marL="285750" indent="-285750">
              <a:buFontTx/>
              <a:buChar char="-"/>
            </a:pPr>
            <a:r>
              <a:rPr lang="en-GB" sz="2000" dirty="0" err="1">
                <a:solidFill>
                  <a:schemeClr val="accent1"/>
                </a:solidFill>
              </a:rPr>
              <a:t>evită</a:t>
            </a:r>
            <a:r>
              <a:rPr lang="en-GB" sz="2000" dirty="0">
                <a:solidFill>
                  <a:schemeClr val="accent1"/>
                </a:solidFill>
              </a:rPr>
              <a:t> </a:t>
            </a:r>
            <a:r>
              <a:rPr lang="en-GB" sz="2000" dirty="0" err="1">
                <a:solidFill>
                  <a:schemeClr val="accent1"/>
                </a:solidFill>
              </a:rPr>
              <a:t>uscarea</a:t>
            </a:r>
            <a:r>
              <a:rPr lang="en-GB" sz="2000" dirty="0">
                <a:solidFill>
                  <a:schemeClr val="accent1"/>
                </a:solidFill>
              </a:rPr>
              <a:t> </a:t>
            </a:r>
            <a:r>
              <a:rPr lang="en-GB" sz="2000" dirty="0" err="1">
                <a:solidFill>
                  <a:schemeClr val="accent1"/>
                </a:solidFill>
              </a:rPr>
              <a:t>contaminanţilor</a:t>
            </a:r>
            <a:r>
              <a:rPr lang="en-GB" sz="2000" dirty="0">
                <a:solidFill>
                  <a:schemeClr val="accent1"/>
                </a:solidFill>
              </a:rPr>
              <a:t> pe </a:t>
            </a:r>
            <a:r>
              <a:rPr lang="en-GB" sz="2000" dirty="0" err="1">
                <a:solidFill>
                  <a:schemeClr val="accent1"/>
                </a:solidFill>
              </a:rPr>
              <a:t>instrumente</a:t>
            </a:r>
            <a:r>
              <a:rPr lang="en-GB" sz="2000" dirty="0">
                <a:solidFill>
                  <a:schemeClr val="accent1"/>
                </a:solidFill>
              </a:rPr>
              <a:t>, </a:t>
            </a:r>
            <a:r>
              <a:rPr lang="en-GB" sz="2000" dirty="0" err="1">
                <a:solidFill>
                  <a:schemeClr val="accent1"/>
                </a:solidFill>
              </a:rPr>
              <a:t>fapt</a:t>
            </a:r>
            <a:r>
              <a:rPr lang="en-GB" sz="2000" dirty="0">
                <a:solidFill>
                  <a:schemeClr val="accent1"/>
                </a:solidFill>
              </a:rPr>
              <a:t> care </a:t>
            </a:r>
            <a:r>
              <a:rPr lang="en-GB" sz="2000" dirty="0" err="1">
                <a:solidFill>
                  <a:schemeClr val="accent1"/>
                </a:solidFill>
              </a:rPr>
              <a:t>ar</a:t>
            </a:r>
            <a:r>
              <a:rPr lang="en-GB" sz="2000" dirty="0">
                <a:solidFill>
                  <a:schemeClr val="accent1"/>
                </a:solidFill>
              </a:rPr>
              <a:t> </a:t>
            </a:r>
            <a:r>
              <a:rPr lang="en-GB" sz="2000" dirty="0" err="1">
                <a:solidFill>
                  <a:schemeClr val="accent1"/>
                </a:solidFill>
              </a:rPr>
              <a:t>putea</a:t>
            </a:r>
            <a:r>
              <a:rPr lang="en-GB" sz="2000" dirty="0">
                <a:solidFill>
                  <a:schemeClr val="accent1"/>
                </a:solidFill>
              </a:rPr>
              <a:t> </a:t>
            </a:r>
            <a:r>
              <a:rPr lang="en-GB" sz="2000" dirty="0" err="1">
                <a:solidFill>
                  <a:schemeClr val="accent1"/>
                </a:solidFill>
              </a:rPr>
              <a:t>periclita</a:t>
            </a:r>
            <a:r>
              <a:rPr lang="en-GB" sz="2000" dirty="0">
                <a:solidFill>
                  <a:schemeClr val="accent1"/>
                </a:solidFill>
              </a:rPr>
              <a:t> </a:t>
            </a:r>
            <a:r>
              <a:rPr lang="en-GB" sz="2000" dirty="0" err="1">
                <a:solidFill>
                  <a:schemeClr val="accent1"/>
                </a:solidFill>
              </a:rPr>
              <a:t>eficienţa</a:t>
            </a:r>
            <a:r>
              <a:rPr lang="en-GB" sz="2000" dirty="0">
                <a:solidFill>
                  <a:schemeClr val="accent1"/>
                </a:solidFill>
              </a:rPr>
              <a:t> </a:t>
            </a:r>
            <a:r>
              <a:rPr lang="en-GB" sz="2000" dirty="0" err="1">
                <a:solidFill>
                  <a:schemeClr val="accent1"/>
                </a:solidFill>
              </a:rPr>
              <a:t>sterilizării</a:t>
            </a:r>
            <a:r>
              <a:rPr lang="en-GB" sz="2000" dirty="0">
                <a:solidFill>
                  <a:schemeClr val="accent1"/>
                </a:solidFill>
              </a:rPr>
              <a:t>;</a:t>
            </a:r>
            <a:endParaRPr lang="en-GB" sz="2000" dirty="0">
              <a:solidFill>
                <a:schemeClr val="accent1"/>
              </a:solidFill>
            </a:endParaRPr>
          </a:p>
          <a:p>
            <a:pPr marL="285750" indent="-285750">
              <a:buFontTx/>
              <a:buChar char="-"/>
            </a:pPr>
            <a:r>
              <a:rPr lang="en-GB" sz="2000" dirty="0" err="1">
                <a:solidFill>
                  <a:schemeClr val="accent1"/>
                </a:solidFill>
              </a:rPr>
              <a:t>uşurează</a:t>
            </a:r>
            <a:r>
              <a:rPr lang="en-GB" sz="2000" dirty="0">
                <a:solidFill>
                  <a:schemeClr val="accent1"/>
                </a:solidFill>
              </a:rPr>
              <a:t> </a:t>
            </a:r>
            <a:r>
              <a:rPr lang="en-GB" sz="2000" dirty="0" err="1">
                <a:solidFill>
                  <a:schemeClr val="accent1"/>
                </a:solidFill>
              </a:rPr>
              <a:t>etapele</a:t>
            </a:r>
            <a:r>
              <a:rPr lang="en-GB" sz="2000" dirty="0">
                <a:solidFill>
                  <a:schemeClr val="accent1"/>
                </a:solidFill>
              </a:rPr>
              <a:t> </a:t>
            </a:r>
            <a:r>
              <a:rPr lang="en-GB" sz="2000" dirty="0" err="1">
                <a:solidFill>
                  <a:schemeClr val="accent1"/>
                </a:solidFill>
              </a:rPr>
              <a:t>ulterioare</a:t>
            </a:r>
            <a:r>
              <a:rPr lang="en-GB" sz="2000" dirty="0">
                <a:solidFill>
                  <a:schemeClr val="accent1"/>
                </a:solidFill>
              </a:rPr>
              <a:t> de </a:t>
            </a:r>
            <a:r>
              <a:rPr lang="en-GB" sz="2000" dirty="0" err="1">
                <a:solidFill>
                  <a:schemeClr val="accent1"/>
                </a:solidFill>
              </a:rPr>
              <a:t>curăţare</a:t>
            </a:r>
            <a:r>
              <a:rPr lang="en-GB" sz="2000" dirty="0">
                <a:solidFill>
                  <a:schemeClr val="accent1"/>
                </a:solidFill>
              </a:rPr>
              <a:t>.</a:t>
            </a:r>
            <a:endParaRPr lang="en-GB" sz="2000" dirty="0">
              <a:solidFill>
                <a:schemeClr val="accent1"/>
              </a:solidFill>
            </a:endParaRPr>
          </a:p>
          <a:p>
            <a:r>
              <a:rPr lang="en-GB" sz="2000" dirty="0" err="1">
                <a:solidFill>
                  <a:schemeClr val="accent1"/>
                </a:solidFill>
              </a:rPr>
              <a:t>Imediat</a:t>
            </a:r>
            <a:r>
              <a:rPr lang="en-GB" sz="2000" dirty="0">
                <a:solidFill>
                  <a:schemeClr val="accent1"/>
                </a:solidFill>
              </a:rPr>
              <a:t> </a:t>
            </a:r>
            <a:r>
              <a:rPr lang="en-GB" sz="2000" dirty="0" err="1">
                <a:solidFill>
                  <a:schemeClr val="accent1"/>
                </a:solidFill>
              </a:rPr>
              <a:t>după</a:t>
            </a:r>
            <a:r>
              <a:rPr lang="en-GB" sz="2000" dirty="0">
                <a:solidFill>
                  <a:schemeClr val="accent1"/>
                </a:solidFill>
              </a:rPr>
              <a:t> </a:t>
            </a:r>
            <a:r>
              <a:rPr lang="en-GB" sz="2000" dirty="0" err="1">
                <a:solidFill>
                  <a:schemeClr val="accent1"/>
                </a:solidFill>
              </a:rPr>
              <a:t>utilizare</a:t>
            </a:r>
            <a:r>
              <a:rPr lang="en-GB" sz="2000" dirty="0">
                <a:solidFill>
                  <a:schemeClr val="accent1"/>
                </a:solidFill>
              </a:rPr>
              <a:t>, </a:t>
            </a:r>
            <a:r>
              <a:rPr lang="en-GB" sz="2000" dirty="0" err="1">
                <a:solidFill>
                  <a:schemeClr val="accent1"/>
                </a:solidFill>
              </a:rPr>
              <a:t>instrumentarul</a:t>
            </a:r>
            <a:r>
              <a:rPr lang="en-GB" sz="2000" dirty="0">
                <a:solidFill>
                  <a:schemeClr val="accent1"/>
                </a:solidFill>
              </a:rPr>
              <a:t> se </a:t>
            </a:r>
            <a:r>
              <a:rPr lang="en-GB" sz="2000" dirty="0" err="1">
                <a:solidFill>
                  <a:schemeClr val="accent1"/>
                </a:solidFill>
              </a:rPr>
              <a:t>imersează</a:t>
            </a:r>
            <a:r>
              <a:rPr lang="en-GB" sz="2000" dirty="0">
                <a:solidFill>
                  <a:schemeClr val="accent1"/>
                </a:solidFill>
              </a:rPr>
              <a:t> </a:t>
            </a:r>
            <a:r>
              <a:rPr lang="en-GB" sz="2000" dirty="0" err="1">
                <a:solidFill>
                  <a:schemeClr val="accent1"/>
                </a:solidFill>
              </a:rPr>
              <a:t>într</a:t>
            </a:r>
            <a:r>
              <a:rPr lang="en-GB" sz="2000" dirty="0">
                <a:solidFill>
                  <a:schemeClr val="accent1"/>
                </a:solidFill>
              </a:rPr>
              <a:t>-o </a:t>
            </a:r>
            <a:r>
              <a:rPr lang="en-GB" sz="2000" dirty="0" err="1">
                <a:solidFill>
                  <a:schemeClr val="accent1"/>
                </a:solidFill>
              </a:rPr>
              <a:t>cuvă</a:t>
            </a:r>
            <a:r>
              <a:rPr lang="en-GB" sz="2000" dirty="0">
                <a:solidFill>
                  <a:schemeClr val="accent1"/>
                </a:solidFill>
              </a:rPr>
              <a:t> cu </a:t>
            </a:r>
            <a:r>
              <a:rPr lang="en-GB" sz="2000" dirty="0" err="1">
                <a:solidFill>
                  <a:schemeClr val="accent1"/>
                </a:solidFill>
              </a:rPr>
              <a:t>capac</a:t>
            </a:r>
            <a:r>
              <a:rPr lang="en-GB" sz="2000" dirty="0">
                <a:solidFill>
                  <a:schemeClr val="accent1"/>
                </a:solidFill>
              </a:rPr>
              <a:t>, în care se </a:t>
            </a:r>
            <a:r>
              <a:rPr lang="en-GB" sz="2000" dirty="0" err="1">
                <a:solidFill>
                  <a:schemeClr val="accent1"/>
                </a:solidFill>
              </a:rPr>
              <a:t>utilizează</a:t>
            </a:r>
            <a:r>
              <a:rPr lang="en-GB" sz="2000" dirty="0">
                <a:solidFill>
                  <a:schemeClr val="accent1"/>
                </a:solidFill>
              </a:rPr>
              <a:t> un </a:t>
            </a:r>
            <a:r>
              <a:rPr lang="en-GB" sz="2000" dirty="0" err="1">
                <a:solidFill>
                  <a:schemeClr val="accent1"/>
                </a:solidFill>
              </a:rPr>
              <a:t>produs</a:t>
            </a:r>
            <a:r>
              <a:rPr lang="en-GB" sz="2000" dirty="0">
                <a:solidFill>
                  <a:schemeClr val="accent1"/>
                </a:solidFill>
              </a:rPr>
              <a:t> </a:t>
            </a:r>
            <a:r>
              <a:rPr lang="en-GB" sz="2000" dirty="0" err="1">
                <a:solidFill>
                  <a:schemeClr val="accent1"/>
                </a:solidFill>
              </a:rPr>
              <a:t>dezinfectant</a:t>
            </a:r>
            <a:r>
              <a:rPr lang="en-GB" sz="2000" dirty="0">
                <a:solidFill>
                  <a:schemeClr val="accent1"/>
                </a:solidFill>
              </a:rPr>
              <a:t> - detergent de </a:t>
            </a:r>
            <a:r>
              <a:rPr lang="en-GB" sz="2000" dirty="0" err="1">
                <a:solidFill>
                  <a:schemeClr val="accent1"/>
                </a:solidFill>
              </a:rPr>
              <a:t>nivel</a:t>
            </a:r>
            <a:r>
              <a:rPr lang="en-GB" sz="2000" dirty="0">
                <a:solidFill>
                  <a:schemeClr val="accent1"/>
                </a:solidFill>
              </a:rPr>
              <a:t> </a:t>
            </a:r>
            <a:r>
              <a:rPr lang="en-GB" sz="2000" dirty="0" err="1">
                <a:solidFill>
                  <a:schemeClr val="accent1"/>
                </a:solidFill>
              </a:rPr>
              <a:t>cel</a:t>
            </a:r>
            <a:r>
              <a:rPr lang="en-GB" sz="2000" dirty="0">
                <a:solidFill>
                  <a:schemeClr val="accent1"/>
                </a:solidFill>
              </a:rPr>
              <a:t> </a:t>
            </a:r>
            <a:r>
              <a:rPr lang="en-GB" sz="2000" dirty="0" err="1">
                <a:solidFill>
                  <a:schemeClr val="accent1"/>
                </a:solidFill>
              </a:rPr>
              <a:t>puţin</a:t>
            </a:r>
            <a:r>
              <a:rPr lang="en-GB" sz="2000" dirty="0">
                <a:solidFill>
                  <a:schemeClr val="accent1"/>
                </a:solidFill>
              </a:rPr>
              <a:t> </a:t>
            </a:r>
            <a:r>
              <a:rPr lang="en-GB" sz="2000" dirty="0" err="1">
                <a:solidFill>
                  <a:schemeClr val="accent1"/>
                </a:solidFill>
              </a:rPr>
              <a:t>mediu</a:t>
            </a:r>
            <a:r>
              <a:rPr lang="en-GB" sz="2000" dirty="0">
                <a:solidFill>
                  <a:schemeClr val="accent1"/>
                </a:solidFill>
              </a:rPr>
              <a:t>, </a:t>
            </a:r>
            <a:r>
              <a:rPr lang="en-GB" sz="2000" dirty="0" err="1">
                <a:solidFill>
                  <a:schemeClr val="accent1"/>
                </a:solidFill>
              </a:rPr>
              <a:t>schimbat</a:t>
            </a:r>
            <a:r>
              <a:rPr lang="en-GB" sz="2000" dirty="0">
                <a:solidFill>
                  <a:schemeClr val="accent1"/>
                </a:solidFill>
              </a:rPr>
              <a:t> </a:t>
            </a:r>
            <a:r>
              <a:rPr lang="en-GB" sz="2000" dirty="0" err="1">
                <a:solidFill>
                  <a:schemeClr val="accent1"/>
                </a:solidFill>
              </a:rPr>
              <a:t>zilnic</a:t>
            </a:r>
            <a:r>
              <a:rPr lang="en-GB" sz="2000" dirty="0">
                <a:solidFill>
                  <a:schemeClr val="accent1"/>
                </a:solidFill>
              </a:rPr>
              <a:t> </a:t>
            </a:r>
            <a:r>
              <a:rPr lang="en-GB" sz="2000" dirty="0" err="1">
                <a:solidFill>
                  <a:schemeClr val="accent1"/>
                </a:solidFill>
              </a:rPr>
              <a:t>sau</a:t>
            </a:r>
            <a:r>
              <a:rPr lang="en-GB" sz="2000" dirty="0">
                <a:solidFill>
                  <a:schemeClr val="accent1"/>
                </a:solidFill>
              </a:rPr>
              <a:t> </a:t>
            </a:r>
            <a:r>
              <a:rPr lang="en-GB" sz="2000" dirty="0" err="1">
                <a:solidFill>
                  <a:schemeClr val="accent1"/>
                </a:solidFill>
              </a:rPr>
              <a:t>mai</a:t>
            </a:r>
            <a:r>
              <a:rPr lang="en-GB" sz="2000" dirty="0">
                <a:solidFill>
                  <a:schemeClr val="accent1"/>
                </a:solidFill>
              </a:rPr>
              <a:t> des la </a:t>
            </a:r>
            <a:r>
              <a:rPr lang="en-GB" sz="2000" dirty="0" err="1">
                <a:solidFill>
                  <a:schemeClr val="accent1"/>
                </a:solidFill>
              </a:rPr>
              <a:t>nevoie</a:t>
            </a:r>
            <a:r>
              <a:rPr lang="en-GB" sz="2000" dirty="0">
                <a:solidFill>
                  <a:schemeClr val="accent1"/>
                </a:solidFill>
              </a:rPr>
              <a:t> (grad </a:t>
            </a:r>
            <a:r>
              <a:rPr lang="en-GB" sz="2000" dirty="0" err="1">
                <a:solidFill>
                  <a:schemeClr val="accent1"/>
                </a:solidFill>
              </a:rPr>
              <a:t>crescut</a:t>
            </a:r>
            <a:r>
              <a:rPr lang="en-GB" sz="2000" dirty="0">
                <a:solidFill>
                  <a:schemeClr val="accent1"/>
                </a:solidFill>
              </a:rPr>
              <a:t> de </a:t>
            </a:r>
            <a:r>
              <a:rPr lang="en-GB" sz="2000" dirty="0" err="1">
                <a:solidFill>
                  <a:schemeClr val="accent1"/>
                </a:solidFill>
              </a:rPr>
              <a:t>contaminare</a:t>
            </a:r>
            <a:r>
              <a:rPr lang="en-GB" sz="2000" dirty="0">
                <a:solidFill>
                  <a:schemeClr val="accent1"/>
                </a:solidFill>
              </a:rPr>
              <a:t>).</a:t>
            </a:r>
            <a:endParaRPr lang="en-GB" sz="2000" dirty="0">
              <a:solidFill>
                <a:schemeClr val="accent1"/>
              </a:solidFill>
            </a:endParaRPr>
          </a:p>
          <a:p>
            <a:r>
              <a:rPr lang="en-GB" sz="2000" b="1" dirty="0">
                <a:solidFill>
                  <a:schemeClr val="accent1"/>
                </a:solidFill>
              </a:rPr>
              <a:t>2. </a:t>
            </a:r>
            <a:r>
              <a:rPr lang="en-GB" sz="2000" b="1" dirty="0" err="1">
                <a:solidFill>
                  <a:schemeClr val="accent1"/>
                </a:solidFill>
              </a:rPr>
              <a:t>Clătire</a:t>
            </a:r>
            <a:r>
              <a:rPr lang="en-GB" sz="2000" b="1" dirty="0">
                <a:solidFill>
                  <a:schemeClr val="accent1"/>
                </a:solidFill>
              </a:rPr>
              <a:t> </a:t>
            </a:r>
            <a:endParaRPr lang="en-GB" sz="2000" b="1" dirty="0">
              <a:solidFill>
                <a:schemeClr val="accent1"/>
              </a:solidFill>
            </a:endParaRPr>
          </a:p>
          <a:p>
            <a:r>
              <a:rPr lang="en-GB" sz="2000" b="1" dirty="0">
                <a:solidFill>
                  <a:schemeClr val="accent1"/>
                </a:solidFill>
              </a:rPr>
              <a:t>3. </a:t>
            </a:r>
            <a:r>
              <a:rPr lang="en-GB" sz="2000" b="1" dirty="0" err="1">
                <a:solidFill>
                  <a:schemeClr val="accent1"/>
                </a:solidFill>
              </a:rPr>
              <a:t>Curăţarea</a:t>
            </a:r>
            <a:r>
              <a:rPr lang="en-GB" sz="2000" b="1" dirty="0">
                <a:solidFill>
                  <a:schemeClr val="accent1"/>
                </a:solidFill>
              </a:rPr>
              <a:t> </a:t>
            </a:r>
            <a:r>
              <a:rPr lang="en-GB" sz="2000" b="1" dirty="0" err="1">
                <a:solidFill>
                  <a:schemeClr val="accent1"/>
                </a:solidFill>
              </a:rPr>
              <a:t>mecanică</a:t>
            </a:r>
            <a:r>
              <a:rPr lang="en-GB" sz="2000" b="1" dirty="0">
                <a:solidFill>
                  <a:schemeClr val="accent1"/>
                </a:solidFill>
              </a:rPr>
              <a:t>: </a:t>
            </a:r>
            <a:r>
              <a:rPr lang="en-GB" sz="2000" dirty="0">
                <a:solidFill>
                  <a:schemeClr val="accent1"/>
                </a:solidFill>
              </a:rPr>
              <a:t>manual, ultrasonic </a:t>
            </a:r>
            <a:r>
              <a:rPr lang="en-GB" sz="2000" dirty="0" err="1">
                <a:solidFill>
                  <a:schemeClr val="accent1"/>
                </a:solidFill>
              </a:rPr>
              <a:t>sau</a:t>
            </a:r>
            <a:r>
              <a:rPr lang="en-GB" sz="2000" dirty="0">
                <a:solidFill>
                  <a:schemeClr val="accent1"/>
                </a:solidFill>
              </a:rPr>
              <a:t> cu </a:t>
            </a:r>
            <a:r>
              <a:rPr lang="en-GB" sz="2000" dirty="0" err="1">
                <a:solidFill>
                  <a:schemeClr val="accent1"/>
                </a:solidFill>
              </a:rPr>
              <a:t>maşini</a:t>
            </a:r>
            <a:r>
              <a:rPr lang="en-GB" sz="2000" dirty="0">
                <a:solidFill>
                  <a:schemeClr val="accent1"/>
                </a:solidFill>
              </a:rPr>
              <a:t> automate de </a:t>
            </a:r>
            <a:r>
              <a:rPr lang="en-GB" sz="2000" dirty="0" err="1">
                <a:solidFill>
                  <a:schemeClr val="accent1"/>
                </a:solidFill>
              </a:rPr>
              <a:t>curatare</a:t>
            </a:r>
            <a:r>
              <a:rPr lang="en-GB" sz="2000" dirty="0">
                <a:solidFill>
                  <a:schemeClr val="accent1"/>
                </a:solidFill>
              </a:rPr>
              <a:t>;</a:t>
            </a:r>
            <a:endParaRPr lang="en-GB" sz="2000" dirty="0">
              <a:solidFill>
                <a:schemeClr val="accent1"/>
              </a:solidFill>
            </a:endParaRPr>
          </a:p>
          <a:p>
            <a:pPr marL="285750" indent="-285750">
              <a:buFont typeface="System Font Regular"/>
              <a:buChar char="-"/>
            </a:pPr>
            <a:r>
              <a:rPr lang="en-GB" sz="2000" u="sng" dirty="0">
                <a:solidFill>
                  <a:schemeClr val="accent1"/>
                </a:solidFill>
              </a:rPr>
              <a:t>Manual:</a:t>
            </a:r>
            <a:r>
              <a:rPr lang="en-GB" sz="2000" dirty="0">
                <a:solidFill>
                  <a:schemeClr val="accent1"/>
                </a:solidFill>
              </a:rPr>
              <a:t> </a:t>
            </a:r>
            <a:r>
              <a:rPr lang="en-GB" sz="2000" dirty="0" err="1">
                <a:solidFill>
                  <a:schemeClr val="accent1"/>
                </a:solidFill>
              </a:rPr>
              <a:t>cea</a:t>
            </a:r>
            <a:r>
              <a:rPr lang="en-GB" sz="2000" dirty="0">
                <a:solidFill>
                  <a:schemeClr val="accent1"/>
                </a:solidFill>
              </a:rPr>
              <a:t> </a:t>
            </a:r>
            <a:r>
              <a:rPr lang="en-GB" sz="2000" dirty="0" err="1">
                <a:solidFill>
                  <a:schemeClr val="accent1"/>
                </a:solidFill>
              </a:rPr>
              <a:t>mai</a:t>
            </a:r>
            <a:r>
              <a:rPr lang="en-GB" sz="2000" dirty="0">
                <a:solidFill>
                  <a:schemeClr val="accent1"/>
                </a:solidFill>
              </a:rPr>
              <a:t> la </a:t>
            </a:r>
            <a:r>
              <a:rPr lang="en-GB" sz="2000" dirty="0" err="1">
                <a:solidFill>
                  <a:schemeClr val="accent1"/>
                </a:solidFill>
              </a:rPr>
              <a:t>îndemână</a:t>
            </a:r>
            <a:r>
              <a:rPr lang="en-GB" sz="2000" dirty="0">
                <a:solidFill>
                  <a:schemeClr val="accent1"/>
                </a:solidFill>
              </a:rPr>
              <a:t> </a:t>
            </a:r>
            <a:r>
              <a:rPr lang="en-GB" sz="2000" dirty="0" err="1">
                <a:solidFill>
                  <a:schemeClr val="accent1"/>
                </a:solidFill>
              </a:rPr>
              <a:t>dar</a:t>
            </a:r>
            <a:r>
              <a:rPr lang="en-GB" sz="2000" dirty="0">
                <a:solidFill>
                  <a:schemeClr val="accent1"/>
                </a:solidFill>
              </a:rPr>
              <a:t> </a:t>
            </a:r>
            <a:r>
              <a:rPr lang="en-GB" sz="2000" dirty="0" err="1">
                <a:solidFill>
                  <a:schemeClr val="accent1"/>
                </a:solidFill>
              </a:rPr>
              <a:t>si</a:t>
            </a:r>
            <a:r>
              <a:rPr lang="en-GB" sz="2000" dirty="0">
                <a:solidFill>
                  <a:schemeClr val="accent1"/>
                </a:solidFill>
              </a:rPr>
              <a:t> </a:t>
            </a:r>
            <a:r>
              <a:rPr lang="en-GB" sz="2000" dirty="0" err="1">
                <a:solidFill>
                  <a:schemeClr val="accent1"/>
                </a:solidFill>
              </a:rPr>
              <a:t>cea</a:t>
            </a:r>
            <a:r>
              <a:rPr lang="en-GB" sz="2000" dirty="0">
                <a:solidFill>
                  <a:schemeClr val="accent1"/>
                </a:solidFill>
              </a:rPr>
              <a:t> </a:t>
            </a:r>
            <a:r>
              <a:rPr lang="en-GB" sz="2000" dirty="0" err="1">
                <a:solidFill>
                  <a:schemeClr val="accent1"/>
                </a:solidFill>
              </a:rPr>
              <a:t>mai</a:t>
            </a:r>
            <a:r>
              <a:rPr lang="en-GB" sz="2000" dirty="0">
                <a:solidFill>
                  <a:schemeClr val="accent1"/>
                </a:solidFill>
              </a:rPr>
              <a:t> </a:t>
            </a:r>
            <a:r>
              <a:rPr lang="en-GB" sz="2000" dirty="0" err="1">
                <a:solidFill>
                  <a:schemeClr val="accent1"/>
                </a:solidFill>
              </a:rPr>
              <a:t>consumatoare</a:t>
            </a:r>
            <a:r>
              <a:rPr lang="en-GB" sz="2000" dirty="0">
                <a:solidFill>
                  <a:schemeClr val="accent1"/>
                </a:solidFill>
              </a:rPr>
              <a:t> de </a:t>
            </a:r>
            <a:r>
              <a:rPr lang="en-GB" sz="2000" dirty="0" err="1">
                <a:solidFill>
                  <a:schemeClr val="accent1"/>
                </a:solidFill>
              </a:rPr>
              <a:t>timp</a:t>
            </a:r>
            <a:r>
              <a:rPr lang="en-GB" sz="2000" dirty="0">
                <a:solidFill>
                  <a:schemeClr val="accent1"/>
                </a:solidFill>
              </a:rPr>
              <a:t> </a:t>
            </a:r>
            <a:r>
              <a:rPr lang="en-GB" sz="2000" dirty="0" err="1">
                <a:solidFill>
                  <a:schemeClr val="accent1"/>
                </a:solidFill>
              </a:rPr>
              <a:t>şi</a:t>
            </a:r>
            <a:r>
              <a:rPr lang="en-GB" sz="2000" dirty="0">
                <a:solidFill>
                  <a:schemeClr val="accent1"/>
                </a:solidFill>
              </a:rPr>
              <a:t> </a:t>
            </a:r>
            <a:r>
              <a:rPr lang="en-GB" sz="2000" dirty="0" err="1">
                <a:solidFill>
                  <a:schemeClr val="accent1"/>
                </a:solidFill>
              </a:rPr>
              <a:t>riscantă</a:t>
            </a:r>
            <a:r>
              <a:rPr lang="en-GB" sz="2000" dirty="0">
                <a:solidFill>
                  <a:schemeClr val="accent1"/>
                </a:solidFill>
              </a:rPr>
              <a:t> din </a:t>
            </a:r>
            <a:r>
              <a:rPr lang="en-GB" sz="2000" dirty="0" err="1">
                <a:solidFill>
                  <a:schemeClr val="accent1"/>
                </a:solidFill>
              </a:rPr>
              <a:t>punct</a:t>
            </a:r>
            <a:r>
              <a:rPr lang="en-GB" sz="2000" dirty="0">
                <a:solidFill>
                  <a:schemeClr val="accent1"/>
                </a:solidFill>
              </a:rPr>
              <a:t> de </a:t>
            </a:r>
            <a:r>
              <a:rPr lang="en-GB" sz="2000" dirty="0" err="1">
                <a:solidFill>
                  <a:schemeClr val="accent1"/>
                </a:solidFill>
              </a:rPr>
              <a:t>vedere</a:t>
            </a:r>
            <a:r>
              <a:rPr lang="en-GB" sz="2000" dirty="0">
                <a:solidFill>
                  <a:schemeClr val="accent1"/>
                </a:solidFill>
              </a:rPr>
              <a:t> al </a:t>
            </a:r>
            <a:r>
              <a:rPr lang="en-GB" sz="2000" dirty="0" err="1">
                <a:solidFill>
                  <a:schemeClr val="accent1"/>
                </a:solidFill>
              </a:rPr>
              <a:t>siguranţei</a:t>
            </a:r>
            <a:r>
              <a:rPr lang="en-GB" sz="2000" dirty="0">
                <a:solidFill>
                  <a:schemeClr val="accent1"/>
                </a:solidFill>
              </a:rPr>
              <a:t> </a:t>
            </a:r>
            <a:r>
              <a:rPr lang="en-GB" sz="2000" dirty="0" err="1">
                <a:solidFill>
                  <a:schemeClr val="accent1"/>
                </a:solidFill>
              </a:rPr>
              <a:t>operatorului</a:t>
            </a:r>
            <a:r>
              <a:rPr lang="en-GB" sz="2000" dirty="0">
                <a:solidFill>
                  <a:schemeClr val="accent1"/>
                </a:solidFill>
              </a:rPr>
              <a:t> (</a:t>
            </a:r>
            <a:r>
              <a:rPr lang="en-GB" sz="2000" dirty="0" err="1">
                <a:solidFill>
                  <a:schemeClr val="accent1"/>
                </a:solidFill>
              </a:rPr>
              <a:t>risc</a:t>
            </a:r>
            <a:r>
              <a:rPr lang="en-GB" sz="2000" dirty="0">
                <a:solidFill>
                  <a:schemeClr val="accent1"/>
                </a:solidFill>
              </a:rPr>
              <a:t> </a:t>
            </a:r>
            <a:r>
              <a:rPr lang="en-GB" sz="2000" dirty="0" err="1">
                <a:solidFill>
                  <a:schemeClr val="accent1"/>
                </a:solidFill>
              </a:rPr>
              <a:t>mai</a:t>
            </a:r>
            <a:r>
              <a:rPr lang="en-GB" sz="2000" dirty="0">
                <a:solidFill>
                  <a:schemeClr val="accent1"/>
                </a:solidFill>
              </a:rPr>
              <a:t> </a:t>
            </a:r>
            <a:r>
              <a:rPr lang="en-GB" sz="2000" dirty="0" err="1">
                <a:solidFill>
                  <a:schemeClr val="accent1"/>
                </a:solidFill>
              </a:rPr>
              <a:t>crescut</a:t>
            </a:r>
            <a:r>
              <a:rPr lang="en-GB" sz="2000" dirty="0">
                <a:solidFill>
                  <a:schemeClr val="accent1"/>
                </a:solidFill>
              </a:rPr>
              <a:t> de </a:t>
            </a:r>
            <a:r>
              <a:rPr lang="en-GB" sz="2000" dirty="0" err="1">
                <a:solidFill>
                  <a:schemeClr val="accent1"/>
                </a:solidFill>
              </a:rPr>
              <a:t>înţepare</a:t>
            </a:r>
            <a:r>
              <a:rPr lang="en-GB" sz="2000" dirty="0">
                <a:solidFill>
                  <a:schemeClr val="accent1"/>
                </a:solidFill>
              </a:rPr>
              <a:t>). </a:t>
            </a:r>
            <a:endParaRPr lang="en-GB" sz="2000" dirty="0">
              <a:solidFill>
                <a:schemeClr val="accent1"/>
              </a:solidFill>
            </a:endParaRPr>
          </a:p>
          <a:p>
            <a:pPr marL="285750" indent="-285750">
              <a:buFont typeface="System Font Regular"/>
              <a:buChar char="-"/>
            </a:pPr>
            <a:r>
              <a:rPr lang="en-GB" sz="2000" u="sng" dirty="0">
                <a:solidFill>
                  <a:schemeClr val="accent1"/>
                </a:solidFill>
              </a:rPr>
              <a:t>Ultrasonic:</a:t>
            </a:r>
            <a:r>
              <a:rPr lang="en-GB" sz="2000" dirty="0">
                <a:solidFill>
                  <a:schemeClr val="accent1"/>
                </a:solidFill>
              </a:rPr>
              <a:t> o </a:t>
            </a:r>
            <a:r>
              <a:rPr lang="en-GB" sz="2000" dirty="0" err="1">
                <a:solidFill>
                  <a:schemeClr val="accent1"/>
                </a:solidFill>
              </a:rPr>
              <a:t>metodă</a:t>
            </a:r>
            <a:r>
              <a:rPr lang="en-GB" sz="2000" dirty="0">
                <a:solidFill>
                  <a:schemeClr val="accent1"/>
                </a:solidFill>
              </a:rPr>
              <a:t> de </a:t>
            </a:r>
            <a:r>
              <a:rPr lang="en-GB" sz="2000" dirty="0" err="1">
                <a:solidFill>
                  <a:schemeClr val="accent1"/>
                </a:solidFill>
              </a:rPr>
              <a:t>curăţare</a:t>
            </a:r>
            <a:r>
              <a:rPr lang="en-GB" sz="2000" dirty="0">
                <a:solidFill>
                  <a:schemeClr val="accent1"/>
                </a:solidFill>
              </a:rPr>
              <a:t> </a:t>
            </a:r>
            <a:r>
              <a:rPr lang="en-GB" sz="2000" dirty="0" err="1">
                <a:solidFill>
                  <a:schemeClr val="accent1"/>
                </a:solidFill>
              </a:rPr>
              <a:t>şi</a:t>
            </a:r>
            <a:r>
              <a:rPr lang="en-GB" sz="2000" dirty="0">
                <a:solidFill>
                  <a:schemeClr val="accent1"/>
                </a:solidFill>
              </a:rPr>
              <a:t> </a:t>
            </a:r>
            <a:r>
              <a:rPr lang="en-GB" sz="2000" dirty="0" err="1">
                <a:solidFill>
                  <a:schemeClr val="accent1"/>
                </a:solidFill>
              </a:rPr>
              <a:t>dezinfecţie</a:t>
            </a:r>
            <a:r>
              <a:rPr lang="en-GB" sz="2000" dirty="0">
                <a:solidFill>
                  <a:schemeClr val="accent1"/>
                </a:solidFill>
              </a:rPr>
              <a:t> </a:t>
            </a:r>
            <a:r>
              <a:rPr lang="en-GB" sz="2000" dirty="0" err="1">
                <a:solidFill>
                  <a:schemeClr val="accent1"/>
                </a:solidFill>
              </a:rPr>
              <a:t>eficientă</a:t>
            </a:r>
            <a:r>
              <a:rPr lang="en-GB" sz="2000" dirty="0">
                <a:solidFill>
                  <a:schemeClr val="accent1"/>
                </a:solidFill>
              </a:rPr>
              <a:t> </a:t>
            </a:r>
            <a:r>
              <a:rPr lang="en-GB" sz="2000" dirty="0" err="1">
                <a:solidFill>
                  <a:schemeClr val="accent1"/>
                </a:solidFill>
              </a:rPr>
              <a:t>şi</a:t>
            </a:r>
            <a:r>
              <a:rPr lang="en-GB" sz="2000" dirty="0">
                <a:solidFill>
                  <a:schemeClr val="accent1"/>
                </a:solidFill>
              </a:rPr>
              <a:t> </a:t>
            </a:r>
            <a:r>
              <a:rPr lang="en-GB" sz="2000" dirty="0" err="1">
                <a:solidFill>
                  <a:schemeClr val="accent1"/>
                </a:solidFill>
              </a:rPr>
              <a:t>adecvată</a:t>
            </a:r>
            <a:r>
              <a:rPr lang="en-GB" sz="2000" dirty="0">
                <a:solidFill>
                  <a:schemeClr val="accent1"/>
                </a:solidFill>
              </a:rPr>
              <a:t> </a:t>
            </a:r>
            <a:r>
              <a:rPr lang="en-GB" sz="2000" dirty="0" err="1">
                <a:solidFill>
                  <a:schemeClr val="accent1"/>
                </a:solidFill>
              </a:rPr>
              <a:t>instrumentarului</a:t>
            </a:r>
            <a:r>
              <a:rPr lang="en-GB" sz="2000" dirty="0">
                <a:solidFill>
                  <a:schemeClr val="accent1"/>
                </a:solidFill>
              </a:rPr>
              <a:t> </a:t>
            </a:r>
            <a:r>
              <a:rPr lang="en-GB" sz="2000" dirty="0" err="1">
                <a:solidFill>
                  <a:schemeClr val="accent1"/>
                </a:solidFill>
              </a:rPr>
              <a:t>stomatologic</a:t>
            </a:r>
            <a:r>
              <a:rPr lang="en-GB" sz="2000" dirty="0">
                <a:solidFill>
                  <a:schemeClr val="accent1"/>
                </a:solidFill>
              </a:rPr>
              <a:t>. Se </a:t>
            </a:r>
            <a:r>
              <a:rPr lang="en-GB" sz="2000" dirty="0" err="1">
                <a:solidFill>
                  <a:schemeClr val="accent1"/>
                </a:solidFill>
              </a:rPr>
              <a:t>utilizează</a:t>
            </a:r>
            <a:r>
              <a:rPr lang="en-GB" sz="2000" dirty="0">
                <a:solidFill>
                  <a:schemeClr val="accent1"/>
                </a:solidFill>
              </a:rPr>
              <a:t> o </a:t>
            </a:r>
            <a:r>
              <a:rPr lang="en-GB" sz="2000" dirty="0" err="1">
                <a:solidFill>
                  <a:schemeClr val="accent1"/>
                </a:solidFill>
              </a:rPr>
              <a:t>cuvă</a:t>
            </a:r>
            <a:r>
              <a:rPr lang="en-GB" sz="2000" dirty="0">
                <a:solidFill>
                  <a:schemeClr val="accent1"/>
                </a:solidFill>
              </a:rPr>
              <a:t> </a:t>
            </a:r>
            <a:r>
              <a:rPr lang="en-GB" sz="2000" dirty="0" err="1">
                <a:solidFill>
                  <a:schemeClr val="accent1"/>
                </a:solidFill>
              </a:rPr>
              <a:t>ultrasonică</a:t>
            </a:r>
            <a:r>
              <a:rPr lang="en-GB" sz="2000" dirty="0">
                <a:solidFill>
                  <a:schemeClr val="accent1"/>
                </a:solidFill>
              </a:rPr>
              <a:t>, conform </a:t>
            </a:r>
            <a:r>
              <a:rPr lang="en-GB" sz="2000" dirty="0" err="1">
                <a:solidFill>
                  <a:schemeClr val="accent1"/>
                </a:solidFill>
              </a:rPr>
              <a:t>indicaţiilor</a:t>
            </a:r>
            <a:r>
              <a:rPr lang="en-GB" sz="2000" dirty="0">
                <a:solidFill>
                  <a:schemeClr val="accent1"/>
                </a:solidFill>
              </a:rPr>
              <a:t> </a:t>
            </a:r>
            <a:r>
              <a:rPr lang="en-GB" sz="2000" dirty="0" err="1">
                <a:solidFill>
                  <a:schemeClr val="accent1"/>
                </a:solidFill>
              </a:rPr>
              <a:t>producătorului</a:t>
            </a:r>
            <a:r>
              <a:rPr lang="en-GB" sz="2000" dirty="0">
                <a:solidFill>
                  <a:schemeClr val="accent1"/>
                </a:solidFill>
              </a:rPr>
              <a:t> (</a:t>
            </a:r>
            <a:r>
              <a:rPr lang="en-GB" sz="2000" dirty="0" err="1">
                <a:solidFill>
                  <a:schemeClr val="accent1"/>
                </a:solidFill>
              </a:rPr>
              <a:t>timp</a:t>
            </a:r>
            <a:r>
              <a:rPr lang="en-GB" sz="2000" dirty="0">
                <a:solidFill>
                  <a:schemeClr val="accent1"/>
                </a:solidFill>
              </a:rPr>
              <a:t>, </a:t>
            </a:r>
            <a:r>
              <a:rPr lang="en-GB" sz="2000" dirty="0" err="1">
                <a:solidFill>
                  <a:schemeClr val="accent1"/>
                </a:solidFill>
              </a:rPr>
              <a:t>temperatură</a:t>
            </a:r>
            <a:r>
              <a:rPr lang="en-GB" sz="2000" dirty="0">
                <a:solidFill>
                  <a:schemeClr val="accent1"/>
                </a:solidFill>
              </a:rPr>
              <a:t>). </a:t>
            </a:r>
            <a:endParaRPr lang="en-GB" sz="2000" dirty="0">
              <a:solidFill>
                <a:schemeClr val="accent1"/>
              </a:solidFill>
            </a:endParaRPr>
          </a:p>
          <a:p>
            <a:pPr marL="285750" indent="-285750">
              <a:buFont typeface="System Font Regular"/>
              <a:buChar char="-"/>
            </a:pPr>
            <a:r>
              <a:rPr lang="en-GB" sz="2000" u="sng" dirty="0" err="1">
                <a:solidFill>
                  <a:schemeClr val="accent1"/>
                </a:solidFill>
              </a:rPr>
              <a:t>Maşini</a:t>
            </a:r>
            <a:r>
              <a:rPr lang="en-GB" sz="2000" u="sng" dirty="0">
                <a:solidFill>
                  <a:schemeClr val="accent1"/>
                </a:solidFill>
              </a:rPr>
              <a:t> automate de </a:t>
            </a:r>
            <a:r>
              <a:rPr lang="en-GB" sz="2000" u="sng" dirty="0" err="1">
                <a:solidFill>
                  <a:schemeClr val="accent1"/>
                </a:solidFill>
              </a:rPr>
              <a:t>curăţare-termodezinfecţie</a:t>
            </a:r>
            <a:r>
              <a:rPr lang="en-GB" sz="2000" u="sng" dirty="0">
                <a:solidFill>
                  <a:schemeClr val="accent1"/>
                </a:solidFill>
              </a:rPr>
              <a:t>:</a:t>
            </a:r>
            <a:r>
              <a:rPr lang="en-GB" sz="2000" dirty="0">
                <a:solidFill>
                  <a:schemeClr val="accent1"/>
                </a:solidFill>
              </a:rPr>
              <a:t> </a:t>
            </a:r>
            <a:r>
              <a:rPr lang="en-GB" sz="2000" dirty="0" err="1">
                <a:solidFill>
                  <a:schemeClr val="accent1"/>
                </a:solidFill>
              </a:rPr>
              <a:t>cea</a:t>
            </a:r>
            <a:r>
              <a:rPr lang="en-GB" sz="2000" dirty="0">
                <a:solidFill>
                  <a:schemeClr val="accent1"/>
                </a:solidFill>
              </a:rPr>
              <a:t> </a:t>
            </a:r>
            <a:r>
              <a:rPr lang="en-GB" sz="2000" dirty="0" err="1">
                <a:solidFill>
                  <a:schemeClr val="accent1"/>
                </a:solidFill>
              </a:rPr>
              <a:t>mai</a:t>
            </a:r>
            <a:r>
              <a:rPr lang="en-GB" sz="2000" dirty="0">
                <a:solidFill>
                  <a:schemeClr val="accent1"/>
                </a:solidFill>
              </a:rPr>
              <a:t> </a:t>
            </a:r>
            <a:r>
              <a:rPr lang="en-GB" sz="2000" dirty="0" err="1">
                <a:solidFill>
                  <a:schemeClr val="accent1"/>
                </a:solidFill>
              </a:rPr>
              <a:t>recomandată</a:t>
            </a:r>
            <a:r>
              <a:rPr lang="en-GB" sz="2000" dirty="0">
                <a:solidFill>
                  <a:schemeClr val="accent1"/>
                </a:solidFill>
              </a:rPr>
              <a:t> </a:t>
            </a:r>
            <a:r>
              <a:rPr lang="en-GB" sz="2000" dirty="0" err="1">
                <a:solidFill>
                  <a:schemeClr val="accent1"/>
                </a:solidFill>
              </a:rPr>
              <a:t>metodă</a:t>
            </a:r>
            <a:r>
              <a:rPr lang="en-GB" sz="2000" dirty="0">
                <a:solidFill>
                  <a:schemeClr val="accent1"/>
                </a:solidFill>
              </a:rPr>
              <a:t> de </a:t>
            </a:r>
            <a:r>
              <a:rPr lang="en-GB" sz="2000" dirty="0" err="1">
                <a:solidFill>
                  <a:schemeClr val="accent1"/>
                </a:solidFill>
              </a:rPr>
              <a:t>curăţare</a:t>
            </a:r>
            <a:r>
              <a:rPr lang="en-GB" sz="2000" dirty="0">
                <a:solidFill>
                  <a:schemeClr val="accent1"/>
                </a:solidFill>
              </a:rPr>
              <a:t> </a:t>
            </a:r>
            <a:r>
              <a:rPr lang="en-GB" sz="2000" dirty="0" err="1">
                <a:solidFill>
                  <a:schemeClr val="accent1"/>
                </a:solidFill>
              </a:rPr>
              <a:t>şi</a:t>
            </a:r>
            <a:r>
              <a:rPr lang="en-GB" sz="2000" dirty="0">
                <a:solidFill>
                  <a:schemeClr val="accent1"/>
                </a:solidFill>
              </a:rPr>
              <a:t> </a:t>
            </a:r>
            <a:r>
              <a:rPr lang="en-GB" sz="2000" dirty="0" err="1">
                <a:solidFill>
                  <a:schemeClr val="accent1"/>
                </a:solidFill>
              </a:rPr>
              <a:t>dezinfecţie</a:t>
            </a:r>
            <a:r>
              <a:rPr lang="en-GB" sz="2000" dirty="0">
                <a:solidFill>
                  <a:schemeClr val="accent1"/>
                </a:solidFill>
              </a:rPr>
              <a:t>. Se </a:t>
            </a:r>
            <a:r>
              <a:rPr lang="en-GB" sz="2000" dirty="0" err="1">
                <a:solidFill>
                  <a:schemeClr val="accent1"/>
                </a:solidFill>
              </a:rPr>
              <a:t>vor</a:t>
            </a:r>
            <a:r>
              <a:rPr lang="en-GB" sz="2000" dirty="0">
                <a:solidFill>
                  <a:schemeClr val="accent1"/>
                </a:solidFill>
              </a:rPr>
              <a:t> </a:t>
            </a:r>
            <a:r>
              <a:rPr lang="en-GB" sz="2000" dirty="0" err="1">
                <a:solidFill>
                  <a:schemeClr val="accent1"/>
                </a:solidFill>
              </a:rPr>
              <a:t>utiliza</a:t>
            </a:r>
            <a:r>
              <a:rPr lang="en-GB" sz="2000" dirty="0">
                <a:solidFill>
                  <a:schemeClr val="accent1"/>
                </a:solidFill>
              </a:rPr>
              <a:t> </a:t>
            </a:r>
            <a:r>
              <a:rPr lang="en-GB" sz="2000" dirty="0" err="1">
                <a:solidFill>
                  <a:schemeClr val="accent1"/>
                </a:solidFill>
              </a:rPr>
              <a:t>ciclurile</a:t>
            </a:r>
            <a:r>
              <a:rPr lang="en-GB" sz="2000" dirty="0">
                <a:solidFill>
                  <a:schemeClr val="accent1"/>
                </a:solidFill>
              </a:rPr>
              <a:t> </a:t>
            </a:r>
            <a:r>
              <a:rPr lang="en-GB" sz="2000" dirty="0" err="1">
                <a:solidFill>
                  <a:schemeClr val="accent1"/>
                </a:solidFill>
              </a:rPr>
              <a:t>presetate</a:t>
            </a:r>
            <a:r>
              <a:rPr lang="en-GB" sz="2000" dirty="0">
                <a:solidFill>
                  <a:schemeClr val="accent1"/>
                </a:solidFill>
              </a:rPr>
              <a:t> </a:t>
            </a:r>
            <a:r>
              <a:rPr lang="en-GB" sz="2000" dirty="0" err="1">
                <a:solidFill>
                  <a:schemeClr val="accent1"/>
                </a:solidFill>
              </a:rPr>
              <a:t>şi</a:t>
            </a:r>
            <a:r>
              <a:rPr lang="en-GB" sz="2000" dirty="0">
                <a:solidFill>
                  <a:schemeClr val="accent1"/>
                </a:solidFill>
              </a:rPr>
              <a:t> </a:t>
            </a:r>
            <a:r>
              <a:rPr lang="en-GB" sz="2000" dirty="0" err="1">
                <a:solidFill>
                  <a:schemeClr val="accent1"/>
                </a:solidFill>
              </a:rPr>
              <a:t>dezinfectantul</a:t>
            </a:r>
            <a:r>
              <a:rPr lang="en-GB" sz="2000" dirty="0">
                <a:solidFill>
                  <a:schemeClr val="accent1"/>
                </a:solidFill>
              </a:rPr>
              <a:t> </a:t>
            </a:r>
            <a:r>
              <a:rPr lang="en-GB" sz="2000" dirty="0" err="1">
                <a:solidFill>
                  <a:schemeClr val="accent1"/>
                </a:solidFill>
              </a:rPr>
              <a:t>indicat</a:t>
            </a:r>
            <a:r>
              <a:rPr lang="en-GB" sz="2000" dirty="0">
                <a:solidFill>
                  <a:schemeClr val="accent1"/>
                </a:solidFill>
              </a:rPr>
              <a:t> de </a:t>
            </a:r>
            <a:r>
              <a:rPr lang="en-GB" sz="2000" dirty="0" err="1">
                <a:solidFill>
                  <a:schemeClr val="accent1"/>
                </a:solidFill>
              </a:rPr>
              <a:t>producător</a:t>
            </a:r>
            <a:r>
              <a:rPr lang="en-GB" sz="2000" dirty="0">
                <a:solidFill>
                  <a:schemeClr val="accent1"/>
                </a:solidFill>
              </a:rPr>
              <a:t>.</a:t>
            </a:r>
            <a:endParaRPr lang="en-GB" sz="2000" dirty="0">
              <a:solidFill>
                <a:schemeClr val="accent1"/>
              </a:solidFill>
            </a:endParaRPr>
          </a:p>
          <a:p>
            <a:r>
              <a:rPr lang="en-GB" sz="2000" b="1" dirty="0">
                <a:solidFill>
                  <a:schemeClr val="accent1"/>
                </a:solidFill>
              </a:rPr>
              <a:t>4. </a:t>
            </a:r>
            <a:r>
              <a:rPr lang="en-GB" sz="2000" b="1" dirty="0" err="1">
                <a:solidFill>
                  <a:schemeClr val="accent1"/>
                </a:solidFill>
              </a:rPr>
              <a:t>Clătirea</a:t>
            </a:r>
            <a:r>
              <a:rPr lang="en-GB" sz="2000" b="1" dirty="0">
                <a:solidFill>
                  <a:schemeClr val="accent1"/>
                </a:solidFill>
              </a:rPr>
              <a:t> </a:t>
            </a:r>
            <a:r>
              <a:rPr lang="en-GB" sz="2000" b="1" dirty="0" err="1">
                <a:solidFill>
                  <a:schemeClr val="accent1"/>
                </a:solidFill>
              </a:rPr>
              <a:t>finală</a:t>
            </a:r>
            <a:r>
              <a:rPr lang="en-GB" sz="2000" b="1" dirty="0">
                <a:solidFill>
                  <a:schemeClr val="accent1"/>
                </a:solidFill>
              </a:rPr>
              <a:t> a </a:t>
            </a:r>
            <a:r>
              <a:rPr lang="en-GB" sz="2000" b="1" dirty="0" err="1">
                <a:solidFill>
                  <a:schemeClr val="accent1"/>
                </a:solidFill>
              </a:rPr>
              <a:t>instrumentelor</a:t>
            </a:r>
            <a:r>
              <a:rPr lang="en-GB" sz="2000" b="1" dirty="0">
                <a:solidFill>
                  <a:schemeClr val="accent1"/>
                </a:solidFill>
              </a:rPr>
              <a:t> </a:t>
            </a:r>
            <a:endParaRPr lang="en-GB" sz="2000" b="1" dirty="0">
              <a:solidFill>
                <a:schemeClr val="accent1"/>
              </a:solidFill>
            </a:endParaRPr>
          </a:p>
          <a:p>
            <a:r>
              <a:rPr lang="en-GB" sz="2000" dirty="0">
                <a:solidFill>
                  <a:schemeClr val="accent1"/>
                </a:solidFill>
              </a:rPr>
              <a:t>Se </a:t>
            </a:r>
            <a:r>
              <a:rPr lang="en-GB" sz="2000" dirty="0" err="1">
                <a:solidFill>
                  <a:schemeClr val="accent1"/>
                </a:solidFill>
              </a:rPr>
              <a:t>realizează</a:t>
            </a:r>
            <a:r>
              <a:rPr lang="en-GB" sz="2000" dirty="0">
                <a:solidFill>
                  <a:schemeClr val="accent1"/>
                </a:solidFill>
              </a:rPr>
              <a:t> </a:t>
            </a:r>
            <a:r>
              <a:rPr lang="en-GB" sz="2000" dirty="0" err="1">
                <a:solidFill>
                  <a:schemeClr val="accent1"/>
                </a:solidFill>
              </a:rPr>
              <a:t>după</a:t>
            </a:r>
            <a:r>
              <a:rPr lang="en-GB" sz="2000" dirty="0">
                <a:solidFill>
                  <a:schemeClr val="accent1"/>
                </a:solidFill>
              </a:rPr>
              <a:t> </a:t>
            </a:r>
            <a:r>
              <a:rPr lang="en-GB" sz="2000" dirty="0" err="1">
                <a:solidFill>
                  <a:schemeClr val="accent1"/>
                </a:solidFill>
              </a:rPr>
              <a:t>curăţarea</a:t>
            </a:r>
            <a:r>
              <a:rPr lang="en-GB" sz="2000" dirty="0">
                <a:solidFill>
                  <a:schemeClr val="accent1"/>
                </a:solidFill>
              </a:rPr>
              <a:t> </a:t>
            </a:r>
            <a:r>
              <a:rPr lang="en-GB" sz="2000" dirty="0" err="1">
                <a:solidFill>
                  <a:schemeClr val="accent1"/>
                </a:solidFill>
              </a:rPr>
              <a:t>manuală</a:t>
            </a:r>
            <a:r>
              <a:rPr lang="en-GB" sz="2000" dirty="0">
                <a:solidFill>
                  <a:schemeClr val="accent1"/>
                </a:solidFill>
              </a:rPr>
              <a:t> </a:t>
            </a:r>
            <a:r>
              <a:rPr lang="en-GB" sz="2000" dirty="0" err="1">
                <a:solidFill>
                  <a:schemeClr val="accent1"/>
                </a:solidFill>
              </a:rPr>
              <a:t>sau</a:t>
            </a:r>
            <a:r>
              <a:rPr lang="en-GB" sz="2000" dirty="0">
                <a:solidFill>
                  <a:schemeClr val="accent1"/>
                </a:solidFill>
              </a:rPr>
              <a:t> </a:t>
            </a:r>
            <a:r>
              <a:rPr lang="en-GB" sz="2000" dirty="0" err="1">
                <a:solidFill>
                  <a:schemeClr val="accent1"/>
                </a:solidFill>
              </a:rPr>
              <a:t>ultrasonică</a:t>
            </a:r>
            <a:r>
              <a:rPr lang="en-GB" sz="2000" dirty="0">
                <a:solidFill>
                  <a:schemeClr val="accent1"/>
                </a:solidFill>
              </a:rPr>
              <a:t>. În </a:t>
            </a:r>
            <a:r>
              <a:rPr lang="en-GB" sz="2000" dirty="0" err="1">
                <a:solidFill>
                  <a:schemeClr val="accent1"/>
                </a:solidFill>
              </a:rPr>
              <a:t>cazul</a:t>
            </a:r>
            <a:r>
              <a:rPr lang="en-GB" sz="2000" dirty="0">
                <a:solidFill>
                  <a:schemeClr val="accent1"/>
                </a:solidFill>
              </a:rPr>
              <a:t> </a:t>
            </a:r>
            <a:r>
              <a:rPr lang="en-GB" sz="2000" dirty="0" err="1">
                <a:solidFill>
                  <a:schemeClr val="accent1"/>
                </a:solidFill>
              </a:rPr>
              <a:t>maşinilor</a:t>
            </a:r>
            <a:r>
              <a:rPr lang="en-GB" sz="2000" dirty="0">
                <a:solidFill>
                  <a:schemeClr val="accent1"/>
                </a:solidFill>
              </a:rPr>
              <a:t> automate, </a:t>
            </a:r>
            <a:r>
              <a:rPr lang="en-GB" sz="2000" dirty="0" err="1">
                <a:solidFill>
                  <a:schemeClr val="accent1"/>
                </a:solidFill>
              </a:rPr>
              <a:t>instrumentele</a:t>
            </a:r>
            <a:r>
              <a:rPr lang="en-GB" sz="2000" dirty="0">
                <a:solidFill>
                  <a:schemeClr val="accent1"/>
                </a:solidFill>
              </a:rPr>
              <a:t> </a:t>
            </a:r>
            <a:r>
              <a:rPr lang="en-GB" sz="2000" dirty="0" err="1">
                <a:solidFill>
                  <a:schemeClr val="accent1"/>
                </a:solidFill>
              </a:rPr>
              <a:t>ies</a:t>
            </a:r>
            <a:r>
              <a:rPr lang="en-GB" sz="2000" dirty="0">
                <a:solidFill>
                  <a:schemeClr val="accent1"/>
                </a:solidFill>
              </a:rPr>
              <a:t> </a:t>
            </a:r>
            <a:r>
              <a:rPr lang="en-GB" sz="2000" dirty="0" err="1">
                <a:solidFill>
                  <a:schemeClr val="accent1"/>
                </a:solidFill>
              </a:rPr>
              <a:t>gata</a:t>
            </a:r>
            <a:r>
              <a:rPr lang="en-GB" sz="2000" dirty="0">
                <a:solidFill>
                  <a:schemeClr val="accent1"/>
                </a:solidFill>
              </a:rPr>
              <a:t> </a:t>
            </a:r>
            <a:r>
              <a:rPr lang="en-GB" sz="2000" dirty="0" err="1">
                <a:solidFill>
                  <a:schemeClr val="accent1"/>
                </a:solidFill>
              </a:rPr>
              <a:t>limpezite</a:t>
            </a:r>
            <a:r>
              <a:rPr lang="en-GB" sz="2000" dirty="0">
                <a:solidFill>
                  <a:schemeClr val="accent1"/>
                </a:solidFill>
              </a:rPr>
              <a:t> </a:t>
            </a:r>
            <a:r>
              <a:rPr lang="en-GB" sz="2000" dirty="0" err="1">
                <a:solidFill>
                  <a:schemeClr val="accent1"/>
                </a:solidFill>
              </a:rPr>
              <a:t>şi</a:t>
            </a:r>
            <a:r>
              <a:rPr lang="en-GB" sz="2000" dirty="0">
                <a:solidFill>
                  <a:schemeClr val="accent1"/>
                </a:solidFill>
              </a:rPr>
              <a:t> </a:t>
            </a:r>
            <a:r>
              <a:rPr lang="en-GB" sz="2000" dirty="0" err="1">
                <a:solidFill>
                  <a:schemeClr val="accent1"/>
                </a:solidFill>
              </a:rPr>
              <a:t>uscate</a:t>
            </a:r>
            <a:r>
              <a:rPr lang="en-GB" sz="2000" dirty="0">
                <a:solidFill>
                  <a:schemeClr val="accent1"/>
                </a:solidFill>
              </a:rPr>
              <a:t>. </a:t>
            </a:r>
            <a:endParaRPr lang="x-none" sz="2000" dirty="0">
              <a:solidFill>
                <a:schemeClr val="accent1"/>
              </a:solidFill>
            </a:endParaRPr>
          </a:p>
        </p:txBody>
      </p:sp>
      <p:sp>
        <p:nvSpPr>
          <p:cNvPr id="6" name="TextBox 5"/>
          <p:cNvSpPr txBox="1"/>
          <p:nvPr/>
        </p:nvSpPr>
        <p:spPr>
          <a:xfrm>
            <a:off x="11404605" y="6596390"/>
            <a:ext cx="787395" cy="261610"/>
          </a:xfrm>
          <a:prstGeom prst="rect">
            <a:avLst/>
          </a:prstGeom>
          <a:noFill/>
        </p:spPr>
        <p:txBody>
          <a:bodyPr wrap="none" rtlCol="0">
            <a:spAutoFit/>
          </a:bodyPr>
          <a:lstStyle/>
          <a:p>
            <a:r>
              <a:rPr lang="x-none" sz="1100" dirty="0"/>
              <a:t>Sursa: DSP</a:t>
            </a:r>
            <a:endParaRPr lang="x-none" sz="11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9760" y="0"/>
            <a:ext cx="11094720" cy="584775"/>
          </a:xfrm>
          <a:prstGeom prst="rect">
            <a:avLst/>
          </a:prstGeom>
          <a:noFill/>
        </p:spPr>
        <p:txBody>
          <a:bodyPr wrap="square">
            <a:spAutoFit/>
          </a:bodyPr>
          <a:lstStyle/>
          <a:p>
            <a:pPr algn="ctr"/>
            <a:r>
              <a:rPr lang="en-GB" sz="3200" b="1" dirty="0" err="1">
                <a:solidFill>
                  <a:schemeClr val="accent1"/>
                </a:solidFill>
                <a:latin typeface="+mj-lt"/>
              </a:rPr>
              <a:t>Dezinfecţia</a:t>
            </a:r>
            <a:r>
              <a:rPr lang="en-GB" sz="3200" b="1" dirty="0">
                <a:solidFill>
                  <a:schemeClr val="accent1"/>
                </a:solidFill>
                <a:latin typeface="+mj-lt"/>
              </a:rPr>
              <a:t> </a:t>
            </a:r>
            <a:r>
              <a:rPr lang="en-GB" sz="3200" b="1" dirty="0" err="1">
                <a:solidFill>
                  <a:schemeClr val="accent1"/>
                </a:solidFill>
                <a:latin typeface="+mj-lt"/>
              </a:rPr>
              <a:t>și</a:t>
            </a:r>
            <a:r>
              <a:rPr lang="en-GB" sz="3200" b="1" dirty="0">
                <a:solidFill>
                  <a:schemeClr val="accent1"/>
                </a:solidFill>
                <a:latin typeface="+mj-lt"/>
              </a:rPr>
              <a:t> </a:t>
            </a:r>
            <a:r>
              <a:rPr lang="en-GB" sz="3200" b="1" dirty="0" err="1">
                <a:solidFill>
                  <a:schemeClr val="accent1"/>
                </a:solidFill>
                <a:latin typeface="+mj-lt"/>
              </a:rPr>
              <a:t>sterilizarea</a:t>
            </a:r>
            <a:r>
              <a:rPr lang="en-GB" sz="3200" b="1" dirty="0">
                <a:solidFill>
                  <a:schemeClr val="accent1"/>
                </a:solidFill>
                <a:latin typeface="+mj-lt"/>
              </a:rPr>
              <a:t> </a:t>
            </a:r>
            <a:r>
              <a:rPr lang="en-GB" sz="3200" b="1" dirty="0" err="1">
                <a:solidFill>
                  <a:schemeClr val="accent1"/>
                </a:solidFill>
                <a:latin typeface="+mj-lt"/>
              </a:rPr>
              <a:t>instumentarului</a:t>
            </a:r>
            <a:r>
              <a:rPr lang="en-GB" sz="3200" b="1" dirty="0">
                <a:solidFill>
                  <a:schemeClr val="accent1"/>
                </a:solidFill>
                <a:latin typeface="+mj-lt"/>
              </a:rPr>
              <a:t> </a:t>
            </a:r>
            <a:r>
              <a:rPr lang="en-GB" sz="3200" b="1" dirty="0" err="1">
                <a:solidFill>
                  <a:schemeClr val="accent1"/>
                </a:solidFill>
                <a:latin typeface="+mj-lt"/>
              </a:rPr>
              <a:t>stomatologic</a:t>
            </a:r>
            <a:r>
              <a:rPr lang="en-GB" sz="3200" b="1" dirty="0">
                <a:solidFill>
                  <a:schemeClr val="accent1"/>
                </a:solidFill>
                <a:latin typeface="+mj-lt"/>
              </a:rPr>
              <a:t> </a:t>
            </a:r>
            <a:r>
              <a:rPr lang="en-GB" sz="3200" b="1" dirty="0" err="1">
                <a:solidFill>
                  <a:schemeClr val="accent1"/>
                </a:solidFill>
                <a:latin typeface="+mj-lt"/>
              </a:rPr>
              <a:t>reutilizabil</a:t>
            </a:r>
            <a:endParaRPr lang="x-none" sz="3200" b="1" dirty="0">
              <a:solidFill>
                <a:schemeClr val="accent1"/>
              </a:solidFill>
              <a:latin typeface="+mj-lt"/>
            </a:endParaRPr>
          </a:p>
        </p:txBody>
      </p:sp>
      <p:sp>
        <p:nvSpPr>
          <p:cNvPr id="5" name="TextBox 4"/>
          <p:cNvSpPr txBox="1"/>
          <p:nvPr/>
        </p:nvSpPr>
        <p:spPr>
          <a:xfrm>
            <a:off x="203914" y="648570"/>
            <a:ext cx="11784169" cy="5632311"/>
          </a:xfrm>
          <a:prstGeom prst="rect">
            <a:avLst/>
          </a:prstGeom>
          <a:noFill/>
        </p:spPr>
        <p:txBody>
          <a:bodyPr wrap="square">
            <a:spAutoFit/>
          </a:bodyPr>
          <a:lstStyle/>
          <a:p>
            <a:r>
              <a:rPr lang="en-GB" sz="2000" b="1" dirty="0">
                <a:solidFill>
                  <a:schemeClr val="accent1"/>
                </a:solidFill>
              </a:rPr>
              <a:t>5. </a:t>
            </a:r>
            <a:r>
              <a:rPr lang="en-GB" sz="2000" b="1" dirty="0" err="1">
                <a:solidFill>
                  <a:schemeClr val="accent1"/>
                </a:solidFill>
              </a:rPr>
              <a:t>Dezinfecţie</a:t>
            </a:r>
            <a:r>
              <a:rPr lang="en-GB" sz="2000" b="1" dirty="0">
                <a:solidFill>
                  <a:schemeClr val="accent1"/>
                </a:solidFill>
              </a:rPr>
              <a:t> </a:t>
            </a:r>
            <a:r>
              <a:rPr lang="en-GB" sz="2000" b="1" dirty="0" err="1">
                <a:solidFill>
                  <a:schemeClr val="accent1"/>
                </a:solidFill>
              </a:rPr>
              <a:t>finală</a:t>
            </a:r>
            <a:r>
              <a:rPr lang="en-GB" sz="2000" b="1" dirty="0">
                <a:solidFill>
                  <a:schemeClr val="accent1"/>
                </a:solidFill>
              </a:rPr>
              <a:t> </a:t>
            </a:r>
            <a:endParaRPr lang="en-GB" sz="2000" b="1" dirty="0">
              <a:solidFill>
                <a:schemeClr val="accent1"/>
              </a:solidFill>
            </a:endParaRPr>
          </a:p>
          <a:p>
            <a:r>
              <a:rPr lang="en-GB" sz="2000" dirty="0">
                <a:solidFill>
                  <a:schemeClr val="accent1"/>
                </a:solidFill>
              </a:rPr>
              <a:t>În </a:t>
            </a:r>
            <a:r>
              <a:rPr lang="en-GB" sz="2000" dirty="0" err="1">
                <a:solidFill>
                  <a:schemeClr val="accent1"/>
                </a:solidFill>
              </a:rPr>
              <a:t>cazul</a:t>
            </a:r>
            <a:r>
              <a:rPr lang="en-GB" sz="2000" dirty="0">
                <a:solidFill>
                  <a:schemeClr val="accent1"/>
                </a:solidFill>
              </a:rPr>
              <a:t> </a:t>
            </a:r>
            <a:r>
              <a:rPr lang="en-GB" sz="2000" dirty="0" err="1">
                <a:solidFill>
                  <a:schemeClr val="accent1"/>
                </a:solidFill>
              </a:rPr>
              <a:t>instrumentarului</a:t>
            </a:r>
            <a:r>
              <a:rPr lang="en-GB" sz="2000" dirty="0">
                <a:solidFill>
                  <a:schemeClr val="accent1"/>
                </a:solidFill>
              </a:rPr>
              <a:t> </a:t>
            </a:r>
            <a:r>
              <a:rPr lang="en-GB" sz="2000" dirty="0" err="1">
                <a:solidFill>
                  <a:schemeClr val="accent1"/>
                </a:solidFill>
              </a:rPr>
              <a:t>autoclavabil</a:t>
            </a:r>
            <a:r>
              <a:rPr lang="en-GB" sz="2000" dirty="0">
                <a:solidFill>
                  <a:schemeClr val="accent1"/>
                </a:solidFill>
              </a:rPr>
              <a:t> </a:t>
            </a:r>
            <a:r>
              <a:rPr lang="en-GB" sz="2000" dirty="0" err="1">
                <a:solidFill>
                  <a:schemeClr val="accent1"/>
                </a:solidFill>
              </a:rPr>
              <a:t>ce</a:t>
            </a:r>
            <a:r>
              <a:rPr lang="en-GB" sz="2000" dirty="0">
                <a:solidFill>
                  <a:schemeClr val="accent1"/>
                </a:solidFill>
              </a:rPr>
              <a:t> a </a:t>
            </a:r>
            <a:r>
              <a:rPr lang="en-GB" sz="2000" dirty="0" err="1">
                <a:solidFill>
                  <a:schemeClr val="accent1"/>
                </a:solidFill>
              </a:rPr>
              <a:t>fost</a:t>
            </a:r>
            <a:r>
              <a:rPr lang="en-GB" sz="2000" dirty="0">
                <a:solidFill>
                  <a:schemeClr val="accent1"/>
                </a:solidFill>
              </a:rPr>
              <a:t> </a:t>
            </a:r>
            <a:r>
              <a:rPr lang="en-GB" sz="2000" dirty="0" err="1">
                <a:solidFill>
                  <a:schemeClr val="accent1"/>
                </a:solidFill>
              </a:rPr>
              <a:t>curăţat</a:t>
            </a:r>
            <a:r>
              <a:rPr lang="en-GB" sz="2000" dirty="0">
                <a:solidFill>
                  <a:schemeClr val="accent1"/>
                </a:solidFill>
              </a:rPr>
              <a:t> manual </a:t>
            </a:r>
            <a:r>
              <a:rPr lang="en-GB" sz="2000" dirty="0" err="1">
                <a:solidFill>
                  <a:schemeClr val="accent1"/>
                </a:solidFill>
              </a:rPr>
              <a:t>sau</a:t>
            </a:r>
            <a:r>
              <a:rPr lang="en-GB" sz="2000" dirty="0">
                <a:solidFill>
                  <a:schemeClr val="accent1"/>
                </a:solidFill>
              </a:rPr>
              <a:t> ultrasonic se </a:t>
            </a:r>
            <a:r>
              <a:rPr lang="en-GB" sz="2000" dirty="0" err="1">
                <a:solidFill>
                  <a:schemeClr val="accent1"/>
                </a:solidFill>
              </a:rPr>
              <a:t>va</a:t>
            </a:r>
            <a:r>
              <a:rPr lang="en-GB" sz="2000" dirty="0">
                <a:solidFill>
                  <a:schemeClr val="accent1"/>
                </a:solidFill>
              </a:rPr>
              <a:t> </a:t>
            </a:r>
            <a:r>
              <a:rPr lang="en-GB" sz="2000" dirty="0" err="1">
                <a:solidFill>
                  <a:schemeClr val="accent1"/>
                </a:solidFill>
              </a:rPr>
              <a:t>realiza</a:t>
            </a:r>
            <a:r>
              <a:rPr lang="en-GB" sz="2000" dirty="0">
                <a:solidFill>
                  <a:schemeClr val="accent1"/>
                </a:solidFill>
              </a:rPr>
              <a:t> </a:t>
            </a:r>
            <a:r>
              <a:rPr lang="en-GB" sz="2000" dirty="0" err="1">
                <a:solidFill>
                  <a:schemeClr val="accent1"/>
                </a:solidFill>
              </a:rPr>
              <a:t>această</a:t>
            </a:r>
            <a:r>
              <a:rPr lang="en-GB" sz="2000" dirty="0">
                <a:solidFill>
                  <a:schemeClr val="accent1"/>
                </a:solidFill>
              </a:rPr>
              <a:t> </a:t>
            </a:r>
            <a:r>
              <a:rPr lang="en-GB" sz="2000" dirty="0" err="1">
                <a:solidFill>
                  <a:schemeClr val="accent1"/>
                </a:solidFill>
              </a:rPr>
              <a:t>dezinfecţie</a:t>
            </a:r>
            <a:r>
              <a:rPr lang="en-GB" sz="2000" dirty="0">
                <a:solidFill>
                  <a:schemeClr val="accent1"/>
                </a:solidFill>
              </a:rPr>
              <a:t> </a:t>
            </a:r>
            <a:r>
              <a:rPr lang="en-GB" sz="2000" dirty="0" err="1">
                <a:solidFill>
                  <a:schemeClr val="accent1"/>
                </a:solidFill>
              </a:rPr>
              <a:t>finală</a:t>
            </a:r>
            <a:r>
              <a:rPr lang="en-GB" sz="2000" dirty="0">
                <a:solidFill>
                  <a:schemeClr val="accent1"/>
                </a:solidFill>
              </a:rPr>
              <a:t> </a:t>
            </a:r>
            <a:r>
              <a:rPr lang="en-GB" sz="2000" dirty="0" err="1">
                <a:solidFill>
                  <a:schemeClr val="accent1"/>
                </a:solidFill>
              </a:rPr>
              <a:t>într</a:t>
            </a:r>
            <a:r>
              <a:rPr lang="en-GB" sz="2000" dirty="0">
                <a:solidFill>
                  <a:schemeClr val="accent1"/>
                </a:solidFill>
              </a:rPr>
              <a:t>-o </a:t>
            </a:r>
            <a:r>
              <a:rPr lang="en-GB" sz="2000" dirty="0" err="1">
                <a:solidFill>
                  <a:schemeClr val="accent1"/>
                </a:solidFill>
              </a:rPr>
              <a:t>cuvă</a:t>
            </a:r>
            <a:r>
              <a:rPr lang="en-GB" sz="2000" dirty="0">
                <a:solidFill>
                  <a:schemeClr val="accent1"/>
                </a:solidFill>
              </a:rPr>
              <a:t> cu </a:t>
            </a:r>
            <a:r>
              <a:rPr lang="en-GB" sz="2000" dirty="0" err="1">
                <a:solidFill>
                  <a:schemeClr val="accent1"/>
                </a:solidFill>
              </a:rPr>
              <a:t>capac</a:t>
            </a:r>
            <a:r>
              <a:rPr lang="en-GB" sz="2000" dirty="0">
                <a:solidFill>
                  <a:schemeClr val="accent1"/>
                </a:solidFill>
              </a:rPr>
              <a:t> </a:t>
            </a:r>
            <a:r>
              <a:rPr lang="en-GB" sz="2000" dirty="0" err="1">
                <a:solidFill>
                  <a:schemeClr val="accent1"/>
                </a:solidFill>
              </a:rPr>
              <a:t>rezervată</a:t>
            </a:r>
            <a:r>
              <a:rPr lang="en-GB" sz="2000" dirty="0">
                <a:solidFill>
                  <a:schemeClr val="accent1"/>
                </a:solidFill>
              </a:rPr>
              <a:t> </a:t>
            </a:r>
            <a:r>
              <a:rPr lang="en-GB" sz="2000" dirty="0" err="1">
                <a:solidFill>
                  <a:schemeClr val="accent1"/>
                </a:solidFill>
              </a:rPr>
              <a:t>acestui</a:t>
            </a:r>
            <a:r>
              <a:rPr lang="en-GB" sz="2000" dirty="0">
                <a:solidFill>
                  <a:schemeClr val="accent1"/>
                </a:solidFill>
              </a:rPr>
              <a:t> scop. Se </a:t>
            </a:r>
            <a:r>
              <a:rPr lang="en-GB" sz="2000" dirty="0" err="1">
                <a:solidFill>
                  <a:schemeClr val="accent1"/>
                </a:solidFill>
              </a:rPr>
              <a:t>utilizează</a:t>
            </a:r>
            <a:r>
              <a:rPr lang="en-GB" sz="2000" dirty="0">
                <a:solidFill>
                  <a:schemeClr val="accent1"/>
                </a:solidFill>
              </a:rPr>
              <a:t> un </a:t>
            </a:r>
            <a:r>
              <a:rPr lang="en-GB" sz="2000" dirty="0" err="1">
                <a:solidFill>
                  <a:schemeClr val="accent1"/>
                </a:solidFill>
              </a:rPr>
              <a:t>dezinfectant</a:t>
            </a:r>
            <a:r>
              <a:rPr lang="en-GB" sz="2000" dirty="0">
                <a:solidFill>
                  <a:schemeClr val="accent1"/>
                </a:solidFill>
              </a:rPr>
              <a:t> de </a:t>
            </a:r>
            <a:r>
              <a:rPr lang="en-GB" sz="2000" dirty="0" err="1">
                <a:solidFill>
                  <a:schemeClr val="accent1"/>
                </a:solidFill>
              </a:rPr>
              <a:t>nivel</a:t>
            </a:r>
            <a:r>
              <a:rPr lang="en-GB" sz="2000" dirty="0">
                <a:solidFill>
                  <a:schemeClr val="accent1"/>
                </a:solidFill>
              </a:rPr>
              <a:t> </a:t>
            </a:r>
            <a:r>
              <a:rPr lang="en-GB" sz="2000" dirty="0" err="1">
                <a:solidFill>
                  <a:schemeClr val="accent1"/>
                </a:solidFill>
              </a:rPr>
              <a:t>cel</a:t>
            </a:r>
            <a:r>
              <a:rPr lang="en-GB" sz="2000" dirty="0">
                <a:solidFill>
                  <a:schemeClr val="accent1"/>
                </a:solidFill>
              </a:rPr>
              <a:t> </a:t>
            </a:r>
            <a:r>
              <a:rPr lang="en-GB" sz="2000" dirty="0" err="1">
                <a:solidFill>
                  <a:schemeClr val="accent1"/>
                </a:solidFill>
              </a:rPr>
              <a:t>puţin</a:t>
            </a:r>
            <a:r>
              <a:rPr lang="en-GB" sz="2000" dirty="0">
                <a:solidFill>
                  <a:schemeClr val="accent1"/>
                </a:solidFill>
              </a:rPr>
              <a:t> </a:t>
            </a:r>
            <a:r>
              <a:rPr lang="en-GB" sz="2000" dirty="0" err="1">
                <a:solidFill>
                  <a:schemeClr val="accent1"/>
                </a:solidFill>
              </a:rPr>
              <a:t>mediu</a:t>
            </a:r>
            <a:r>
              <a:rPr lang="en-GB" sz="2000" dirty="0">
                <a:solidFill>
                  <a:schemeClr val="accent1"/>
                </a:solidFill>
              </a:rPr>
              <a:t>. </a:t>
            </a:r>
            <a:endParaRPr lang="en-GB" sz="2000" dirty="0">
              <a:solidFill>
                <a:schemeClr val="accent1"/>
              </a:solidFill>
            </a:endParaRPr>
          </a:p>
          <a:p>
            <a:r>
              <a:rPr lang="en-GB" sz="2000" dirty="0">
                <a:solidFill>
                  <a:schemeClr val="accent1"/>
                </a:solidFill>
              </a:rPr>
              <a:t>În </a:t>
            </a:r>
            <a:r>
              <a:rPr lang="en-GB" sz="2000" dirty="0" err="1">
                <a:solidFill>
                  <a:schemeClr val="accent1"/>
                </a:solidFill>
              </a:rPr>
              <a:t>cazul</a:t>
            </a:r>
            <a:r>
              <a:rPr lang="en-GB" sz="2000" dirty="0">
                <a:solidFill>
                  <a:schemeClr val="accent1"/>
                </a:solidFill>
              </a:rPr>
              <a:t> </a:t>
            </a:r>
            <a:r>
              <a:rPr lang="en-GB" sz="2000" dirty="0" err="1">
                <a:solidFill>
                  <a:schemeClr val="accent1"/>
                </a:solidFill>
              </a:rPr>
              <a:t>instrumentarului</a:t>
            </a:r>
            <a:r>
              <a:rPr lang="en-GB" sz="2000" dirty="0">
                <a:solidFill>
                  <a:schemeClr val="accent1"/>
                </a:solidFill>
              </a:rPr>
              <a:t> </a:t>
            </a:r>
            <a:r>
              <a:rPr lang="en-GB" sz="2000" dirty="0" err="1">
                <a:solidFill>
                  <a:schemeClr val="accent1"/>
                </a:solidFill>
              </a:rPr>
              <a:t>termolabil</a:t>
            </a:r>
            <a:r>
              <a:rPr lang="en-GB" sz="2000" dirty="0">
                <a:solidFill>
                  <a:schemeClr val="accent1"/>
                </a:solidFill>
              </a:rPr>
              <a:t>, se </a:t>
            </a:r>
            <a:r>
              <a:rPr lang="en-GB" sz="2000" dirty="0" err="1">
                <a:solidFill>
                  <a:schemeClr val="accent1"/>
                </a:solidFill>
              </a:rPr>
              <a:t>va</a:t>
            </a:r>
            <a:r>
              <a:rPr lang="en-GB" sz="2000" dirty="0">
                <a:solidFill>
                  <a:schemeClr val="accent1"/>
                </a:solidFill>
              </a:rPr>
              <a:t> </a:t>
            </a:r>
            <a:r>
              <a:rPr lang="en-GB" sz="2000" dirty="0" err="1">
                <a:solidFill>
                  <a:schemeClr val="accent1"/>
                </a:solidFill>
              </a:rPr>
              <a:t>realiza</a:t>
            </a:r>
            <a:r>
              <a:rPr lang="en-GB" sz="2000" dirty="0">
                <a:solidFill>
                  <a:schemeClr val="accent1"/>
                </a:solidFill>
              </a:rPr>
              <a:t> o </a:t>
            </a:r>
            <a:r>
              <a:rPr lang="en-GB" sz="2000" dirty="0" err="1">
                <a:solidFill>
                  <a:schemeClr val="accent1"/>
                </a:solidFill>
              </a:rPr>
              <a:t>dezinfecţie</a:t>
            </a:r>
            <a:r>
              <a:rPr lang="en-GB" sz="2000" dirty="0">
                <a:solidFill>
                  <a:schemeClr val="accent1"/>
                </a:solidFill>
              </a:rPr>
              <a:t> de </a:t>
            </a:r>
            <a:r>
              <a:rPr lang="en-GB" sz="2000" dirty="0" err="1">
                <a:solidFill>
                  <a:schemeClr val="accent1"/>
                </a:solidFill>
              </a:rPr>
              <a:t>nivel</a:t>
            </a:r>
            <a:r>
              <a:rPr lang="en-GB" sz="2000" dirty="0">
                <a:solidFill>
                  <a:schemeClr val="accent1"/>
                </a:solidFill>
              </a:rPr>
              <a:t> </a:t>
            </a:r>
            <a:r>
              <a:rPr lang="en-GB" sz="2000" dirty="0" err="1">
                <a:solidFill>
                  <a:schemeClr val="accent1"/>
                </a:solidFill>
              </a:rPr>
              <a:t>înalt</a:t>
            </a:r>
            <a:r>
              <a:rPr lang="en-GB" sz="2000" dirty="0">
                <a:solidFill>
                  <a:schemeClr val="accent1"/>
                </a:solidFill>
              </a:rPr>
              <a:t>. De </a:t>
            </a:r>
            <a:r>
              <a:rPr lang="en-GB" sz="2000" dirty="0" err="1">
                <a:solidFill>
                  <a:schemeClr val="accent1"/>
                </a:solidFill>
              </a:rPr>
              <a:t>precizat</a:t>
            </a:r>
            <a:r>
              <a:rPr lang="en-GB" sz="2000" dirty="0">
                <a:solidFill>
                  <a:schemeClr val="accent1"/>
                </a:solidFill>
              </a:rPr>
              <a:t> </a:t>
            </a:r>
            <a:r>
              <a:rPr lang="en-GB" sz="2000" dirty="0" err="1">
                <a:solidFill>
                  <a:schemeClr val="accent1"/>
                </a:solidFill>
              </a:rPr>
              <a:t>că</a:t>
            </a:r>
            <a:r>
              <a:rPr lang="en-GB" sz="2000" dirty="0">
                <a:solidFill>
                  <a:schemeClr val="accent1"/>
                </a:solidFill>
              </a:rPr>
              <a:t> </a:t>
            </a:r>
            <a:r>
              <a:rPr lang="en-GB" sz="2000" dirty="0" err="1">
                <a:solidFill>
                  <a:schemeClr val="accent1"/>
                </a:solidFill>
              </a:rPr>
              <a:t>marea</a:t>
            </a:r>
            <a:r>
              <a:rPr lang="en-GB" sz="2000" dirty="0">
                <a:solidFill>
                  <a:schemeClr val="accent1"/>
                </a:solidFill>
              </a:rPr>
              <a:t> </a:t>
            </a:r>
            <a:r>
              <a:rPr lang="en-GB" sz="2000" dirty="0" err="1">
                <a:solidFill>
                  <a:schemeClr val="accent1"/>
                </a:solidFill>
              </a:rPr>
              <a:t>majoritate</a:t>
            </a:r>
            <a:r>
              <a:rPr lang="en-GB" sz="2000" dirty="0">
                <a:solidFill>
                  <a:schemeClr val="accent1"/>
                </a:solidFill>
              </a:rPr>
              <a:t> a </a:t>
            </a:r>
            <a:r>
              <a:rPr lang="en-GB" sz="2000" dirty="0" err="1">
                <a:solidFill>
                  <a:schemeClr val="accent1"/>
                </a:solidFill>
              </a:rPr>
              <a:t>instrumentarului</a:t>
            </a:r>
            <a:r>
              <a:rPr lang="en-GB" sz="2000" dirty="0">
                <a:solidFill>
                  <a:schemeClr val="accent1"/>
                </a:solidFill>
              </a:rPr>
              <a:t> </a:t>
            </a:r>
            <a:r>
              <a:rPr lang="en-GB" sz="2000" dirty="0" err="1">
                <a:solidFill>
                  <a:schemeClr val="accent1"/>
                </a:solidFill>
              </a:rPr>
              <a:t>stomatologic</a:t>
            </a:r>
            <a:r>
              <a:rPr lang="en-GB" sz="2000" dirty="0">
                <a:solidFill>
                  <a:schemeClr val="accent1"/>
                </a:solidFill>
              </a:rPr>
              <a:t> </a:t>
            </a:r>
            <a:r>
              <a:rPr lang="en-GB" sz="2000" dirty="0" err="1">
                <a:solidFill>
                  <a:schemeClr val="accent1"/>
                </a:solidFill>
              </a:rPr>
              <a:t>este</a:t>
            </a:r>
            <a:r>
              <a:rPr lang="en-GB" sz="2000" dirty="0">
                <a:solidFill>
                  <a:schemeClr val="accent1"/>
                </a:solidFill>
              </a:rPr>
              <a:t> </a:t>
            </a:r>
            <a:r>
              <a:rPr lang="en-GB" sz="2000" dirty="0" err="1">
                <a:solidFill>
                  <a:schemeClr val="accent1"/>
                </a:solidFill>
              </a:rPr>
              <a:t>autoclavabil</a:t>
            </a:r>
            <a:r>
              <a:rPr lang="en-GB" sz="2000" dirty="0">
                <a:solidFill>
                  <a:schemeClr val="accent1"/>
                </a:solidFill>
              </a:rPr>
              <a:t>, </a:t>
            </a:r>
            <a:r>
              <a:rPr lang="en-GB" sz="2000" dirty="0" err="1">
                <a:solidFill>
                  <a:schemeClr val="accent1"/>
                </a:solidFill>
              </a:rPr>
              <a:t>puţine</a:t>
            </a:r>
            <a:r>
              <a:rPr lang="en-GB" sz="2000" dirty="0">
                <a:solidFill>
                  <a:schemeClr val="accent1"/>
                </a:solidFill>
              </a:rPr>
              <a:t> </a:t>
            </a:r>
            <a:r>
              <a:rPr lang="en-GB" sz="2000" dirty="0" err="1">
                <a:solidFill>
                  <a:schemeClr val="accent1"/>
                </a:solidFill>
              </a:rPr>
              <a:t>dispozitive</a:t>
            </a:r>
            <a:r>
              <a:rPr lang="en-GB" sz="2000" dirty="0">
                <a:solidFill>
                  <a:schemeClr val="accent1"/>
                </a:solidFill>
              </a:rPr>
              <a:t> se </a:t>
            </a:r>
            <a:r>
              <a:rPr lang="en-GB" sz="2000" dirty="0" err="1">
                <a:solidFill>
                  <a:schemeClr val="accent1"/>
                </a:solidFill>
              </a:rPr>
              <a:t>pretează</a:t>
            </a:r>
            <a:r>
              <a:rPr lang="en-GB" sz="2000" dirty="0">
                <a:solidFill>
                  <a:schemeClr val="accent1"/>
                </a:solidFill>
              </a:rPr>
              <a:t> </a:t>
            </a:r>
            <a:r>
              <a:rPr lang="en-GB" sz="2000" dirty="0" err="1">
                <a:solidFill>
                  <a:schemeClr val="accent1"/>
                </a:solidFill>
              </a:rPr>
              <a:t>dezinfecţiei</a:t>
            </a:r>
            <a:r>
              <a:rPr lang="en-GB" sz="2000" dirty="0">
                <a:solidFill>
                  <a:schemeClr val="accent1"/>
                </a:solidFill>
              </a:rPr>
              <a:t> de </a:t>
            </a:r>
            <a:r>
              <a:rPr lang="en-GB" sz="2000" dirty="0" err="1">
                <a:solidFill>
                  <a:schemeClr val="accent1"/>
                </a:solidFill>
              </a:rPr>
              <a:t>nivel</a:t>
            </a:r>
            <a:r>
              <a:rPr lang="en-GB" sz="2000" dirty="0">
                <a:solidFill>
                  <a:schemeClr val="accent1"/>
                </a:solidFill>
              </a:rPr>
              <a:t> </a:t>
            </a:r>
            <a:r>
              <a:rPr lang="en-GB" sz="2000" dirty="0" err="1">
                <a:solidFill>
                  <a:schemeClr val="accent1"/>
                </a:solidFill>
              </a:rPr>
              <a:t>înalt</a:t>
            </a:r>
            <a:r>
              <a:rPr lang="en-GB" sz="2000" dirty="0">
                <a:solidFill>
                  <a:schemeClr val="accent1"/>
                </a:solidFill>
              </a:rPr>
              <a:t>. </a:t>
            </a:r>
            <a:endParaRPr lang="en-GB" sz="2000" dirty="0">
              <a:solidFill>
                <a:schemeClr val="accent1"/>
              </a:solidFill>
            </a:endParaRPr>
          </a:p>
          <a:p>
            <a:r>
              <a:rPr lang="en-GB" sz="2000" b="1" dirty="0">
                <a:solidFill>
                  <a:schemeClr val="accent1"/>
                </a:solidFill>
              </a:rPr>
              <a:t>6. </a:t>
            </a:r>
            <a:r>
              <a:rPr lang="en-GB" sz="2000" b="1" dirty="0" err="1">
                <a:solidFill>
                  <a:schemeClr val="accent1"/>
                </a:solidFill>
              </a:rPr>
              <a:t>Uscare-inspecţie</a:t>
            </a:r>
            <a:r>
              <a:rPr lang="en-GB" sz="2000" b="1" dirty="0">
                <a:solidFill>
                  <a:schemeClr val="accent1"/>
                </a:solidFill>
              </a:rPr>
              <a:t> </a:t>
            </a:r>
            <a:endParaRPr lang="en-GB" sz="2000" b="1" dirty="0">
              <a:solidFill>
                <a:schemeClr val="accent1"/>
              </a:solidFill>
            </a:endParaRPr>
          </a:p>
          <a:p>
            <a:r>
              <a:rPr lang="en-GB" sz="2000" dirty="0">
                <a:solidFill>
                  <a:schemeClr val="accent1"/>
                </a:solidFill>
              </a:rPr>
              <a:t>Se </a:t>
            </a:r>
            <a:r>
              <a:rPr lang="en-GB" sz="2000" dirty="0" err="1">
                <a:solidFill>
                  <a:schemeClr val="accent1"/>
                </a:solidFill>
              </a:rPr>
              <a:t>realizează</a:t>
            </a:r>
            <a:r>
              <a:rPr lang="en-GB" sz="2000" dirty="0">
                <a:solidFill>
                  <a:schemeClr val="accent1"/>
                </a:solidFill>
              </a:rPr>
              <a:t> cu </a:t>
            </a:r>
            <a:r>
              <a:rPr lang="en-GB" sz="2000" dirty="0" err="1">
                <a:solidFill>
                  <a:schemeClr val="accent1"/>
                </a:solidFill>
              </a:rPr>
              <a:t>prosoape</a:t>
            </a:r>
            <a:r>
              <a:rPr lang="en-GB" sz="2000" dirty="0">
                <a:solidFill>
                  <a:schemeClr val="accent1"/>
                </a:solidFill>
              </a:rPr>
              <a:t> curate special </a:t>
            </a:r>
            <a:r>
              <a:rPr lang="en-GB" sz="2000" dirty="0" err="1">
                <a:solidFill>
                  <a:schemeClr val="accent1"/>
                </a:solidFill>
              </a:rPr>
              <a:t>rezervate</a:t>
            </a:r>
            <a:r>
              <a:rPr lang="en-GB" sz="2000" dirty="0">
                <a:solidFill>
                  <a:schemeClr val="accent1"/>
                </a:solidFill>
              </a:rPr>
              <a:t> </a:t>
            </a:r>
            <a:r>
              <a:rPr lang="en-GB" sz="2000" dirty="0" err="1">
                <a:solidFill>
                  <a:schemeClr val="accent1"/>
                </a:solidFill>
              </a:rPr>
              <a:t>acestui</a:t>
            </a:r>
            <a:r>
              <a:rPr lang="en-GB" sz="2000" dirty="0">
                <a:solidFill>
                  <a:schemeClr val="accent1"/>
                </a:solidFill>
              </a:rPr>
              <a:t> scop, </a:t>
            </a:r>
            <a:r>
              <a:rPr lang="en-GB" sz="2000" dirty="0" err="1">
                <a:solidFill>
                  <a:schemeClr val="accent1"/>
                </a:solidFill>
              </a:rPr>
              <a:t>preferabil</a:t>
            </a:r>
            <a:r>
              <a:rPr lang="en-GB" sz="2000" dirty="0">
                <a:solidFill>
                  <a:schemeClr val="accent1"/>
                </a:solidFill>
              </a:rPr>
              <a:t> de </a:t>
            </a:r>
            <a:r>
              <a:rPr lang="en-GB" sz="2000" dirty="0" err="1">
                <a:solidFill>
                  <a:schemeClr val="accent1"/>
                </a:solidFill>
              </a:rPr>
              <a:t>unică</a:t>
            </a:r>
            <a:r>
              <a:rPr lang="en-GB" sz="2000" dirty="0">
                <a:solidFill>
                  <a:schemeClr val="accent1"/>
                </a:solidFill>
              </a:rPr>
              <a:t> </a:t>
            </a:r>
            <a:r>
              <a:rPr lang="en-GB" sz="2000" dirty="0" err="1">
                <a:solidFill>
                  <a:schemeClr val="accent1"/>
                </a:solidFill>
              </a:rPr>
              <a:t>utilizare</a:t>
            </a:r>
            <a:r>
              <a:rPr lang="en-GB" sz="2000" dirty="0">
                <a:solidFill>
                  <a:schemeClr val="accent1"/>
                </a:solidFill>
              </a:rPr>
              <a:t>, jet de </a:t>
            </a:r>
            <a:r>
              <a:rPr lang="en-GB" sz="2000" dirty="0" err="1">
                <a:solidFill>
                  <a:schemeClr val="accent1"/>
                </a:solidFill>
              </a:rPr>
              <a:t>aer</a:t>
            </a:r>
            <a:r>
              <a:rPr lang="en-GB" sz="2000" dirty="0">
                <a:solidFill>
                  <a:schemeClr val="accent1"/>
                </a:solidFill>
              </a:rPr>
              <a:t> </a:t>
            </a:r>
            <a:r>
              <a:rPr lang="en-GB" sz="2000" dirty="0" err="1">
                <a:solidFill>
                  <a:schemeClr val="accent1"/>
                </a:solidFill>
              </a:rPr>
              <a:t>comprimat</a:t>
            </a:r>
            <a:r>
              <a:rPr lang="en-GB" sz="2000" dirty="0">
                <a:solidFill>
                  <a:schemeClr val="accent1"/>
                </a:solidFill>
              </a:rPr>
              <a:t> </a:t>
            </a:r>
            <a:r>
              <a:rPr lang="en-GB" sz="2000" dirty="0" err="1">
                <a:solidFill>
                  <a:schemeClr val="accent1"/>
                </a:solidFill>
              </a:rPr>
              <a:t>sau</a:t>
            </a:r>
            <a:r>
              <a:rPr lang="en-GB" sz="2000" dirty="0">
                <a:solidFill>
                  <a:schemeClr val="accent1"/>
                </a:solidFill>
              </a:rPr>
              <a:t> </a:t>
            </a:r>
            <a:r>
              <a:rPr lang="en-GB" sz="2000" dirty="0" err="1">
                <a:solidFill>
                  <a:schemeClr val="accent1"/>
                </a:solidFill>
              </a:rPr>
              <a:t>maşini</a:t>
            </a:r>
            <a:r>
              <a:rPr lang="en-GB" sz="2000" dirty="0">
                <a:solidFill>
                  <a:schemeClr val="accent1"/>
                </a:solidFill>
              </a:rPr>
              <a:t> de </a:t>
            </a:r>
            <a:r>
              <a:rPr lang="en-GB" sz="2000" dirty="0" err="1">
                <a:solidFill>
                  <a:schemeClr val="accent1"/>
                </a:solidFill>
              </a:rPr>
              <a:t>uscare</a:t>
            </a:r>
            <a:r>
              <a:rPr lang="en-GB" sz="2000" dirty="0">
                <a:solidFill>
                  <a:schemeClr val="accent1"/>
                </a:solidFill>
              </a:rPr>
              <a:t>. </a:t>
            </a:r>
            <a:r>
              <a:rPr lang="en-GB" sz="2000" dirty="0" err="1">
                <a:solidFill>
                  <a:schemeClr val="accent1"/>
                </a:solidFill>
              </a:rPr>
              <a:t>Instrumentarul</a:t>
            </a:r>
            <a:r>
              <a:rPr lang="en-GB" sz="2000" dirty="0">
                <a:solidFill>
                  <a:schemeClr val="accent1"/>
                </a:solidFill>
              </a:rPr>
              <a:t> </a:t>
            </a:r>
            <a:r>
              <a:rPr lang="en-GB" sz="2000" dirty="0" err="1">
                <a:solidFill>
                  <a:schemeClr val="accent1"/>
                </a:solidFill>
              </a:rPr>
              <a:t>va</a:t>
            </a:r>
            <a:r>
              <a:rPr lang="en-GB" sz="2000" dirty="0">
                <a:solidFill>
                  <a:schemeClr val="accent1"/>
                </a:solidFill>
              </a:rPr>
              <a:t> fi </a:t>
            </a:r>
            <a:r>
              <a:rPr lang="en-GB" sz="2000" dirty="0" err="1">
                <a:solidFill>
                  <a:schemeClr val="accent1"/>
                </a:solidFill>
              </a:rPr>
              <a:t>inspectat</a:t>
            </a:r>
            <a:r>
              <a:rPr lang="en-GB" sz="2000" dirty="0">
                <a:solidFill>
                  <a:schemeClr val="accent1"/>
                </a:solidFill>
              </a:rPr>
              <a:t> </a:t>
            </a:r>
            <a:r>
              <a:rPr lang="en-GB" sz="2000" dirty="0" err="1">
                <a:solidFill>
                  <a:schemeClr val="accent1"/>
                </a:solidFill>
              </a:rPr>
              <a:t>şi</a:t>
            </a:r>
            <a:r>
              <a:rPr lang="en-GB" sz="2000" dirty="0">
                <a:solidFill>
                  <a:schemeClr val="accent1"/>
                </a:solidFill>
              </a:rPr>
              <a:t> </a:t>
            </a:r>
            <a:r>
              <a:rPr lang="en-GB" sz="2000" dirty="0" err="1">
                <a:solidFill>
                  <a:schemeClr val="accent1"/>
                </a:solidFill>
              </a:rPr>
              <a:t>cel</a:t>
            </a:r>
            <a:r>
              <a:rPr lang="en-GB" sz="2000" dirty="0">
                <a:solidFill>
                  <a:schemeClr val="accent1"/>
                </a:solidFill>
              </a:rPr>
              <a:t> cu </a:t>
            </a:r>
            <a:r>
              <a:rPr lang="en-GB" sz="2000" dirty="0" err="1">
                <a:solidFill>
                  <a:schemeClr val="accent1"/>
                </a:solidFill>
              </a:rPr>
              <a:t>urme</a:t>
            </a:r>
            <a:r>
              <a:rPr lang="en-GB" sz="2000" dirty="0">
                <a:solidFill>
                  <a:schemeClr val="accent1"/>
                </a:solidFill>
              </a:rPr>
              <a:t> de </a:t>
            </a:r>
            <a:r>
              <a:rPr lang="en-GB" sz="2000" dirty="0" err="1">
                <a:solidFill>
                  <a:schemeClr val="accent1"/>
                </a:solidFill>
              </a:rPr>
              <a:t>deteriorare</a:t>
            </a:r>
            <a:r>
              <a:rPr lang="en-GB" sz="2000" dirty="0">
                <a:solidFill>
                  <a:schemeClr val="accent1"/>
                </a:solidFill>
              </a:rPr>
              <a:t> </a:t>
            </a:r>
            <a:r>
              <a:rPr lang="en-GB" sz="2000" dirty="0" err="1">
                <a:solidFill>
                  <a:schemeClr val="accent1"/>
                </a:solidFill>
              </a:rPr>
              <a:t>va</a:t>
            </a:r>
            <a:r>
              <a:rPr lang="en-GB" sz="2000" dirty="0">
                <a:solidFill>
                  <a:schemeClr val="accent1"/>
                </a:solidFill>
              </a:rPr>
              <a:t> fi </a:t>
            </a:r>
            <a:r>
              <a:rPr lang="en-GB" sz="2000" dirty="0" err="1">
                <a:solidFill>
                  <a:schemeClr val="accent1"/>
                </a:solidFill>
              </a:rPr>
              <a:t>aruncat</a:t>
            </a:r>
            <a:r>
              <a:rPr lang="en-GB" sz="2000" dirty="0">
                <a:solidFill>
                  <a:schemeClr val="accent1"/>
                </a:solidFill>
              </a:rPr>
              <a:t> (ex: ace de canal </a:t>
            </a:r>
            <a:r>
              <a:rPr lang="en-GB" sz="2000" dirty="0" err="1">
                <a:solidFill>
                  <a:schemeClr val="accent1"/>
                </a:solidFill>
              </a:rPr>
              <a:t>despiralate</a:t>
            </a:r>
            <a:r>
              <a:rPr lang="en-GB" sz="2000" dirty="0">
                <a:solidFill>
                  <a:schemeClr val="accent1"/>
                </a:solidFill>
              </a:rPr>
              <a:t>, </a:t>
            </a:r>
            <a:r>
              <a:rPr lang="en-GB" sz="2000" dirty="0" err="1">
                <a:solidFill>
                  <a:schemeClr val="accent1"/>
                </a:solidFill>
              </a:rPr>
              <a:t>freze</a:t>
            </a:r>
            <a:r>
              <a:rPr lang="en-GB" sz="2000" dirty="0">
                <a:solidFill>
                  <a:schemeClr val="accent1"/>
                </a:solidFill>
              </a:rPr>
              <a:t> </a:t>
            </a:r>
            <a:r>
              <a:rPr lang="en-GB" sz="2000" dirty="0" err="1">
                <a:solidFill>
                  <a:schemeClr val="accent1"/>
                </a:solidFill>
              </a:rPr>
              <a:t>tocite</a:t>
            </a:r>
            <a:r>
              <a:rPr lang="en-GB" sz="2000" dirty="0">
                <a:solidFill>
                  <a:schemeClr val="accent1"/>
                </a:solidFill>
              </a:rPr>
              <a:t>, etc.). </a:t>
            </a:r>
            <a:r>
              <a:rPr lang="en-GB" sz="2000" dirty="0" err="1">
                <a:solidFill>
                  <a:schemeClr val="accent1"/>
                </a:solidFill>
              </a:rPr>
              <a:t>Dacă</a:t>
            </a:r>
            <a:r>
              <a:rPr lang="en-GB" sz="2000" dirty="0">
                <a:solidFill>
                  <a:schemeClr val="accent1"/>
                </a:solidFill>
              </a:rPr>
              <a:t> se </a:t>
            </a:r>
            <a:r>
              <a:rPr lang="en-GB" sz="2000" dirty="0" err="1">
                <a:solidFill>
                  <a:schemeClr val="accent1"/>
                </a:solidFill>
              </a:rPr>
              <a:t>observă</a:t>
            </a:r>
            <a:r>
              <a:rPr lang="en-GB" sz="2000" dirty="0">
                <a:solidFill>
                  <a:schemeClr val="accent1"/>
                </a:solidFill>
              </a:rPr>
              <a:t> </a:t>
            </a:r>
            <a:r>
              <a:rPr lang="en-GB" sz="2000" dirty="0" err="1">
                <a:solidFill>
                  <a:schemeClr val="accent1"/>
                </a:solidFill>
              </a:rPr>
              <a:t>urme</a:t>
            </a:r>
            <a:r>
              <a:rPr lang="en-GB" sz="2000" dirty="0">
                <a:solidFill>
                  <a:schemeClr val="accent1"/>
                </a:solidFill>
              </a:rPr>
              <a:t> de </a:t>
            </a:r>
            <a:r>
              <a:rPr lang="en-GB" sz="2000" dirty="0" err="1">
                <a:solidFill>
                  <a:schemeClr val="accent1"/>
                </a:solidFill>
              </a:rPr>
              <a:t>ciment</a:t>
            </a:r>
            <a:r>
              <a:rPr lang="en-GB" sz="2000" dirty="0">
                <a:solidFill>
                  <a:schemeClr val="accent1"/>
                </a:solidFill>
              </a:rPr>
              <a:t> </a:t>
            </a:r>
            <a:r>
              <a:rPr lang="en-GB" sz="2000" dirty="0" err="1">
                <a:solidFill>
                  <a:schemeClr val="accent1"/>
                </a:solidFill>
              </a:rPr>
              <a:t>sau</a:t>
            </a:r>
            <a:r>
              <a:rPr lang="en-GB" sz="2000" dirty="0">
                <a:solidFill>
                  <a:schemeClr val="accent1"/>
                </a:solidFill>
              </a:rPr>
              <a:t> </a:t>
            </a:r>
            <a:r>
              <a:rPr lang="en-GB" sz="2000" dirty="0" err="1">
                <a:solidFill>
                  <a:schemeClr val="accent1"/>
                </a:solidFill>
              </a:rPr>
              <a:t>alţi</a:t>
            </a:r>
            <a:r>
              <a:rPr lang="en-GB" sz="2000" dirty="0">
                <a:solidFill>
                  <a:schemeClr val="accent1"/>
                </a:solidFill>
              </a:rPr>
              <a:t> </a:t>
            </a:r>
            <a:r>
              <a:rPr lang="en-GB" sz="2000" dirty="0" err="1">
                <a:solidFill>
                  <a:schemeClr val="accent1"/>
                </a:solidFill>
              </a:rPr>
              <a:t>contaminanţi</a:t>
            </a:r>
            <a:r>
              <a:rPr lang="en-GB" sz="2000" dirty="0">
                <a:solidFill>
                  <a:schemeClr val="accent1"/>
                </a:solidFill>
              </a:rPr>
              <a:t> se </a:t>
            </a:r>
            <a:r>
              <a:rPr lang="en-GB" sz="2000" dirty="0" err="1">
                <a:solidFill>
                  <a:schemeClr val="accent1"/>
                </a:solidFill>
              </a:rPr>
              <a:t>va</a:t>
            </a:r>
            <a:r>
              <a:rPr lang="en-GB" sz="2000" dirty="0">
                <a:solidFill>
                  <a:schemeClr val="accent1"/>
                </a:solidFill>
              </a:rPr>
              <a:t> </a:t>
            </a:r>
            <a:r>
              <a:rPr lang="en-GB" sz="2000" dirty="0" err="1">
                <a:solidFill>
                  <a:schemeClr val="accent1"/>
                </a:solidFill>
              </a:rPr>
              <a:t>relua</a:t>
            </a:r>
            <a:r>
              <a:rPr lang="en-GB" sz="2000" dirty="0">
                <a:solidFill>
                  <a:schemeClr val="accent1"/>
                </a:solidFill>
              </a:rPr>
              <a:t> </a:t>
            </a:r>
            <a:r>
              <a:rPr lang="en-GB" sz="2000" dirty="0" err="1">
                <a:solidFill>
                  <a:schemeClr val="accent1"/>
                </a:solidFill>
              </a:rPr>
              <a:t>curăţarea</a:t>
            </a:r>
            <a:r>
              <a:rPr lang="en-GB" sz="2000" dirty="0">
                <a:solidFill>
                  <a:schemeClr val="accent1"/>
                </a:solidFill>
              </a:rPr>
              <a:t> manual. </a:t>
            </a:r>
            <a:endParaRPr lang="en-GB" sz="2000" dirty="0">
              <a:solidFill>
                <a:schemeClr val="accent1"/>
              </a:solidFill>
            </a:endParaRPr>
          </a:p>
          <a:p>
            <a:r>
              <a:rPr lang="en-GB" sz="2000" b="1" dirty="0">
                <a:solidFill>
                  <a:schemeClr val="accent1"/>
                </a:solidFill>
              </a:rPr>
              <a:t>7. </a:t>
            </a:r>
            <a:r>
              <a:rPr lang="en-GB" sz="2000" b="1" dirty="0" err="1">
                <a:solidFill>
                  <a:schemeClr val="accent1"/>
                </a:solidFill>
              </a:rPr>
              <a:t>Lubrefiere</a:t>
            </a:r>
            <a:endParaRPr lang="en-GB" sz="2000" b="1" dirty="0">
              <a:solidFill>
                <a:schemeClr val="accent1"/>
              </a:solidFill>
            </a:endParaRPr>
          </a:p>
          <a:p>
            <a:r>
              <a:rPr lang="en-GB" sz="2000" dirty="0">
                <a:solidFill>
                  <a:schemeClr val="accent1"/>
                </a:solidFill>
              </a:rPr>
              <a:t>Se </a:t>
            </a:r>
            <a:r>
              <a:rPr lang="en-GB" sz="2000" dirty="0" err="1">
                <a:solidFill>
                  <a:schemeClr val="accent1"/>
                </a:solidFill>
              </a:rPr>
              <a:t>realizează</a:t>
            </a:r>
            <a:r>
              <a:rPr lang="en-GB" sz="2000" dirty="0">
                <a:solidFill>
                  <a:schemeClr val="accent1"/>
                </a:solidFill>
              </a:rPr>
              <a:t> </a:t>
            </a:r>
            <a:r>
              <a:rPr lang="en-GB" sz="2000" dirty="0" err="1">
                <a:solidFill>
                  <a:schemeClr val="accent1"/>
                </a:solidFill>
              </a:rPr>
              <a:t>dacă</a:t>
            </a:r>
            <a:r>
              <a:rPr lang="en-GB" sz="2000" dirty="0">
                <a:solidFill>
                  <a:schemeClr val="accent1"/>
                </a:solidFill>
              </a:rPr>
              <a:t> e </a:t>
            </a:r>
            <a:r>
              <a:rPr lang="en-GB" sz="2000" dirty="0" err="1">
                <a:solidFill>
                  <a:schemeClr val="accent1"/>
                </a:solidFill>
              </a:rPr>
              <a:t>cazul</a:t>
            </a:r>
            <a:r>
              <a:rPr lang="en-GB" sz="2000" dirty="0">
                <a:solidFill>
                  <a:schemeClr val="accent1"/>
                </a:solidFill>
              </a:rPr>
              <a:t> (turbine, </a:t>
            </a:r>
            <a:r>
              <a:rPr lang="en-GB" sz="2000" dirty="0" err="1">
                <a:solidFill>
                  <a:schemeClr val="accent1"/>
                </a:solidFill>
              </a:rPr>
              <a:t>piese</a:t>
            </a:r>
            <a:r>
              <a:rPr lang="en-GB" sz="2000" dirty="0">
                <a:solidFill>
                  <a:schemeClr val="accent1"/>
                </a:solidFill>
              </a:rPr>
              <a:t> cot) cu </a:t>
            </a:r>
            <a:r>
              <a:rPr lang="en-GB" sz="2000" dirty="0" err="1">
                <a:solidFill>
                  <a:schemeClr val="accent1"/>
                </a:solidFill>
              </a:rPr>
              <a:t>sprayul</a:t>
            </a:r>
            <a:r>
              <a:rPr lang="en-GB" sz="2000" dirty="0">
                <a:solidFill>
                  <a:schemeClr val="accent1"/>
                </a:solidFill>
              </a:rPr>
              <a:t> </a:t>
            </a:r>
            <a:r>
              <a:rPr lang="en-GB" sz="2000" dirty="0" err="1">
                <a:solidFill>
                  <a:schemeClr val="accent1"/>
                </a:solidFill>
              </a:rPr>
              <a:t>lubrefiant</a:t>
            </a:r>
            <a:r>
              <a:rPr lang="en-GB" sz="2000" dirty="0">
                <a:solidFill>
                  <a:schemeClr val="accent1"/>
                </a:solidFill>
              </a:rPr>
              <a:t> </a:t>
            </a:r>
            <a:r>
              <a:rPr lang="en-GB" sz="2000" dirty="0" err="1">
                <a:solidFill>
                  <a:schemeClr val="accent1"/>
                </a:solidFill>
              </a:rPr>
              <a:t>sau</a:t>
            </a:r>
            <a:r>
              <a:rPr lang="en-GB" sz="2000" dirty="0">
                <a:solidFill>
                  <a:schemeClr val="accent1"/>
                </a:solidFill>
              </a:rPr>
              <a:t> </a:t>
            </a:r>
            <a:r>
              <a:rPr lang="en-GB" sz="2000" dirty="0" err="1">
                <a:solidFill>
                  <a:schemeClr val="accent1"/>
                </a:solidFill>
              </a:rPr>
              <a:t>dispozitive</a:t>
            </a:r>
            <a:r>
              <a:rPr lang="en-GB" sz="2000" dirty="0">
                <a:solidFill>
                  <a:schemeClr val="accent1"/>
                </a:solidFill>
              </a:rPr>
              <a:t> </a:t>
            </a:r>
            <a:r>
              <a:rPr lang="en-GB" sz="2000" dirty="0" err="1">
                <a:solidFill>
                  <a:schemeClr val="accent1"/>
                </a:solidFill>
              </a:rPr>
              <a:t>mecanice</a:t>
            </a:r>
            <a:r>
              <a:rPr lang="en-GB" sz="2000" dirty="0">
                <a:solidFill>
                  <a:schemeClr val="accent1"/>
                </a:solidFill>
              </a:rPr>
              <a:t> de </a:t>
            </a:r>
            <a:r>
              <a:rPr lang="en-GB" sz="2000" dirty="0" err="1">
                <a:solidFill>
                  <a:schemeClr val="accent1"/>
                </a:solidFill>
              </a:rPr>
              <a:t>curățare</a:t>
            </a:r>
            <a:r>
              <a:rPr lang="en-GB" sz="2000" dirty="0">
                <a:solidFill>
                  <a:schemeClr val="accent1"/>
                </a:solidFill>
              </a:rPr>
              <a:t>/ </a:t>
            </a:r>
            <a:r>
              <a:rPr lang="en-GB" sz="2000" dirty="0" err="1">
                <a:solidFill>
                  <a:schemeClr val="accent1"/>
                </a:solidFill>
              </a:rPr>
              <a:t>lubrefiere</a:t>
            </a:r>
            <a:r>
              <a:rPr lang="en-GB" sz="2000" dirty="0">
                <a:solidFill>
                  <a:schemeClr val="accent1"/>
                </a:solidFill>
              </a:rPr>
              <a:t>. </a:t>
            </a:r>
            <a:endParaRPr lang="en-GB" sz="2000" dirty="0">
              <a:solidFill>
                <a:schemeClr val="accent1"/>
              </a:solidFill>
            </a:endParaRPr>
          </a:p>
          <a:p>
            <a:r>
              <a:rPr lang="en-GB" sz="2000" b="1" dirty="0">
                <a:solidFill>
                  <a:schemeClr val="accent1"/>
                </a:solidFill>
              </a:rPr>
              <a:t>8. </a:t>
            </a:r>
            <a:r>
              <a:rPr lang="en-GB" sz="2000" b="1" dirty="0" err="1">
                <a:solidFill>
                  <a:schemeClr val="accent1"/>
                </a:solidFill>
              </a:rPr>
              <a:t>Ambalarea</a:t>
            </a:r>
            <a:r>
              <a:rPr lang="en-GB" sz="2000" b="1" dirty="0">
                <a:solidFill>
                  <a:schemeClr val="accent1"/>
                </a:solidFill>
              </a:rPr>
              <a:t> în </a:t>
            </a:r>
            <a:r>
              <a:rPr lang="en-GB" sz="2000" b="1" dirty="0" err="1">
                <a:solidFill>
                  <a:schemeClr val="accent1"/>
                </a:solidFill>
              </a:rPr>
              <a:t>vederea</a:t>
            </a:r>
            <a:r>
              <a:rPr lang="en-GB" sz="2000" b="1" dirty="0">
                <a:solidFill>
                  <a:schemeClr val="accent1"/>
                </a:solidFill>
              </a:rPr>
              <a:t> </a:t>
            </a:r>
            <a:r>
              <a:rPr lang="en-GB" sz="2000" b="1" dirty="0" err="1">
                <a:solidFill>
                  <a:schemeClr val="accent1"/>
                </a:solidFill>
              </a:rPr>
              <a:t>sterilizării</a:t>
            </a:r>
            <a:endParaRPr lang="en-GB" sz="2000" b="1" dirty="0">
              <a:solidFill>
                <a:schemeClr val="accent1"/>
              </a:solidFill>
            </a:endParaRPr>
          </a:p>
          <a:p>
            <a:pPr marL="342900" indent="-342900">
              <a:buFontTx/>
              <a:buChar char="-"/>
            </a:pPr>
            <a:r>
              <a:rPr lang="en-GB" sz="2000" dirty="0" err="1">
                <a:solidFill>
                  <a:schemeClr val="accent1"/>
                </a:solidFill>
              </a:rPr>
              <a:t>trusele</a:t>
            </a:r>
            <a:r>
              <a:rPr lang="en-GB" sz="2000" dirty="0">
                <a:solidFill>
                  <a:schemeClr val="accent1"/>
                </a:solidFill>
              </a:rPr>
              <a:t> </a:t>
            </a:r>
            <a:r>
              <a:rPr lang="en-GB" sz="2000" dirty="0" err="1">
                <a:solidFill>
                  <a:schemeClr val="accent1"/>
                </a:solidFill>
              </a:rPr>
              <a:t>şi</a:t>
            </a:r>
            <a:r>
              <a:rPr lang="en-GB" sz="2000" dirty="0">
                <a:solidFill>
                  <a:schemeClr val="accent1"/>
                </a:solidFill>
              </a:rPr>
              <a:t> </a:t>
            </a:r>
            <a:r>
              <a:rPr lang="en-GB" sz="2000" dirty="0" err="1">
                <a:solidFill>
                  <a:schemeClr val="accent1"/>
                </a:solidFill>
              </a:rPr>
              <a:t>instrumentarul</a:t>
            </a:r>
            <a:r>
              <a:rPr lang="en-GB" sz="2000" dirty="0">
                <a:solidFill>
                  <a:schemeClr val="accent1"/>
                </a:solidFill>
              </a:rPr>
              <a:t> chirurgical se </a:t>
            </a:r>
            <a:r>
              <a:rPr lang="en-GB" sz="2000" dirty="0" err="1">
                <a:solidFill>
                  <a:schemeClr val="accent1"/>
                </a:solidFill>
              </a:rPr>
              <a:t>ambalează</a:t>
            </a:r>
            <a:r>
              <a:rPr lang="en-GB" sz="2000" dirty="0">
                <a:solidFill>
                  <a:schemeClr val="accent1"/>
                </a:solidFill>
              </a:rPr>
              <a:t> individual în pungi de </a:t>
            </a:r>
            <a:r>
              <a:rPr lang="en-GB" sz="2000" dirty="0" err="1">
                <a:solidFill>
                  <a:schemeClr val="accent1"/>
                </a:solidFill>
              </a:rPr>
              <a:t>hârtie</a:t>
            </a:r>
            <a:r>
              <a:rPr lang="en-GB" sz="2000" dirty="0">
                <a:solidFill>
                  <a:schemeClr val="accent1"/>
                </a:solidFill>
              </a:rPr>
              <a:t>-plastic </a:t>
            </a:r>
            <a:r>
              <a:rPr lang="en-GB" sz="2000" dirty="0" err="1">
                <a:solidFill>
                  <a:schemeClr val="accent1"/>
                </a:solidFill>
              </a:rPr>
              <a:t>speciale</a:t>
            </a:r>
            <a:r>
              <a:rPr lang="en-GB" sz="2000" dirty="0">
                <a:solidFill>
                  <a:schemeClr val="accent1"/>
                </a:solidFill>
              </a:rPr>
              <a:t> </a:t>
            </a:r>
            <a:r>
              <a:rPr lang="en-GB" sz="2000" dirty="0" err="1">
                <a:solidFill>
                  <a:schemeClr val="accent1"/>
                </a:solidFill>
              </a:rPr>
              <a:t>și</a:t>
            </a:r>
            <a:r>
              <a:rPr lang="en-GB" sz="2000" dirty="0">
                <a:solidFill>
                  <a:schemeClr val="accent1"/>
                </a:solidFill>
              </a:rPr>
              <a:t> se </a:t>
            </a:r>
            <a:r>
              <a:rPr lang="en-GB" sz="2000" dirty="0" err="1">
                <a:solidFill>
                  <a:schemeClr val="accent1"/>
                </a:solidFill>
              </a:rPr>
              <a:t>sudează</a:t>
            </a:r>
            <a:r>
              <a:rPr lang="en-GB" sz="2000" dirty="0">
                <a:solidFill>
                  <a:schemeClr val="accent1"/>
                </a:solidFill>
              </a:rPr>
              <a:t>. </a:t>
            </a:r>
            <a:endParaRPr lang="en-GB" sz="2000" dirty="0">
              <a:solidFill>
                <a:schemeClr val="accent1"/>
              </a:solidFill>
            </a:endParaRPr>
          </a:p>
          <a:p>
            <a:pPr marL="342900" indent="-342900">
              <a:buFontTx/>
              <a:buChar char="-"/>
            </a:pPr>
            <a:r>
              <a:rPr lang="en-GB" sz="2000" dirty="0" err="1">
                <a:solidFill>
                  <a:schemeClr val="accent1"/>
                </a:solidFill>
              </a:rPr>
              <a:t>instrumentarul</a:t>
            </a:r>
            <a:r>
              <a:rPr lang="en-GB" sz="2000" dirty="0">
                <a:solidFill>
                  <a:schemeClr val="accent1"/>
                </a:solidFill>
              </a:rPr>
              <a:t> divers se </a:t>
            </a:r>
            <a:r>
              <a:rPr lang="en-GB" sz="2000" dirty="0" err="1">
                <a:solidFill>
                  <a:schemeClr val="accent1"/>
                </a:solidFill>
              </a:rPr>
              <a:t>sortează</a:t>
            </a:r>
            <a:r>
              <a:rPr lang="en-GB" sz="2000" dirty="0">
                <a:solidFill>
                  <a:schemeClr val="accent1"/>
                </a:solidFill>
              </a:rPr>
              <a:t> </a:t>
            </a:r>
            <a:r>
              <a:rPr lang="en-GB" sz="2000" dirty="0" err="1">
                <a:solidFill>
                  <a:schemeClr val="accent1"/>
                </a:solidFill>
              </a:rPr>
              <a:t>şi</a:t>
            </a:r>
            <a:r>
              <a:rPr lang="en-GB" sz="2000" dirty="0">
                <a:solidFill>
                  <a:schemeClr val="accent1"/>
                </a:solidFill>
              </a:rPr>
              <a:t> se </a:t>
            </a:r>
            <a:r>
              <a:rPr lang="en-GB" sz="2000" dirty="0" err="1">
                <a:solidFill>
                  <a:schemeClr val="accent1"/>
                </a:solidFill>
              </a:rPr>
              <a:t>asează</a:t>
            </a:r>
            <a:r>
              <a:rPr lang="en-GB" sz="2000" dirty="0">
                <a:solidFill>
                  <a:schemeClr val="accent1"/>
                </a:solidFill>
              </a:rPr>
              <a:t> în </a:t>
            </a:r>
            <a:r>
              <a:rPr lang="en-GB" sz="2000" dirty="0" err="1">
                <a:solidFill>
                  <a:schemeClr val="accent1"/>
                </a:solidFill>
              </a:rPr>
              <a:t>casoletele</a:t>
            </a:r>
            <a:r>
              <a:rPr lang="en-GB" sz="2000" dirty="0">
                <a:solidFill>
                  <a:schemeClr val="accent1"/>
                </a:solidFill>
              </a:rPr>
              <a:t> </a:t>
            </a:r>
            <a:r>
              <a:rPr lang="en-GB" sz="2000" dirty="0" err="1">
                <a:solidFill>
                  <a:schemeClr val="accent1"/>
                </a:solidFill>
              </a:rPr>
              <a:t>metalice</a:t>
            </a:r>
            <a:r>
              <a:rPr lang="en-GB" sz="2000" dirty="0">
                <a:solidFill>
                  <a:schemeClr val="accent1"/>
                </a:solidFill>
              </a:rPr>
              <a:t> </a:t>
            </a:r>
            <a:r>
              <a:rPr lang="en-GB" sz="2000" dirty="0" err="1">
                <a:solidFill>
                  <a:schemeClr val="accent1"/>
                </a:solidFill>
              </a:rPr>
              <a:t>inscripționate</a:t>
            </a:r>
            <a:endParaRPr lang="en-GB" sz="2000" dirty="0">
              <a:solidFill>
                <a:schemeClr val="accent1"/>
              </a:solidFill>
            </a:endParaRPr>
          </a:p>
          <a:p>
            <a:pPr marL="342900" indent="-342900">
              <a:buFontTx/>
              <a:buChar char="-"/>
            </a:pPr>
            <a:r>
              <a:rPr lang="en-GB" sz="2000" dirty="0">
                <a:solidFill>
                  <a:schemeClr val="accent1"/>
                </a:solidFill>
              </a:rPr>
              <a:t>se </a:t>
            </a:r>
            <a:r>
              <a:rPr lang="en-GB" sz="2000" dirty="0" err="1">
                <a:solidFill>
                  <a:schemeClr val="accent1"/>
                </a:solidFill>
              </a:rPr>
              <a:t>pregătesc</a:t>
            </a:r>
            <a:r>
              <a:rPr lang="en-GB" sz="2000" dirty="0">
                <a:solidFill>
                  <a:schemeClr val="accent1"/>
                </a:solidFill>
              </a:rPr>
              <a:t> </a:t>
            </a:r>
            <a:r>
              <a:rPr lang="en-GB" sz="2000" dirty="0" err="1">
                <a:solidFill>
                  <a:schemeClr val="accent1"/>
                </a:solidFill>
              </a:rPr>
              <a:t>chituri</a:t>
            </a:r>
            <a:r>
              <a:rPr lang="en-GB" sz="2000" dirty="0">
                <a:solidFill>
                  <a:schemeClr val="accent1"/>
                </a:solidFill>
              </a:rPr>
              <a:t> de ace </a:t>
            </a:r>
            <a:r>
              <a:rPr lang="en-GB" sz="2000" dirty="0" err="1">
                <a:solidFill>
                  <a:schemeClr val="accent1"/>
                </a:solidFill>
              </a:rPr>
              <a:t>şi</a:t>
            </a:r>
            <a:r>
              <a:rPr lang="en-GB" sz="2000" dirty="0">
                <a:solidFill>
                  <a:schemeClr val="accent1"/>
                </a:solidFill>
              </a:rPr>
              <a:t> </a:t>
            </a:r>
            <a:r>
              <a:rPr lang="en-GB" sz="2000" dirty="0" err="1">
                <a:solidFill>
                  <a:schemeClr val="accent1"/>
                </a:solidFill>
              </a:rPr>
              <a:t>freze</a:t>
            </a:r>
            <a:r>
              <a:rPr lang="en-GB" sz="2000" dirty="0">
                <a:solidFill>
                  <a:schemeClr val="accent1"/>
                </a:solidFill>
              </a:rPr>
              <a:t> </a:t>
            </a:r>
            <a:r>
              <a:rPr lang="en-GB" sz="2000" dirty="0" err="1">
                <a:solidFill>
                  <a:schemeClr val="accent1"/>
                </a:solidFill>
              </a:rPr>
              <a:t>pentru</a:t>
            </a:r>
            <a:r>
              <a:rPr lang="en-GB" sz="2000" dirty="0">
                <a:solidFill>
                  <a:schemeClr val="accent1"/>
                </a:solidFill>
              </a:rPr>
              <a:t> </a:t>
            </a:r>
            <a:r>
              <a:rPr lang="en-GB" sz="2000" dirty="0" err="1">
                <a:solidFill>
                  <a:schemeClr val="accent1"/>
                </a:solidFill>
              </a:rPr>
              <a:t>diferite</a:t>
            </a:r>
            <a:r>
              <a:rPr lang="en-GB" sz="2000" dirty="0">
                <a:solidFill>
                  <a:schemeClr val="accent1"/>
                </a:solidFill>
              </a:rPr>
              <a:t> </a:t>
            </a:r>
            <a:r>
              <a:rPr lang="en-GB" sz="2000" dirty="0" err="1">
                <a:solidFill>
                  <a:schemeClr val="accent1"/>
                </a:solidFill>
              </a:rPr>
              <a:t>tipuri</a:t>
            </a:r>
            <a:r>
              <a:rPr lang="en-GB" sz="2000" dirty="0">
                <a:solidFill>
                  <a:schemeClr val="accent1"/>
                </a:solidFill>
              </a:rPr>
              <a:t> de </a:t>
            </a:r>
            <a:r>
              <a:rPr lang="en-GB" sz="2000" dirty="0" err="1">
                <a:solidFill>
                  <a:schemeClr val="accent1"/>
                </a:solidFill>
              </a:rPr>
              <a:t>manopere</a:t>
            </a:r>
            <a:r>
              <a:rPr lang="en-GB" sz="2000" dirty="0">
                <a:solidFill>
                  <a:schemeClr val="accent1"/>
                </a:solidFill>
              </a:rPr>
              <a:t> </a:t>
            </a:r>
            <a:r>
              <a:rPr lang="en-GB" sz="2000" dirty="0" err="1">
                <a:solidFill>
                  <a:schemeClr val="accent1"/>
                </a:solidFill>
              </a:rPr>
              <a:t>sau</a:t>
            </a:r>
            <a:r>
              <a:rPr lang="en-GB" sz="2000" dirty="0">
                <a:solidFill>
                  <a:schemeClr val="accent1"/>
                </a:solidFill>
              </a:rPr>
              <a:t> </a:t>
            </a:r>
            <a:r>
              <a:rPr lang="en-GB" sz="2000" dirty="0" err="1">
                <a:solidFill>
                  <a:schemeClr val="accent1"/>
                </a:solidFill>
              </a:rPr>
              <a:t>ambalate</a:t>
            </a:r>
            <a:r>
              <a:rPr lang="en-GB" sz="2000" dirty="0">
                <a:solidFill>
                  <a:schemeClr val="accent1"/>
                </a:solidFill>
              </a:rPr>
              <a:t> individual în pungi de </a:t>
            </a:r>
            <a:r>
              <a:rPr lang="en-GB" sz="2000" dirty="0" err="1">
                <a:solidFill>
                  <a:schemeClr val="accent1"/>
                </a:solidFill>
              </a:rPr>
              <a:t>hârtie</a:t>
            </a:r>
            <a:r>
              <a:rPr lang="en-GB" sz="2000" dirty="0">
                <a:solidFill>
                  <a:schemeClr val="accent1"/>
                </a:solidFill>
              </a:rPr>
              <a:t>-plastic </a:t>
            </a:r>
            <a:r>
              <a:rPr lang="en-GB" sz="2000" dirty="0" err="1">
                <a:solidFill>
                  <a:schemeClr val="accent1"/>
                </a:solidFill>
              </a:rPr>
              <a:t>sudate</a:t>
            </a:r>
            <a:r>
              <a:rPr lang="en-GB" sz="2000" dirty="0">
                <a:solidFill>
                  <a:schemeClr val="accent1"/>
                </a:solidFill>
              </a:rPr>
              <a:t>.</a:t>
            </a:r>
            <a:endParaRPr lang="x-none" sz="2000" dirty="0">
              <a:solidFill>
                <a:schemeClr val="accent1"/>
              </a:solidFill>
            </a:endParaRPr>
          </a:p>
        </p:txBody>
      </p:sp>
      <p:sp>
        <p:nvSpPr>
          <p:cNvPr id="2" name="TextBox 1"/>
          <p:cNvSpPr txBox="1"/>
          <p:nvPr/>
        </p:nvSpPr>
        <p:spPr>
          <a:xfrm>
            <a:off x="11404605" y="6596390"/>
            <a:ext cx="787395" cy="261610"/>
          </a:xfrm>
          <a:prstGeom prst="rect">
            <a:avLst/>
          </a:prstGeom>
          <a:noFill/>
        </p:spPr>
        <p:txBody>
          <a:bodyPr wrap="none" rtlCol="0">
            <a:spAutoFit/>
          </a:bodyPr>
          <a:lstStyle/>
          <a:p>
            <a:r>
              <a:rPr lang="x-none" sz="1100" dirty="0"/>
              <a:t>Sursa: DSP</a:t>
            </a:r>
            <a:endParaRPr lang="x-none" sz="11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5440" y="0"/>
            <a:ext cx="11379199" cy="584775"/>
          </a:xfrm>
          <a:prstGeom prst="rect">
            <a:avLst/>
          </a:prstGeom>
          <a:noFill/>
        </p:spPr>
        <p:txBody>
          <a:bodyPr wrap="square">
            <a:spAutoFit/>
          </a:bodyPr>
          <a:lstStyle/>
          <a:p>
            <a:pPr algn="ctr"/>
            <a:r>
              <a:rPr lang="en-GB" sz="3200" b="1" dirty="0" err="1">
                <a:solidFill>
                  <a:schemeClr val="accent1"/>
                </a:solidFill>
                <a:latin typeface="+mj-lt"/>
              </a:rPr>
              <a:t>Dezinfecţia</a:t>
            </a:r>
            <a:r>
              <a:rPr lang="en-GB" sz="3200" b="1" dirty="0">
                <a:solidFill>
                  <a:schemeClr val="accent1"/>
                </a:solidFill>
                <a:latin typeface="+mj-lt"/>
              </a:rPr>
              <a:t> </a:t>
            </a:r>
            <a:r>
              <a:rPr lang="en-GB" sz="3200" b="1" dirty="0" err="1">
                <a:solidFill>
                  <a:schemeClr val="accent1"/>
                </a:solidFill>
                <a:latin typeface="+mj-lt"/>
              </a:rPr>
              <a:t>și</a:t>
            </a:r>
            <a:r>
              <a:rPr lang="en-GB" sz="3200" b="1" dirty="0">
                <a:solidFill>
                  <a:schemeClr val="accent1"/>
                </a:solidFill>
                <a:latin typeface="+mj-lt"/>
              </a:rPr>
              <a:t> </a:t>
            </a:r>
            <a:r>
              <a:rPr lang="en-GB" sz="3200" b="1" dirty="0" err="1">
                <a:solidFill>
                  <a:schemeClr val="accent1"/>
                </a:solidFill>
                <a:latin typeface="+mj-lt"/>
              </a:rPr>
              <a:t>sterilizarea</a:t>
            </a:r>
            <a:r>
              <a:rPr lang="en-GB" sz="3200" b="1" dirty="0">
                <a:solidFill>
                  <a:schemeClr val="accent1"/>
                </a:solidFill>
                <a:latin typeface="+mj-lt"/>
              </a:rPr>
              <a:t> </a:t>
            </a:r>
            <a:r>
              <a:rPr lang="en-GB" sz="3200" b="1" dirty="0" err="1">
                <a:solidFill>
                  <a:schemeClr val="accent1"/>
                </a:solidFill>
                <a:latin typeface="+mj-lt"/>
              </a:rPr>
              <a:t>instumentarului</a:t>
            </a:r>
            <a:r>
              <a:rPr lang="en-GB" sz="3200" b="1" dirty="0">
                <a:solidFill>
                  <a:schemeClr val="accent1"/>
                </a:solidFill>
                <a:latin typeface="+mj-lt"/>
              </a:rPr>
              <a:t> </a:t>
            </a:r>
            <a:r>
              <a:rPr lang="en-GB" sz="3200" b="1" dirty="0" err="1">
                <a:solidFill>
                  <a:schemeClr val="accent1"/>
                </a:solidFill>
                <a:latin typeface="+mj-lt"/>
              </a:rPr>
              <a:t>stomatologic</a:t>
            </a:r>
            <a:r>
              <a:rPr lang="en-GB" sz="3200" b="1" dirty="0">
                <a:solidFill>
                  <a:schemeClr val="accent1"/>
                </a:solidFill>
                <a:latin typeface="+mj-lt"/>
              </a:rPr>
              <a:t> </a:t>
            </a:r>
            <a:r>
              <a:rPr lang="en-GB" sz="3200" b="1" dirty="0" err="1">
                <a:solidFill>
                  <a:schemeClr val="accent1"/>
                </a:solidFill>
                <a:latin typeface="+mj-lt"/>
              </a:rPr>
              <a:t>reutilizabil</a:t>
            </a:r>
            <a:endParaRPr lang="x-none" sz="3200" b="1" dirty="0">
              <a:solidFill>
                <a:schemeClr val="accent1"/>
              </a:solidFill>
              <a:latin typeface="+mj-lt"/>
            </a:endParaRPr>
          </a:p>
        </p:txBody>
      </p:sp>
      <p:sp>
        <p:nvSpPr>
          <p:cNvPr id="5" name="TextBox 4"/>
          <p:cNvSpPr txBox="1"/>
          <p:nvPr/>
        </p:nvSpPr>
        <p:spPr>
          <a:xfrm>
            <a:off x="203914" y="648570"/>
            <a:ext cx="11784169" cy="5632311"/>
          </a:xfrm>
          <a:prstGeom prst="rect">
            <a:avLst/>
          </a:prstGeom>
          <a:noFill/>
        </p:spPr>
        <p:txBody>
          <a:bodyPr wrap="square">
            <a:spAutoFit/>
          </a:bodyPr>
          <a:lstStyle/>
          <a:p>
            <a:r>
              <a:rPr lang="en-GB" sz="2000" b="1" dirty="0">
                <a:solidFill>
                  <a:schemeClr val="accent1"/>
                </a:solidFill>
              </a:rPr>
              <a:t>9. </a:t>
            </a:r>
            <a:r>
              <a:rPr lang="en-GB" sz="2000" b="1" dirty="0" err="1">
                <a:solidFill>
                  <a:schemeClr val="accent1"/>
                </a:solidFill>
              </a:rPr>
              <a:t>Sterilizarea</a:t>
            </a:r>
            <a:r>
              <a:rPr lang="en-GB" sz="2000" b="1" dirty="0">
                <a:solidFill>
                  <a:schemeClr val="accent1"/>
                </a:solidFill>
              </a:rPr>
              <a:t> </a:t>
            </a:r>
            <a:r>
              <a:rPr lang="en-GB" sz="2000" b="1" dirty="0" err="1">
                <a:solidFill>
                  <a:schemeClr val="accent1"/>
                </a:solidFill>
              </a:rPr>
              <a:t>propriu-zisă</a:t>
            </a:r>
            <a:r>
              <a:rPr lang="en-GB" sz="2000" b="1" dirty="0">
                <a:solidFill>
                  <a:schemeClr val="accent1"/>
                </a:solidFill>
              </a:rPr>
              <a:t> </a:t>
            </a:r>
            <a:endParaRPr lang="en-GB" sz="2000" b="1" dirty="0">
              <a:solidFill>
                <a:schemeClr val="accent1"/>
              </a:solidFill>
            </a:endParaRPr>
          </a:p>
          <a:p>
            <a:pPr marL="342900" indent="-342900">
              <a:buFont typeface="System Font Regular"/>
              <a:buChar char="-"/>
            </a:pPr>
            <a:r>
              <a:rPr lang="en-GB" sz="2000" dirty="0">
                <a:solidFill>
                  <a:schemeClr val="accent1"/>
                </a:solidFill>
              </a:rPr>
              <a:t>Se </a:t>
            </a:r>
            <a:r>
              <a:rPr lang="en-GB" sz="2000" dirty="0" err="1">
                <a:solidFill>
                  <a:schemeClr val="accent1"/>
                </a:solidFill>
              </a:rPr>
              <a:t>realizează</a:t>
            </a:r>
            <a:r>
              <a:rPr lang="en-GB" sz="2000" dirty="0">
                <a:solidFill>
                  <a:schemeClr val="accent1"/>
                </a:solidFill>
              </a:rPr>
              <a:t> la </a:t>
            </a:r>
            <a:r>
              <a:rPr lang="en-GB" sz="2000" dirty="0" err="1">
                <a:solidFill>
                  <a:schemeClr val="accent1"/>
                </a:solidFill>
              </a:rPr>
              <a:t>autoclav</a:t>
            </a:r>
            <a:r>
              <a:rPr lang="en-GB" sz="2000" dirty="0">
                <a:solidFill>
                  <a:schemeClr val="accent1"/>
                </a:solidFill>
              </a:rPr>
              <a:t> de </a:t>
            </a:r>
            <a:r>
              <a:rPr lang="en-GB" sz="2000" dirty="0" err="1">
                <a:solidFill>
                  <a:schemeClr val="accent1"/>
                </a:solidFill>
              </a:rPr>
              <a:t>clasa</a:t>
            </a:r>
            <a:r>
              <a:rPr lang="en-GB" sz="2000" dirty="0">
                <a:solidFill>
                  <a:schemeClr val="accent1"/>
                </a:solidFill>
              </a:rPr>
              <a:t> B </a:t>
            </a:r>
            <a:r>
              <a:rPr lang="en-GB" sz="2000" dirty="0" err="1">
                <a:solidFill>
                  <a:schemeClr val="accent1"/>
                </a:solidFill>
              </a:rPr>
              <a:t>sau</a:t>
            </a:r>
            <a:r>
              <a:rPr lang="en-GB" sz="2000" dirty="0">
                <a:solidFill>
                  <a:schemeClr val="accent1"/>
                </a:solidFill>
              </a:rPr>
              <a:t> S, </a:t>
            </a:r>
            <a:r>
              <a:rPr lang="en-GB" sz="2000" dirty="0" err="1">
                <a:solidFill>
                  <a:schemeClr val="accent1"/>
                </a:solidFill>
              </a:rPr>
              <a:t>alegând</a:t>
            </a:r>
            <a:r>
              <a:rPr lang="en-GB" sz="2000" dirty="0">
                <a:solidFill>
                  <a:schemeClr val="accent1"/>
                </a:solidFill>
              </a:rPr>
              <a:t> </a:t>
            </a:r>
            <a:r>
              <a:rPr lang="en-GB" sz="2000" dirty="0" err="1">
                <a:solidFill>
                  <a:schemeClr val="accent1"/>
                </a:solidFill>
              </a:rPr>
              <a:t>unul</a:t>
            </a:r>
            <a:r>
              <a:rPr lang="en-GB" sz="2000" dirty="0">
                <a:solidFill>
                  <a:schemeClr val="accent1"/>
                </a:solidFill>
              </a:rPr>
              <a:t> din </a:t>
            </a:r>
            <a:r>
              <a:rPr lang="en-GB" sz="2000" dirty="0" err="1">
                <a:solidFill>
                  <a:schemeClr val="accent1"/>
                </a:solidFill>
              </a:rPr>
              <a:t>ciclurile</a:t>
            </a:r>
            <a:r>
              <a:rPr lang="en-GB" sz="2000" dirty="0">
                <a:solidFill>
                  <a:schemeClr val="accent1"/>
                </a:solidFill>
              </a:rPr>
              <a:t> </a:t>
            </a:r>
            <a:r>
              <a:rPr lang="en-GB" sz="2000" dirty="0" err="1">
                <a:solidFill>
                  <a:schemeClr val="accent1"/>
                </a:solidFill>
              </a:rPr>
              <a:t>presetate</a:t>
            </a:r>
            <a:r>
              <a:rPr lang="en-GB" sz="2000" dirty="0">
                <a:solidFill>
                  <a:schemeClr val="accent1"/>
                </a:solidFill>
              </a:rPr>
              <a:t> </a:t>
            </a:r>
            <a:r>
              <a:rPr lang="en-GB" sz="2000" dirty="0" err="1">
                <a:solidFill>
                  <a:schemeClr val="accent1"/>
                </a:solidFill>
              </a:rPr>
              <a:t>corespunzătoare</a:t>
            </a:r>
            <a:r>
              <a:rPr lang="en-GB" sz="2000" dirty="0">
                <a:solidFill>
                  <a:schemeClr val="accent1"/>
                </a:solidFill>
              </a:rPr>
              <a:t> </a:t>
            </a:r>
            <a:r>
              <a:rPr lang="en-GB" sz="2000" dirty="0" err="1">
                <a:solidFill>
                  <a:schemeClr val="accent1"/>
                </a:solidFill>
              </a:rPr>
              <a:t>materialelor</a:t>
            </a:r>
            <a:r>
              <a:rPr lang="en-GB" sz="2000" dirty="0">
                <a:solidFill>
                  <a:schemeClr val="accent1"/>
                </a:solidFill>
              </a:rPr>
              <a:t> </a:t>
            </a:r>
            <a:r>
              <a:rPr lang="en-GB" sz="2000" dirty="0" err="1">
                <a:solidFill>
                  <a:schemeClr val="accent1"/>
                </a:solidFill>
              </a:rPr>
              <a:t>introduse</a:t>
            </a:r>
            <a:r>
              <a:rPr lang="en-GB" sz="2000" dirty="0">
                <a:solidFill>
                  <a:schemeClr val="accent1"/>
                </a:solidFill>
              </a:rPr>
              <a:t>. </a:t>
            </a:r>
            <a:endParaRPr lang="en-GB" sz="2000" dirty="0">
              <a:solidFill>
                <a:schemeClr val="accent1"/>
              </a:solidFill>
            </a:endParaRPr>
          </a:p>
          <a:p>
            <a:pPr marL="342900" indent="-342900">
              <a:buFont typeface="System Font Regular"/>
              <a:buChar char="-"/>
            </a:pPr>
            <a:r>
              <a:rPr lang="en-GB" sz="2000" dirty="0">
                <a:solidFill>
                  <a:schemeClr val="accent1"/>
                </a:solidFill>
              </a:rPr>
              <a:t>În </a:t>
            </a:r>
            <a:r>
              <a:rPr lang="en-GB" sz="2000" dirty="0" err="1">
                <a:solidFill>
                  <a:schemeClr val="accent1"/>
                </a:solidFill>
              </a:rPr>
              <a:t>practica</a:t>
            </a:r>
            <a:r>
              <a:rPr lang="en-GB" sz="2000" dirty="0">
                <a:solidFill>
                  <a:schemeClr val="accent1"/>
                </a:solidFill>
              </a:rPr>
              <a:t> </a:t>
            </a:r>
            <a:r>
              <a:rPr lang="en-GB" sz="2000" dirty="0" err="1">
                <a:solidFill>
                  <a:schemeClr val="accent1"/>
                </a:solidFill>
              </a:rPr>
              <a:t>stomatologică</a:t>
            </a:r>
            <a:r>
              <a:rPr lang="en-GB" sz="2000" dirty="0">
                <a:solidFill>
                  <a:schemeClr val="accent1"/>
                </a:solidFill>
              </a:rPr>
              <a:t>, </a:t>
            </a:r>
            <a:r>
              <a:rPr lang="en-GB" sz="2000" dirty="0" err="1">
                <a:solidFill>
                  <a:schemeClr val="accent1"/>
                </a:solidFill>
              </a:rPr>
              <a:t>ar</a:t>
            </a:r>
            <a:r>
              <a:rPr lang="en-GB" sz="2000" dirty="0">
                <a:solidFill>
                  <a:schemeClr val="accent1"/>
                </a:solidFill>
              </a:rPr>
              <a:t> fi </a:t>
            </a:r>
            <a:r>
              <a:rPr lang="en-GB" sz="2000" dirty="0" err="1">
                <a:solidFill>
                  <a:schemeClr val="accent1"/>
                </a:solidFill>
              </a:rPr>
              <a:t>preferabil</a:t>
            </a:r>
            <a:r>
              <a:rPr lang="en-GB" sz="2000" dirty="0">
                <a:solidFill>
                  <a:schemeClr val="accent1"/>
                </a:solidFill>
              </a:rPr>
              <a:t> </a:t>
            </a:r>
            <a:r>
              <a:rPr lang="en-GB" sz="2000" b="1" dirty="0" err="1">
                <a:solidFill>
                  <a:schemeClr val="accent1"/>
                </a:solidFill>
              </a:rPr>
              <a:t>ciclul</a:t>
            </a:r>
            <a:r>
              <a:rPr lang="en-GB" sz="2000" dirty="0">
                <a:solidFill>
                  <a:schemeClr val="accent1"/>
                </a:solidFill>
              </a:rPr>
              <a:t> </a:t>
            </a:r>
            <a:r>
              <a:rPr lang="en-GB" sz="2000" b="1" dirty="0">
                <a:solidFill>
                  <a:schemeClr val="accent1"/>
                </a:solidFill>
              </a:rPr>
              <a:t>prion</a:t>
            </a:r>
            <a:r>
              <a:rPr lang="en-GB" sz="2000" dirty="0">
                <a:solidFill>
                  <a:schemeClr val="accent1"/>
                </a:solidFill>
              </a:rPr>
              <a:t>: 134 grade C, 18 min. </a:t>
            </a:r>
            <a:endParaRPr lang="en-GB" sz="2000" dirty="0">
              <a:solidFill>
                <a:schemeClr val="accent1"/>
              </a:solidFill>
            </a:endParaRPr>
          </a:p>
          <a:p>
            <a:pPr marL="342900" indent="-342900">
              <a:buFont typeface="System Font Regular"/>
              <a:buChar char="-"/>
            </a:pPr>
            <a:r>
              <a:rPr lang="en-GB" sz="2000" dirty="0">
                <a:solidFill>
                  <a:schemeClr val="accent1"/>
                </a:solidFill>
              </a:rPr>
              <a:t>Pe </a:t>
            </a:r>
            <a:r>
              <a:rPr lang="en-GB" sz="2000" dirty="0" err="1">
                <a:solidFill>
                  <a:schemeClr val="accent1"/>
                </a:solidFill>
              </a:rPr>
              <a:t>casolete</a:t>
            </a:r>
            <a:r>
              <a:rPr lang="en-GB" sz="2000" dirty="0">
                <a:solidFill>
                  <a:schemeClr val="accent1"/>
                </a:solidFill>
              </a:rPr>
              <a:t> se </a:t>
            </a:r>
            <a:r>
              <a:rPr lang="en-GB" sz="2000" dirty="0" err="1">
                <a:solidFill>
                  <a:schemeClr val="accent1"/>
                </a:solidFill>
              </a:rPr>
              <a:t>lipeşte</a:t>
            </a:r>
            <a:r>
              <a:rPr lang="en-GB" sz="2000" dirty="0">
                <a:solidFill>
                  <a:schemeClr val="accent1"/>
                </a:solidFill>
              </a:rPr>
              <a:t> o </a:t>
            </a:r>
            <a:r>
              <a:rPr lang="en-GB" sz="2000" dirty="0" err="1">
                <a:solidFill>
                  <a:schemeClr val="accent1"/>
                </a:solidFill>
              </a:rPr>
              <a:t>bandă</a:t>
            </a:r>
            <a:r>
              <a:rPr lang="en-GB" sz="2000" dirty="0">
                <a:solidFill>
                  <a:schemeClr val="accent1"/>
                </a:solidFill>
              </a:rPr>
              <a:t> de </a:t>
            </a:r>
            <a:r>
              <a:rPr lang="en-GB" sz="2000" dirty="0" err="1">
                <a:solidFill>
                  <a:schemeClr val="accent1"/>
                </a:solidFill>
              </a:rPr>
              <a:t>hârtie</a:t>
            </a:r>
            <a:r>
              <a:rPr lang="en-GB" sz="2000" dirty="0">
                <a:solidFill>
                  <a:schemeClr val="accent1"/>
                </a:solidFill>
              </a:rPr>
              <a:t> indicator </a:t>
            </a:r>
            <a:r>
              <a:rPr lang="en-GB" sz="2000" dirty="0" err="1">
                <a:solidFill>
                  <a:schemeClr val="accent1"/>
                </a:solidFill>
              </a:rPr>
              <a:t>fizico-chimic</a:t>
            </a:r>
            <a:r>
              <a:rPr lang="en-GB" sz="2000" dirty="0">
                <a:solidFill>
                  <a:schemeClr val="accent1"/>
                </a:solidFill>
              </a:rPr>
              <a:t> pe care se </a:t>
            </a:r>
            <a:r>
              <a:rPr lang="en-GB" sz="2000" dirty="0" err="1">
                <a:solidFill>
                  <a:schemeClr val="accent1"/>
                </a:solidFill>
              </a:rPr>
              <a:t>notează</a:t>
            </a:r>
            <a:r>
              <a:rPr lang="en-GB" sz="2000" dirty="0">
                <a:solidFill>
                  <a:schemeClr val="accent1"/>
                </a:solidFill>
              </a:rPr>
              <a:t> data, </a:t>
            </a:r>
            <a:r>
              <a:rPr lang="en-GB" sz="2000" dirty="0" err="1">
                <a:solidFill>
                  <a:schemeClr val="accent1"/>
                </a:solidFill>
              </a:rPr>
              <a:t>ora</a:t>
            </a:r>
            <a:r>
              <a:rPr lang="en-GB" sz="2000" dirty="0">
                <a:solidFill>
                  <a:schemeClr val="accent1"/>
                </a:solidFill>
              </a:rPr>
              <a:t>, </a:t>
            </a:r>
            <a:r>
              <a:rPr lang="en-GB" sz="2000" dirty="0" err="1">
                <a:solidFill>
                  <a:schemeClr val="accent1"/>
                </a:solidFill>
              </a:rPr>
              <a:t>şi</a:t>
            </a:r>
            <a:r>
              <a:rPr lang="en-GB" sz="2000" dirty="0">
                <a:solidFill>
                  <a:schemeClr val="accent1"/>
                </a:solidFill>
              </a:rPr>
              <a:t> </a:t>
            </a:r>
            <a:r>
              <a:rPr lang="en-GB" sz="2000" dirty="0" err="1">
                <a:solidFill>
                  <a:schemeClr val="accent1"/>
                </a:solidFill>
              </a:rPr>
              <a:t>semnătura</a:t>
            </a:r>
            <a:r>
              <a:rPr lang="en-GB" sz="2000" dirty="0">
                <a:solidFill>
                  <a:schemeClr val="accent1"/>
                </a:solidFill>
              </a:rPr>
              <a:t>. </a:t>
            </a:r>
            <a:endParaRPr lang="en-GB" sz="2000" dirty="0">
              <a:solidFill>
                <a:schemeClr val="accent1"/>
              </a:solidFill>
            </a:endParaRPr>
          </a:p>
          <a:p>
            <a:pPr marL="342900" indent="-342900">
              <a:buFont typeface="System Font Regular"/>
              <a:buChar char="-"/>
            </a:pPr>
            <a:r>
              <a:rPr lang="en-GB" sz="2000" dirty="0" err="1">
                <a:solidFill>
                  <a:schemeClr val="accent1"/>
                </a:solidFill>
              </a:rPr>
              <a:t>Durata</a:t>
            </a:r>
            <a:r>
              <a:rPr lang="en-GB" sz="2000" dirty="0">
                <a:solidFill>
                  <a:schemeClr val="accent1"/>
                </a:solidFill>
              </a:rPr>
              <a:t> </a:t>
            </a:r>
            <a:r>
              <a:rPr lang="en-GB" sz="2000" dirty="0" err="1">
                <a:solidFill>
                  <a:schemeClr val="accent1"/>
                </a:solidFill>
              </a:rPr>
              <a:t>menţinerii</a:t>
            </a:r>
            <a:r>
              <a:rPr lang="en-GB" sz="2000" dirty="0">
                <a:solidFill>
                  <a:schemeClr val="accent1"/>
                </a:solidFill>
              </a:rPr>
              <a:t> </a:t>
            </a:r>
            <a:r>
              <a:rPr lang="en-GB" sz="2000" dirty="0" err="1">
                <a:solidFill>
                  <a:schemeClr val="accent1"/>
                </a:solidFill>
              </a:rPr>
              <a:t>sterilităţii</a:t>
            </a:r>
            <a:r>
              <a:rPr lang="en-GB" sz="2000" dirty="0">
                <a:solidFill>
                  <a:schemeClr val="accent1"/>
                </a:solidFill>
              </a:rPr>
              <a:t> </a:t>
            </a:r>
            <a:r>
              <a:rPr lang="en-GB" sz="2000" dirty="0" err="1">
                <a:solidFill>
                  <a:schemeClr val="accent1"/>
                </a:solidFill>
              </a:rPr>
              <a:t>materialelor</a:t>
            </a:r>
            <a:r>
              <a:rPr lang="en-GB" sz="2000" dirty="0">
                <a:solidFill>
                  <a:schemeClr val="accent1"/>
                </a:solidFill>
              </a:rPr>
              <a:t> </a:t>
            </a:r>
            <a:r>
              <a:rPr lang="en-GB" sz="2000" dirty="0" err="1">
                <a:solidFill>
                  <a:schemeClr val="accent1"/>
                </a:solidFill>
              </a:rPr>
              <a:t>ambalate</a:t>
            </a:r>
            <a:r>
              <a:rPr lang="en-GB" sz="2000" dirty="0">
                <a:solidFill>
                  <a:schemeClr val="accent1"/>
                </a:solidFill>
              </a:rPr>
              <a:t> în </a:t>
            </a:r>
            <a:r>
              <a:rPr lang="en-GB" sz="2000" dirty="0" err="1">
                <a:solidFill>
                  <a:schemeClr val="accent1"/>
                </a:solidFill>
              </a:rPr>
              <a:t>cutii</a:t>
            </a:r>
            <a:r>
              <a:rPr lang="en-GB" sz="2000" dirty="0">
                <a:solidFill>
                  <a:schemeClr val="accent1"/>
                </a:solidFill>
              </a:rPr>
              <a:t> </a:t>
            </a:r>
            <a:r>
              <a:rPr lang="en-GB" sz="2000" dirty="0" err="1">
                <a:solidFill>
                  <a:schemeClr val="accent1"/>
                </a:solidFill>
              </a:rPr>
              <a:t>metalice</a:t>
            </a:r>
            <a:r>
              <a:rPr lang="en-GB" sz="2000" dirty="0">
                <a:solidFill>
                  <a:schemeClr val="accent1"/>
                </a:solidFill>
              </a:rPr>
              <a:t> perforate/</a:t>
            </a:r>
            <a:r>
              <a:rPr lang="en-GB" sz="2000" dirty="0" err="1">
                <a:solidFill>
                  <a:schemeClr val="accent1"/>
                </a:solidFill>
              </a:rPr>
              <a:t>casolete</a:t>
            </a:r>
            <a:r>
              <a:rPr lang="en-GB" sz="2000" dirty="0">
                <a:solidFill>
                  <a:schemeClr val="accent1"/>
                </a:solidFill>
              </a:rPr>
              <a:t> cu </a:t>
            </a:r>
            <a:r>
              <a:rPr lang="en-GB" sz="2000" dirty="0" err="1">
                <a:solidFill>
                  <a:schemeClr val="accent1"/>
                </a:solidFill>
              </a:rPr>
              <a:t>colier</a:t>
            </a:r>
            <a:r>
              <a:rPr lang="en-GB" sz="2000" dirty="0">
                <a:solidFill>
                  <a:schemeClr val="accent1"/>
                </a:solidFill>
              </a:rPr>
              <a:t> </a:t>
            </a:r>
            <a:r>
              <a:rPr lang="en-GB" sz="2000" dirty="0" err="1">
                <a:solidFill>
                  <a:schemeClr val="accent1"/>
                </a:solidFill>
              </a:rPr>
              <a:t>este</a:t>
            </a:r>
            <a:r>
              <a:rPr lang="en-GB" sz="2000" dirty="0">
                <a:solidFill>
                  <a:schemeClr val="accent1"/>
                </a:solidFill>
              </a:rPr>
              <a:t> de 24 de ore de la </a:t>
            </a:r>
            <a:r>
              <a:rPr lang="en-GB" sz="2000" dirty="0" err="1">
                <a:solidFill>
                  <a:schemeClr val="accent1"/>
                </a:solidFill>
              </a:rPr>
              <a:t>sterilizare</a:t>
            </a:r>
            <a:r>
              <a:rPr lang="en-GB" sz="2000" dirty="0">
                <a:solidFill>
                  <a:schemeClr val="accent1"/>
                </a:solidFill>
              </a:rPr>
              <a:t>, cu </a:t>
            </a:r>
            <a:r>
              <a:rPr lang="en-GB" sz="2000" dirty="0" err="1">
                <a:solidFill>
                  <a:schemeClr val="accent1"/>
                </a:solidFill>
              </a:rPr>
              <a:t>condiţia</a:t>
            </a:r>
            <a:r>
              <a:rPr lang="en-GB" sz="2000" dirty="0">
                <a:solidFill>
                  <a:schemeClr val="accent1"/>
                </a:solidFill>
              </a:rPr>
              <a:t> </a:t>
            </a:r>
            <a:r>
              <a:rPr lang="en-GB" sz="2000" dirty="0" err="1">
                <a:solidFill>
                  <a:schemeClr val="accent1"/>
                </a:solidFill>
              </a:rPr>
              <a:t>menţinerii</a:t>
            </a:r>
            <a:r>
              <a:rPr lang="en-GB" sz="2000" dirty="0">
                <a:solidFill>
                  <a:schemeClr val="accent1"/>
                </a:solidFill>
              </a:rPr>
              <a:t> </a:t>
            </a:r>
            <a:r>
              <a:rPr lang="en-GB" sz="2000" dirty="0" err="1">
                <a:solidFill>
                  <a:schemeClr val="accent1"/>
                </a:solidFill>
              </a:rPr>
              <a:t>acestora</a:t>
            </a:r>
            <a:r>
              <a:rPr lang="en-GB" sz="2000" dirty="0">
                <a:solidFill>
                  <a:schemeClr val="accent1"/>
                </a:solidFill>
              </a:rPr>
              <a:t> </a:t>
            </a:r>
            <a:r>
              <a:rPr lang="en-GB" sz="2000" dirty="0" err="1">
                <a:solidFill>
                  <a:schemeClr val="accent1"/>
                </a:solidFill>
              </a:rPr>
              <a:t>închise</a:t>
            </a:r>
            <a:r>
              <a:rPr lang="en-GB" sz="2000" dirty="0">
                <a:solidFill>
                  <a:schemeClr val="accent1"/>
                </a:solidFill>
              </a:rPr>
              <a:t>. </a:t>
            </a:r>
            <a:endParaRPr lang="en-GB" sz="2000" dirty="0">
              <a:solidFill>
                <a:schemeClr val="accent1"/>
              </a:solidFill>
            </a:endParaRPr>
          </a:p>
          <a:p>
            <a:pPr marL="342900" indent="-342900">
              <a:buFont typeface="System Font Regular"/>
              <a:buChar char="-"/>
            </a:pPr>
            <a:r>
              <a:rPr lang="en-GB" sz="2000" dirty="0" err="1">
                <a:solidFill>
                  <a:schemeClr val="accent1"/>
                </a:solidFill>
              </a:rPr>
              <a:t>Durata</a:t>
            </a:r>
            <a:r>
              <a:rPr lang="en-GB" sz="2000" dirty="0">
                <a:solidFill>
                  <a:schemeClr val="accent1"/>
                </a:solidFill>
              </a:rPr>
              <a:t> </a:t>
            </a:r>
            <a:r>
              <a:rPr lang="en-GB" sz="2000" dirty="0" err="1">
                <a:solidFill>
                  <a:schemeClr val="accent1"/>
                </a:solidFill>
              </a:rPr>
              <a:t>mentinerii</a:t>
            </a:r>
            <a:r>
              <a:rPr lang="en-GB" sz="2000" dirty="0">
                <a:solidFill>
                  <a:schemeClr val="accent1"/>
                </a:solidFill>
              </a:rPr>
              <a:t> </a:t>
            </a:r>
            <a:r>
              <a:rPr lang="en-GB" sz="2000" dirty="0" err="1">
                <a:solidFill>
                  <a:schemeClr val="accent1"/>
                </a:solidFill>
              </a:rPr>
              <a:t>sterilitatii</a:t>
            </a:r>
            <a:r>
              <a:rPr lang="en-GB" sz="2000" dirty="0">
                <a:solidFill>
                  <a:schemeClr val="accent1"/>
                </a:solidFill>
              </a:rPr>
              <a:t> în </a:t>
            </a:r>
            <a:r>
              <a:rPr lang="en-GB" sz="2000" dirty="0" err="1">
                <a:solidFill>
                  <a:schemeClr val="accent1"/>
                </a:solidFill>
              </a:rPr>
              <a:t>pungile</a:t>
            </a:r>
            <a:r>
              <a:rPr lang="en-GB" sz="2000" dirty="0">
                <a:solidFill>
                  <a:schemeClr val="accent1"/>
                </a:solidFill>
              </a:rPr>
              <a:t> </a:t>
            </a:r>
            <a:r>
              <a:rPr lang="en-GB" sz="2000" dirty="0" err="1">
                <a:solidFill>
                  <a:schemeClr val="accent1"/>
                </a:solidFill>
              </a:rPr>
              <a:t>hârtie</a:t>
            </a:r>
            <a:r>
              <a:rPr lang="en-GB" sz="2000" dirty="0">
                <a:solidFill>
                  <a:schemeClr val="accent1"/>
                </a:solidFill>
              </a:rPr>
              <a:t>-plastic </a:t>
            </a:r>
            <a:r>
              <a:rPr lang="en-GB" sz="2000" dirty="0" err="1">
                <a:solidFill>
                  <a:schemeClr val="accent1"/>
                </a:solidFill>
              </a:rPr>
              <a:t>sudate</a:t>
            </a:r>
            <a:r>
              <a:rPr lang="en-GB" sz="2000" dirty="0">
                <a:solidFill>
                  <a:schemeClr val="accent1"/>
                </a:solidFill>
              </a:rPr>
              <a:t> </a:t>
            </a:r>
            <a:r>
              <a:rPr lang="en-GB" sz="2000" dirty="0" err="1">
                <a:solidFill>
                  <a:schemeClr val="accent1"/>
                </a:solidFill>
              </a:rPr>
              <a:t>este</a:t>
            </a:r>
            <a:r>
              <a:rPr lang="en-GB" sz="2000" dirty="0">
                <a:solidFill>
                  <a:schemeClr val="accent1"/>
                </a:solidFill>
              </a:rPr>
              <a:t> de </a:t>
            </a:r>
            <a:r>
              <a:rPr lang="en-GB" sz="2000" b="1" dirty="0">
                <a:solidFill>
                  <a:schemeClr val="accent1"/>
                </a:solidFill>
              </a:rPr>
              <a:t>2 </a:t>
            </a:r>
            <a:r>
              <a:rPr lang="en-GB" sz="2000" b="1" dirty="0" err="1">
                <a:solidFill>
                  <a:schemeClr val="accent1"/>
                </a:solidFill>
              </a:rPr>
              <a:t>luni</a:t>
            </a:r>
            <a:r>
              <a:rPr lang="en-GB" sz="2000" b="1" dirty="0">
                <a:solidFill>
                  <a:schemeClr val="accent1"/>
                </a:solidFill>
              </a:rPr>
              <a:t> de la </a:t>
            </a:r>
            <a:r>
              <a:rPr lang="en-GB" sz="2000" b="1" dirty="0" err="1">
                <a:solidFill>
                  <a:schemeClr val="accent1"/>
                </a:solidFill>
              </a:rPr>
              <a:t>sterilizare</a:t>
            </a:r>
            <a:r>
              <a:rPr lang="en-GB" sz="2000" dirty="0">
                <a:solidFill>
                  <a:schemeClr val="accent1"/>
                </a:solidFill>
              </a:rPr>
              <a:t>, cu </a:t>
            </a:r>
            <a:r>
              <a:rPr lang="en-GB" sz="2000" dirty="0" err="1">
                <a:solidFill>
                  <a:schemeClr val="accent1"/>
                </a:solidFill>
              </a:rPr>
              <a:t>condiţia</a:t>
            </a:r>
            <a:r>
              <a:rPr lang="en-GB" sz="2000" dirty="0">
                <a:solidFill>
                  <a:schemeClr val="accent1"/>
                </a:solidFill>
              </a:rPr>
              <a:t> </a:t>
            </a:r>
            <a:r>
              <a:rPr lang="en-GB" sz="2000" dirty="0" err="1">
                <a:solidFill>
                  <a:schemeClr val="accent1"/>
                </a:solidFill>
              </a:rPr>
              <a:t>menţinerii</a:t>
            </a:r>
            <a:r>
              <a:rPr lang="en-GB" sz="2000" dirty="0">
                <a:solidFill>
                  <a:schemeClr val="accent1"/>
                </a:solidFill>
              </a:rPr>
              <a:t> </a:t>
            </a:r>
            <a:r>
              <a:rPr lang="en-GB" sz="2000" dirty="0" err="1">
                <a:solidFill>
                  <a:schemeClr val="accent1"/>
                </a:solidFill>
              </a:rPr>
              <a:t>integrităţii</a:t>
            </a:r>
            <a:r>
              <a:rPr lang="en-GB" sz="2000" dirty="0">
                <a:solidFill>
                  <a:schemeClr val="accent1"/>
                </a:solidFill>
              </a:rPr>
              <a:t> </a:t>
            </a:r>
            <a:r>
              <a:rPr lang="en-GB" sz="2000" dirty="0" err="1">
                <a:solidFill>
                  <a:schemeClr val="accent1"/>
                </a:solidFill>
              </a:rPr>
              <a:t>ambalajului</a:t>
            </a:r>
            <a:r>
              <a:rPr lang="en-GB" sz="2000" dirty="0">
                <a:solidFill>
                  <a:schemeClr val="accent1"/>
                </a:solidFill>
              </a:rPr>
              <a:t>, cu </a:t>
            </a:r>
            <a:r>
              <a:rPr lang="en-GB" sz="2000" dirty="0" err="1">
                <a:solidFill>
                  <a:schemeClr val="accent1"/>
                </a:solidFill>
              </a:rPr>
              <a:t>exceptia</a:t>
            </a:r>
            <a:r>
              <a:rPr lang="en-GB" sz="2000" dirty="0">
                <a:solidFill>
                  <a:schemeClr val="accent1"/>
                </a:solidFill>
              </a:rPr>
              <a:t> </a:t>
            </a:r>
            <a:r>
              <a:rPr lang="en-GB" sz="2000" dirty="0" err="1">
                <a:solidFill>
                  <a:schemeClr val="accent1"/>
                </a:solidFill>
              </a:rPr>
              <a:t>celor</a:t>
            </a:r>
            <a:r>
              <a:rPr lang="en-GB" sz="2000" dirty="0">
                <a:solidFill>
                  <a:schemeClr val="accent1"/>
                </a:solidFill>
              </a:rPr>
              <a:t> </a:t>
            </a:r>
            <a:r>
              <a:rPr lang="en-GB" sz="2000" dirty="0" err="1">
                <a:solidFill>
                  <a:schemeClr val="accent1"/>
                </a:solidFill>
              </a:rPr>
              <a:t>pentru</a:t>
            </a:r>
            <a:r>
              <a:rPr lang="en-GB" sz="2000" dirty="0">
                <a:solidFill>
                  <a:schemeClr val="accent1"/>
                </a:solidFill>
              </a:rPr>
              <a:t> care </a:t>
            </a:r>
            <a:r>
              <a:rPr lang="en-GB" sz="2000" dirty="0" err="1">
                <a:solidFill>
                  <a:schemeClr val="accent1"/>
                </a:solidFill>
              </a:rPr>
              <a:t>producătorul</a:t>
            </a:r>
            <a:r>
              <a:rPr lang="en-GB" sz="2000" dirty="0">
                <a:solidFill>
                  <a:schemeClr val="accent1"/>
                </a:solidFill>
              </a:rPr>
              <a:t> </a:t>
            </a:r>
            <a:r>
              <a:rPr lang="en-GB" sz="2000" dirty="0" err="1">
                <a:solidFill>
                  <a:schemeClr val="accent1"/>
                </a:solidFill>
              </a:rPr>
              <a:t>specifică</a:t>
            </a:r>
            <a:r>
              <a:rPr lang="en-GB" sz="2000" dirty="0">
                <a:solidFill>
                  <a:schemeClr val="accent1"/>
                </a:solidFill>
              </a:rPr>
              <a:t> o </a:t>
            </a:r>
            <a:r>
              <a:rPr lang="en-GB" sz="2000" dirty="0" err="1">
                <a:solidFill>
                  <a:schemeClr val="accent1"/>
                </a:solidFill>
              </a:rPr>
              <a:t>altă</a:t>
            </a:r>
            <a:r>
              <a:rPr lang="en-GB" sz="2000" dirty="0">
                <a:solidFill>
                  <a:schemeClr val="accent1"/>
                </a:solidFill>
              </a:rPr>
              <a:t> </a:t>
            </a:r>
            <a:r>
              <a:rPr lang="en-GB" sz="2000" dirty="0" err="1">
                <a:solidFill>
                  <a:schemeClr val="accent1"/>
                </a:solidFill>
              </a:rPr>
              <a:t>perioadă</a:t>
            </a:r>
            <a:r>
              <a:rPr lang="en-GB" sz="2000" dirty="0">
                <a:solidFill>
                  <a:schemeClr val="accent1"/>
                </a:solidFill>
              </a:rPr>
              <a:t>, cu </a:t>
            </a:r>
            <a:r>
              <a:rPr lang="en-GB" sz="2000" dirty="0" err="1">
                <a:solidFill>
                  <a:schemeClr val="accent1"/>
                </a:solidFill>
              </a:rPr>
              <a:t>condiţia</a:t>
            </a:r>
            <a:r>
              <a:rPr lang="en-GB" sz="2000" dirty="0">
                <a:solidFill>
                  <a:schemeClr val="accent1"/>
                </a:solidFill>
              </a:rPr>
              <a:t> </a:t>
            </a:r>
            <a:r>
              <a:rPr lang="en-GB" sz="2000" dirty="0" err="1">
                <a:solidFill>
                  <a:schemeClr val="accent1"/>
                </a:solidFill>
              </a:rPr>
              <a:t>menţinerii</a:t>
            </a:r>
            <a:r>
              <a:rPr lang="en-GB" sz="2000" dirty="0">
                <a:solidFill>
                  <a:schemeClr val="accent1"/>
                </a:solidFill>
              </a:rPr>
              <a:t> </a:t>
            </a:r>
            <a:r>
              <a:rPr lang="en-GB" sz="2000" dirty="0" err="1">
                <a:solidFill>
                  <a:schemeClr val="accent1"/>
                </a:solidFill>
              </a:rPr>
              <a:t>condiţiilor</a:t>
            </a:r>
            <a:r>
              <a:rPr lang="en-GB" sz="2000" dirty="0">
                <a:solidFill>
                  <a:schemeClr val="accent1"/>
                </a:solidFill>
              </a:rPr>
              <a:t> </a:t>
            </a:r>
            <a:r>
              <a:rPr lang="en-GB" sz="2000" dirty="0" err="1">
                <a:solidFill>
                  <a:schemeClr val="accent1"/>
                </a:solidFill>
              </a:rPr>
              <a:t>specificate</a:t>
            </a:r>
            <a:r>
              <a:rPr lang="en-GB" sz="2000" dirty="0">
                <a:solidFill>
                  <a:schemeClr val="accent1"/>
                </a:solidFill>
              </a:rPr>
              <a:t> de </a:t>
            </a:r>
            <a:r>
              <a:rPr lang="en-GB" sz="2000" dirty="0" err="1">
                <a:solidFill>
                  <a:schemeClr val="accent1"/>
                </a:solidFill>
              </a:rPr>
              <a:t>acesta</a:t>
            </a:r>
            <a:r>
              <a:rPr lang="en-GB" sz="2000" dirty="0">
                <a:solidFill>
                  <a:schemeClr val="accent1"/>
                </a:solidFill>
              </a:rPr>
              <a:t> (în prospect). </a:t>
            </a:r>
            <a:endParaRPr lang="en-GB" sz="2000" dirty="0">
              <a:solidFill>
                <a:schemeClr val="accent1"/>
              </a:solidFill>
            </a:endParaRPr>
          </a:p>
          <a:p>
            <a:pPr marL="342900" indent="-342900">
              <a:buFont typeface="System Font Regular"/>
              <a:buChar char="-"/>
            </a:pPr>
            <a:r>
              <a:rPr lang="en-GB" sz="2000" dirty="0" err="1">
                <a:solidFill>
                  <a:schemeClr val="accent1"/>
                </a:solidFill>
              </a:rPr>
              <a:t>Pungile</a:t>
            </a:r>
            <a:r>
              <a:rPr lang="en-GB" sz="2000" dirty="0">
                <a:solidFill>
                  <a:schemeClr val="accent1"/>
                </a:solidFill>
              </a:rPr>
              <a:t> sunt </a:t>
            </a:r>
            <a:r>
              <a:rPr lang="en-GB" sz="2000" dirty="0" err="1">
                <a:solidFill>
                  <a:schemeClr val="accent1"/>
                </a:solidFill>
              </a:rPr>
              <a:t>prevăzute</a:t>
            </a:r>
            <a:r>
              <a:rPr lang="en-GB" sz="2000" dirty="0">
                <a:solidFill>
                  <a:schemeClr val="accent1"/>
                </a:solidFill>
              </a:rPr>
              <a:t> cu indicator </a:t>
            </a:r>
            <a:r>
              <a:rPr lang="en-GB" sz="2000" dirty="0" err="1">
                <a:solidFill>
                  <a:schemeClr val="accent1"/>
                </a:solidFill>
              </a:rPr>
              <a:t>fizico-chimic</a:t>
            </a:r>
            <a:r>
              <a:rPr lang="en-GB" sz="2000" dirty="0">
                <a:solidFill>
                  <a:schemeClr val="accent1"/>
                </a:solidFill>
              </a:rPr>
              <a:t> de </a:t>
            </a:r>
            <a:r>
              <a:rPr lang="en-GB" sz="2000" dirty="0" err="1">
                <a:solidFill>
                  <a:schemeClr val="accent1"/>
                </a:solidFill>
              </a:rPr>
              <a:t>virare</a:t>
            </a:r>
            <a:r>
              <a:rPr lang="en-GB" sz="2000" dirty="0">
                <a:solidFill>
                  <a:schemeClr val="accent1"/>
                </a:solidFill>
              </a:rPr>
              <a:t> a </a:t>
            </a:r>
            <a:r>
              <a:rPr lang="en-GB" sz="2000" dirty="0" err="1">
                <a:solidFill>
                  <a:schemeClr val="accent1"/>
                </a:solidFill>
              </a:rPr>
              <a:t>culorii</a:t>
            </a:r>
            <a:r>
              <a:rPr lang="en-GB" sz="2000" dirty="0">
                <a:solidFill>
                  <a:schemeClr val="accent1"/>
                </a:solidFill>
              </a:rPr>
              <a:t>.</a:t>
            </a:r>
            <a:endParaRPr lang="en-GB" sz="2000" dirty="0">
              <a:solidFill>
                <a:schemeClr val="accent1"/>
              </a:solidFill>
            </a:endParaRPr>
          </a:p>
          <a:p>
            <a:pPr marL="342900" indent="-342900">
              <a:buFont typeface="System Font Regular"/>
              <a:buChar char="-"/>
            </a:pPr>
            <a:endParaRPr lang="en-GB" sz="2000" dirty="0">
              <a:solidFill>
                <a:schemeClr val="accent1"/>
              </a:solidFill>
            </a:endParaRPr>
          </a:p>
          <a:p>
            <a:r>
              <a:rPr lang="en-GB" sz="2000" b="1" dirty="0" err="1">
                <a:solidFill>
                  <a:schemeClr val="accent1"/>
                </a:solidFill>
              </a:rPr>
              <a:t>Controlul</a:t>
            </a:r>
            <a:r>
              <a:rPr lang="en-GB" sz="2000" b="1" dirty="0">
                <a:solidFill>
                  <a:schemeClr val="accent1"/>
                </a:solidFill>
              </a:rPr>
              <a:t> </a:t>
            </a:r>
            <a:r>
              <a:rPr lang="en-GB" sz="2000" b="1" dirty="0" err="1">
                <a:solidFill>
                  <a:schemeClr val="accent1"/>
                </a:solidFill>
              </a:rPr>
              <a:t>sterilizarii</a:t>
            </a:r>
            <a:r>
              <a:rPr lang="en-GB" sz="2000" b="1" dirty="0">
                <a:solidFill>
                  <a:schemeClr val="accent1"/>
                </a:solidFill>
              </a:rPr>
              <a:t>: </a:t>
            </a:r>
            <a:endParaRPr lang="en-GB" sz="2000" b="1" dirty="0">
              <a:solidFill>
                <a:schemeClr val="accent1"/>
              </a:solidFill>
            </a:endParaRPr>
          </a:p>
          <a:p>
            <a:r>
              <a:rPr lang="en-GB" sz="2000" dirty="0" err="1">
                <a:solidFill>
                  <a:schemeClr val="accent1"/>
                </a:solidFill>
              </a:rPr>
              <a:t>Zilnic</a:t>
            </a:r>
            <a:r>
              <a:rPr lang="en-GB" sz="2000" dirty="0">
                <a:solidFill>
                  <a:schemeClr val="accent1"/>
                </a:solidFill>
              </a:rPr>
              <a:t>:     - </a:t>
            </a:r>
            <a:r>
              <a:rPr lang="en-GB" sz="2000" dirty="0" err="1">
                <a:solidFill>
                  <a:schemeClr val="accent1"/>
                </a:solidFill>
              </a:rPr>
              <a:t>indicatoare</a:t>
            </a:r>
            <a:r>
              <a:rPr lang="en-GB" sz="2000" dirty="0">
                <a:solidFill>
                  <a:schemeClr val="accent1"/>
                </a:solidFill>
              </a:rPr>
              <a:t> </a:t>
            </a:r>
            <a:r>
              <a:rPr lang="en-GB" sz="2000" dirty="0" err="1">
                <a:solidFill>
                  <a:schemeClr val="accent1"/>
                </a:solidFill>
              </a:rPr>
              <a:t>fizico-chimice</a:t>
            </a:r>
            <a:r>
              <a:rPr lang="en-GB" sz="2000" dirty="0">
                <a:solidFill>
                  <a:schemeClr val="accent1"/>
                </a:solidFill>
              </a:rPr>
              <a:t> (</a:t>
            </a:r>
            <a:r>
              <a:rPr lang="en-GB" sz="2000" dirty="0" err="1">
                <a:solidFill>
                  <a:schemeClr val="accent1"/>
                </a:solidFill>
              </a:rPr>
              <a:t>bandă</a:t>
            </a:r>
            <a:r>
              <a:rPr lang="en-GB" sz="2000" dirty="0">
                <a:solidFill>
                  <a:schemeClr val="accent1"/>
                </a:solidFill>
              </a:rPr>
              <a:t> </a:t>
            </a:r>
            <a:r>
              <a:rPr lang="en-GB" sz="2000" dirty="0" err="1">
                <a:solidFill>
                  <a:schemeClr val="accent1"/>
                </a:solidFill>
              </a:rPr>
              <a:t>sterilizare</a:t>
            </a:r>
            <a:r>
              <a:rPr lang="en-GB" sz="2000" dirty="0">
                <a:solidFill>
                  <a:schemeClr val="accent1"/>
                </a:solidFill>
              </a:rPr>
              <a:t> </a:t>
            </a:r>
            <a:r>
              <a:rPr lang="en-GB" sz="2000" dirty="0" err="1">
                <a:solidFill>
                  <a:schemeClr val="accent1"/>
                </a:solidFill>
              </a:rPr>
              <a:t>şi</a:t>
            </a:r>
            <a:r>
              <a:rPr lang="en-GB" sz="2000" dirty="0">
                <a:solidFill>
                  <a:schemeClr val="accent1"/>
                </a:solidFill>
              </a:rPr>
              <a:t> </a:t>
            </a:r>
            <a:r>
              <a:rPr lang="en-GB" sz="2000" dirty="0" err="1">
                <a:solidFill>
                  <a:schemeClr val="accent1"/>
                </a:solidFill>
              </a:rPr>
              <a:t>indicatori</a:t>
            </a:r>
            <a:r>
              <a:rPr lang="en-GB" sz="2000" dirty="0">
                <a:solidFill>
                  <a:schemeClr val="accent1"/>
                </a:solidFill>
              </a:rPr>
              <a:t> </a:t>
            </a:r>
            <a:r>
              <a:rPr lang="en-GB" sz="2000" dirty="0" err="1">
                <a:solidFill>
                  <a:schemeClr val="accent1"/>
                </a:solidFill>
              </a:rPr>
              <a:t>încorporaţi</a:t>
            </a:r>
            <a:r>
              <a:rPr lang="en-GB" sz="2000" dirty="0">
                <a:solidFill>
                  <a:schemeClr val="accent1"/>
                </a:solidFill>
              </a:rPr>
              <a:t> în </a:t>
            </a:r>
            <a:r>
              <a:rPr lang="en-GB" sz="2000" dirty="0" err="1">
                <a:solidFill>
                  <a:schemeClr val="accent1"/>
                </a:solidFill>
              </a:rPr>
              <a:t>pungile</a:t>
            </a:r>
            <a:r>
              <a:rPr lang="en-GB" sz="2000" dirty="0">
                <a:solidFill>
                  <a:schemeClr val="accent1"/>
                </a:solidFill>
              </a:rPr>
              <a:t> </a:t>
            </a:r>
            <a:r>
              <a:rPr lang="en-GB" sz="2000" dirty="0" err="1">
                <a:solidFill>
                  <a:schemeClr val="accent1"/>
                </a:solidFill>
              </a:rPr>
              <a:t>sudate</a:t>
            </a:r>
            <a:r>
              <a:rPr lang="en-GB" sz="2000" dirty="0">
                <a:solidFill>
                  <a:schemeClr val="accent1"/>
                </a:solidFill>
              </a:rPr>
              <a:t>. </a:t>
            </a:r>
            <a:endParaRPr lang="en-GB" sz="2000" dirty="0">
              <a:solidFill>
                <a:schemeClr val="accent1"/>
              </a:solidFill>
            </a:endParaRPr>
          </a:p>
          <a:p>
            <a:r>
              <a:rPr lang="en-GB" sz="2000" dirty="0">
                <a:solidFill>
                  <a:schemeClr val="accent1"/>
                </a:solidFill>
              </a:rPr>
              <a:t>	- test </a:t>
            </a:r>
            <a:r>
              <a:rPr lang="en-GB" sz="2000" dirty="0" err="1">
                <a:solidFill>
                  <a:schemeClr val="accent1"/>
                </a:solidFill>
              </a:rPr>
              <a:t>Bowie&amp;Dick</a:t>
            </a:r>
            <a:r>
              <a:rPr lang="en-GB" sz="2000" dirty="0">
                <a:solidFill>
                  <a:schemeClr val="accent1"/>
                </a:solidFill>
              </a:rPr>
              <a:t>: </a:t>
            </a:r>
            <a:r>
              <a:rPr lang="en-GB" sz="2000" dirty="0" err="1">
                <a:solidFill>
                  <a:schemeClr val="accent1"/>
                </a:solidFill>
              </a:rPr>
              <a:t>dacă</a:t>
            </a:r>
            <a:r>
              <a:rPr lang="en-GB" sz="2000" dirty="0">
                <a:solidFill>
                  <a:schemeClr val="accent1"/>
                </a:solidFill>
              </a:rPr>
              <a:t> se </a:t>
            </a:r>
            <a:r>
              <a:rPr lang="en-GB" sz="2000" dirty="0" err="1">
                <a:solidFill>
                  <a:schemeClr val="accent1"/>
                </a:solidFill>
              </a:rPr>
              <a:t>autoclavează</a:t>
            </a:r>
            <a:r>
              <a:rPr lang="en-GB" sz="2000" dirty="0">
                <a:solidFill>
                  <a:schemeClr val="accent1"/>
                </a:solidFill>
              </a:rPr>
              <a:t> material </a:t>
            </a:r>
            <a:r>
              <a:rPr lang="en-GB" sz="2000" dirty="0" err="1">
                <a:solidFill>
                  <a:schemeClr val="accent1"/>
                </a:solidFill>
              </a:rPr>
              <a:t>moale</a:t>
            </a:r>
            <a:r>
              <a:rPr lang="en-GB" sz="2000" dirty="0">
                <a:solidFill>
                  <a:schemeClr val="accent1"/>
                </a:solidFill>
              </a:rPr>
              <a:t>. </a:t>
            </a:r>
            <a:endParaRPr lang="en-GB" sz="2000" dirty="0">
              <a:solidFill>
                <a:schemeClr val="accent1"/>
              </a:solidFill>
            </a:endParaRPr>
          </a:p>
          <a:p>
            <a:r>
              <a:rPr lang="en-GB" sz="2000" dirty="0">
                <a:solidFill>
                  <a:schemeClr val="accent1"/>
                </a:solidFill>
              </a:rPr>
              <a:t>	- teste </a:t>
            </a:r>
            <a:r>
              <a:rPr lang="en-GB" sz="2000" dirty="0" err="1">
                <a:solidFill>
                  <a:schemeClr val="accent1"/>
                </a:solidFill>
              </a:rPr>
              <a:t>biologice</a:t>
            </a:r>
            <a:r>
              <a:rPr lang="en-GB" sz="2000" dirty="0">
                <a:solidFill>
                  <a:schemeClr val="accent1"/>
                </a:solidFill>
              </a:rPr>
              <a:t>: la autoclave </a:t>
            </a:r>
            <a:r>
              <a:rPr lang="en-GB" sz="2000" dirty="0" err="1">
                <a:solidFill>
                  <a:schemeClr val="accent1"/>
                </a:solidFill>
              </a:rPr>
              <a:t>fără</a:t>
            </a:r>
            <a:r>
              <a:rPr lang="en-GB" sz="2000" dirty="0">
                <a:solidFill>
                  <a:schemeClr val="accent1"/>
                </a:solidFill>
              </a:rPr>
              <a:t> </a:t>
            </a:r>
            <a:r>
              <a:rPr lang="en-GB" sz="2000" dirty="0" err="1">
                <a:solidFill>
                  <a:schemeClr val="accent1"/>
                </a:solidFill>
              </a:rPr>
              <a:t>diagramă</a:t>
            </a:r>
            <a:r>
              <a:rPr lang="en-GB" sz="2000" dirty="0">
                <a:solidFill>
                  <a:schemeClr val="accent1"/>
                </a:solidFill>
              </a:rPr>
              <a:t> </a:t>
            </a:r>
            <a:r>
              <a:rPr lang="en-GB" sz="2000" dirty="0" err="1">
                <a:solidFill>
                  <a:schemeClr val="accent1"/>
                </a:solidFill>
              </a:rPr>
              <a:t>sau</a:t>
            </a:r>
            <a:r>
              <a:rPr lang="en-GB" sz="2000" dirty="0">
                <a:solidFill>
                  <a:schemeClr val="accent1"/>
                </a:solidFill>
              </a:rPr>
              <a:t> la </a:t>
            </a:r>
            <a:r>
              <a:rPr lang="en-GB" sz="2000" dirty="0" err="1">
                <a:solidFill>
                  <a:schemeClr val="accent1"/>
                </a:solidFill>
              </a:rPr>
              <a:t>cele</a:t>
            </a:r>
            <a:r>
              <a:rPr lang="en-GB" sz="2000" dirty="0">
                <a:solidFill>
                  <a:schemeClr val="accent1"/>
                </a:solidFill>
              </a:rPr>
              <a:t> din </a:t>
            </a:r>
            <a:r>
              <a:rPr lang="en-GB" sz="2000" dirty="0" err="1">
                <a:solidFill>
                  <a:schemeClr val="accent1"/>
                </a:solidFill>
              </a:rPr>
              <a:t>staţii</a:t>
            </a:r>
            <a:r>
              <a:rPr lang="en-GB" sz="2000" dirty="0">
                <a:solidFill>
                  <a:schemeClr val="accent1"/>
                </a:solidFill>
              </a:rPr>
              <a:t> centrale de </a:t>
            </a:r>
            <a:r>
              <a:rPr lang="en-GB" sz="2000" dirty="0" err="1">
                <a:solidFill>
                  <a:schemeClr val="accent1"/>
                </a:solidFill>
              </a:rPr>
              <a:t>sterilizare</a:t>
            </a:r>
            <a:r>
              <a:rPr lang="en-GB" sz="2000" dirty="0">
                <a:solidFill>
                  <a:schemeClr val="accent1"/>
                </a:solidFill>
              </a:rPr>
              <a:t> </a:t>
            </a:r>
            <a:endParaRPr lang="en-GB" sz="2000" dirty="0">
              <a:solidFill>
                <a:schemeClr val="accent1"/>
              </a:solidFill>
            </a:endParaRPr>
          </a:p>
          <a:p>
            <a:r>
              <a:rPr lang="en-GB" sz="2000" dirty="0" err="1">
                <a:solidFill>
                  <a:schemeClr val="accent1"/>
                </a:solidFill>
              </a:rPr>
              <a:t>Trimestrial</a:t>
            </a:r>
            <a:r>
              <a:rPr lang="en-GB" sz="2000" dirty="0">
                <a:solidFill>
                  <a:schemeClr val="accent1"/>
                </a:solidFill>
              </a:rPr>
              <a:t> : </a:t>
            </a:r>
            <a:r>
              <a:rPr lang="en-GB" sz="2000" dirty="0" err="1">
                <a:solidFill>
                  <a:schemeClr val="accent1"/>
                </a:solidFill>
              </a:rPr>
              <a:t>TestBowie&amp;Dick</a:t>
            </a:r>
            <a:r>
              <a:rPr lang="en-GB" sz="2000" dirty="0">
                <a:solidFill>
                  <a:schemeClr val="accent1"/>
                </a:solidFill>
              </a:rPr>
              <a:t> </a:t>
            </a:r>
            <a:endParaRPr lang="en-GB" sz="2000" dirty="0">
              <a:solidFill>
                <a:schemeClr val="accent1"/>
              </a:solidFill>
            </a:endParaRPr>
          </a:p>
          <a:p>
            <a:r>
              <a:rPr lang="en-GB" sz="2000" dirty="0" err="1">
                <a:solidFill>
                  <a:schemeClr val="accent1"/>
                </a:solidFill>
              </a:rPr>
              <a:t>După</a:t>
            </a:r>
            <a:r>
              <a:rPr lang="en-GB" sz="2000" dirty="0">
                <a:solidFill>
                  <a:schemeClr val="accent1"/>
                </a:solidFill>
              </a:rPr>
              <a:t> </a:t>
            </a:r>
            <a:r>
              <a:rPr lang="en-GB" sz="2000" dirty="0" err="1">
                <a:solidFill>
                  <a:schemeClr val="accent1"/>
                </a:solidFill>
              </a:rPr>
              <a:t>orice</a:t>
            </a:r>
            <a:r>
              <a:rPr lang="en-GB" sz="2000" dirty="0">
                <a:solidFill>
                  <a:schemeClr val="accent1"/>
                </a:solidFill>
              </a:rPr>
              <a:t> </a:t>
            </a:r>
            <a:r>
              <a:rPr lang="en-GB" sz="2000" dirty="0" err="1">
                <a:solidFill>
                  <a:schemeClr val="accent1"/>
                </a:solidFill>
              </a:rPr>
              <a:t>reparaţie</a:t>
            </a:r>
            <a:r>
              <a:rPr lang="en-GB" sz="2000" dirty="0">
                <a:solidFill>
                  <a:schemeClr val="accent1"/>
                </a:solidFill>
              </a:rPr>
              <a:t>: </a:t>
            </a:r>
            <a:r>
              <a:rPr lang="en-GB" sz="2000" dirty="0" err="1">
                <a:solidFill>
                  <a:schemeClr val="accent1"/>
                </a:solidFill>
              </a:rPr>
              <a:t>TestBowie&amp;Dick</a:t>
            </a:r>
            <a:endParaRPr lang="x-none" sz="2000" dirty="0">
              <a:solidFill>
                <a:schemeClr val="accent1"/>
              </a:solidFill>
            </a:endParaRPr>
          </a:p>
        </p:txBody>
      </p:sp>
      <p:sp>
        <p:nvSpPr>
          <p:cNvPr id="2" name="TextBox 1"/>
          <p:cNvSpPr txBox="1"/>
          <p:nvPr/>
        </p:nvSpPr>
        <p:spPr>
          <a:xfrm>
            <a:off x="11404605" y="6583511"/>
            <a:ext cx="787395" cy="261610"/>
          </a:xfrm>
          <a:prstGeom prst="rect">
            <a:avLst/>
          </a:prstGeom>
          <a:noFill/>
        </p:spPr>
        <p:txBody>
          <a:bodyPr wrap="none" rtlCol="0">
            <a:spAutoFit/>
          </a:bodyPr>
          <a:lstStyle/>
          <a:p>
            <a:r>
              <a:rPr lang="x-none" sz="1100" dirty="0"/>
              <a:t>Sursa: DSP</a:t>
            </a:r>
            <a:endParaRPr lang="x-none" sz="11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838130" y="924560"/>
            <a:ext cx="10515740" cy="5405120"/>
          </a:xfrm>
          <a:prstGeom prst="rect">
            <a:avLst/>
          </a:prstGeom>
        </p:spPr>
      </p:pic>
      <p:sp>
        <p:nvSpPr>
          <p:cNvPr id="4" name="TextBox 3"/>
          <p:cNvSpPr txBox="1"/>
          <p:nvPr/>
        </p:nvSpPr>
        <p:spPr>
          <a:xfrm>
            <a:off x="447040" y="131223"/>
            <a:ext cx="10918339" cy="584775"/>
          </a:xfrm>
          <a:prstGeom prst="rect">
            <a:avLst/>
          </a:prstGeom>
          <a:noFill/>
        </p:spPr>
        <p:txBody>
          <a:bodyPr wrap="square">
            <a:spAutoFit/>
          </a:bodyPr>
          <a:lstStyle/>
          <a:p>
            <a:pPr algn="ctr"/>
            <a:r>
              <a:rPr lang="en-GB" sz="3200" b="1" dirty="0" err="1" smtClean="0">
                <a:solidFill>
                  <a:schemeClr val="accent1"/>
                </a:solidFill>
                <a:effectLst/>
                <a:latin typeface="+mj-lt"/>
              </a:rPr>
              <a:t>Rezisten</a:t>
            </a:r>
            <a:r>
              <a:rPr lang="ro-RO" sz="3200" b="1" dirty="0" smtClean="0">
                <a:solidFill>
                  <a:schemeClr val="accent1"/>
                </a:solidFill>
                <a:effectLst/>
                <a:latin typeface="+mj-lt"/>
              </a:rPr>
              <a:t>ț</a:t>
            </a:r>
            <a:r>
              <a:rPr lang="en-GB" sz="3200" b="1" dirty="0" smtClean="0">
                <a:solidFill>
                  <a:schemeClr val="accent1"/>
                </a:solidFill>
                <a:effectLst/>
                <a:latin typeface="+mj-lt"/>
              </a:rPr>
              <a:t>a </a:t>
            </a:r>
            <a:r>
              <a:rPr lang="en-GB" sz="3200" b="1" dirty="0" err="1">
                <a:solidFill>
                  <a:schemeClr val="accent1"/>
                </a:solidFill>
                <a:effectLst/>
                <a:latin typeface="+mj-lt"/>
              </a:rPr>
              <a:t>microorganismelor</a:t>
            </a:r>
            <a:r>
              <a:rPr lang="en-GB" sz="3200" b="1" dirty="0">
                <a:solidFill>
                  <a:schemeClr val="accent1"/>
                </a:solidFill>
                <a:effectLst/>
                <a:latin typeface="+mj-lt"/>
              </a:rPr>
              <a:t> la </a:t>
            </a:r>
            <a:r>
              <a:rPr lang="en-GB" sz="3200" b="1" dirty="0" err="1" smtClean="0">
                <a:solidFill>
                  <a:schemeClr val="accent1"/>
                </a:solidFill>
                <a:effectLst/>
                <a:latin typeface="+mj-lt"/>
              </a:rPr>
              <a:t>substan</a:t>
            </a:r>
            <a:r>
              <a:rPr lang="ro-RO" sz="3200" b="1" dirty="0" smtClean="0">
                <a:solidFill>
                  <a:schemeClr val="accent1"/>
                </a:solidFill>
                <a:effectLst/>
                <a:latin typeface="+mj-lt"/>
              </a:rPr>
              <a:t>ț</a:t>
            </a:r>
            <a:r>
              <a:rPr lang="en-GB" sz="3200" b="1" dirty="0" smtClean="0">
                <a:solidFill>
                  <a:schemeClr val="accent1"/>
                </a:solidFill>
                <a:effectLst/>
                <a:latin typeface="+mj-lt"/>
              </a:rPr>
              <a:t>e </a:t>
            </a:r>
            <a:r>
              <a:rPr lang="en-GB" sz="3200" b="1" dirty="0" err="1">
                <a:solidFill>
                  <a:schemeClr val="accent1"/>
                </a:solidFill>
                <a:effectLst/>
                <a:latin typeface="+mj-lt"/>
              </a:rPr>
              <a:t>chimice</a:t>
            </a:r>
            <a:r>
              <a:rPr lang="en-GB" sz="3200" b="1" dirty="0">
                <a:solidFill>
                  <a:schemeClr val="accent1"/>
                </a:solidFill>
                <a:effectLst/>
                <a:latin typeface="+mj-lt"/>
              </a:rPr>
              <a:t> </a:t>
            </a:r>
            <a:r>
              <a:rPr lang="en-GB" sz="3200" b="1" dirty="0" err="1">
                <a:solidFill>
                  <a:schemeClr val="accent1"/>
                </a:solidFill>
                <a:effectLst/>
                <a:latin typeface="+mj-lt"/>
              </a:rPr>
              <a:t>dezinfectante</a:t>
            </a:r>
            <a:endParaRPr lang="en-GB" sz="3200" b="1" dirty="0">
              <a:solidFill>
                <a:schemeClr val="accent1"/>
              </a:solidFill>
              <a:effectLst/>
              <a:latin typeface="+mj-lt"/>
            </a:endParaRPr>
          </a:p>
        </p:txBody>
      </p:sp>
      <p:sp>
        <p:nvSpPr>
          <p:cNvPr id="5" name="TextBox 4"/>
          <p:cNvSpPr txBox="1"/>
          <p:nvPr/>
        </p:nvSpPr>
        <p:spPr>
          <a:xfrm>
            <a:off x="6075576" y="6485075"/>
            <a:ext cx="6098240" cy="307777"/>
          </a:xfrm>
          <a:prstGeom prst="rect">
            <a:avLst/>
          </a:prstGeom>
          <a:noFill/>
        </p:spPr>
        <p:txBody>
          <a:bodyPr wrap="square">
            <a:spAutoFit/>
          </a:bodyPr>
          <a:lstStyle/>
          <a:p>
            <a:pPr algn="r"/>
            <a:r>
              <a:rPr lang="en-GB" sz="1400" dirty="0" err="1">
                <a:effectLst/>
                <a:latin typeface="Helvetica" pitchFamily="2" charset="0"/>
              </a:rPr>
              <a:t>Sursa</a:t>
            </a:r>
            <a:r>
              <a:rPr lang="en-GB" sz="1400" dirty="0">
                <a:latin typeface="Helvetica" pitchFamily="2" charset="0"/>
              </a:rPr>
              <a:t>: CDC</a:t>
            </a:r>
            <a:endParaRPr lang="x-none" sz="14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0456" y="616064"/>
            <a:ext cx="11668259" cy="5201424"/>
          </a:xfrm>
          <a:prstGeom prst="rect">
            <a:avLst/>
          </a:prstGeom>
          <a:noFill/>
        </p:spPr>
        <p:txBody>
          <a:bodyPr wrap="square">
            <a:spAutoFit/>
          </a:bodyPr>
          <a:lstStyle/>
          <a:p>
            <a:pPr algn="ctr"/>
            <a:r>
              <a:rPr lang="en-GB" sz="3600" b="1" dirty="0" err="1">
                <a:solidFill>
                  <a:schemeClr val="accent1"/>
                </a:solidFill>
                <a:latin typeface="+mj-lt"/>
              </a:rPr>
              <a:t>Sensibilitatea</a:t>
            </a:r>
            <a:r>
              <a:rPr lang="en-GB" sz="3600" b="1" dirty="0">
                <a:solidFill>
                  <a:schemeClr val="accent1"/>
                </a:solidFill>
                <a:latin typeface="+mj-lt"/>
              </a:rPr>
              <a:t> </a:t>
            </a:r>
            <a:r>
              <a:rPr lang="en-GB" sz="3600" b="1" dirty="0" err="1">
                <a:solidFill>
                  <a:schemeClr val="accent1"/>
                </a:solidFill>
                <a:latin typeface="+mj-lt"/>
              </a:rPr>
              <a:t>bacteriilor</a:t>
            </a:r>
            <a:r>
              <a:rPr lang="en-GB" sz="3600" b="1" dirty="0">
                <a:solidFill>
                  <a:schemeClr val="accent1"/>
                </a:solidFill>
                <a:latin typeface="+mj-lt"/>
              </a:rPr>
              <a:t> </a:t>
            </a:r>
            <a:r>
              <a:rPr lang="en-GB" sz="3600" b="1" dirty="0" err="1">
                <a:solidFill>
                  <a:schemeClr val="accent1"/>
                </a:solidFill>
                <a:latin typeface="+mj-lt"/>
              </a:rPr>
              <a:t>multidrog</a:t>
            </a:r>
            <a:r>
              <a:rPr lang="en-GB" sz="3600" b="1" dirty="0">
                <a:solidFill>
                  <a:schemeClr val="accent1"/>
                </a:solidFill>
                <a:latin typeface="+mj-lt"/>
              </a:rPr>
              <a:t> </a:t>
            </a:r>
            <a:r>
              <a:rPr lang="en-GB" sz="3600" b="1" dirty="0" err="1">
                <a:solidFill>
                  <a:schemeClr val="accent1"/>
                </a:solidFill>
                <a:latin typeface="+mj-lt"/>
              </a:rPr>
              <a:t>rezistente</a:t>
            </a:r>
            <a:r>
              <a:rPr lang="en-GB" sz="3600" b="1" dirty="0">
                <a:solidFill>
                  <a:schemeClr val="accent1"/>
                </a:solidFill>
                <a:latin typeface="+mj-lt"/>
              </a:rPr>
              <a:t> la </a:t>
            </a:r>
            <a:r>
              <a:rPr lang="en-GB" sz="3600" b="1" dirty="0" err="1">
                <a:solidFill>
                  <a:schemeClr val="accent1"/>
                </a:solidFill>
                <a:latin typeface="+mj-lt"/>
              </a:rPr>
              <a:t>dezinfectanți</a:t>
            </a:r>
            <a:endParaRPr lang="x-none" sz="3600" b="1" dirty="0">
              <a:solidFill>
                <a:schemeClr val="accent1"/>
              </a:solidFill>
              <a:latin typeface="+mj-lt"/>
            </a:endParaRPr>
          </a:p>
          <a:p>
            <a:endParaRPr lang="x-none" dirty="0"/>
          </a:p>
          <a:p>
            <a:endParaRPr lang="x-none" dirty="0"/>
          </a:p>
          <a:p>
            <a:pPr marL="342900" indent="-342900" algn="just">
              <a:buFont typeface="Arial" panose="020B0604020202020204" pitchFamily="34" charset="0"/>
              <a:buChar char="•"/>
            </a:pPr>
            <a:r>
              <a:rPr lang="x-none" sz="2000" dirty="0">
                <a:solidFill>
                  <a:schemeClr val="accent1"/>
                </a:solidFill>
              </a:rPr>
              <a:t>Ca și în cazul antibioticelor, susceptibilitatea redusă (sau „rezistența”) dobândită a bacteriilor la dezinfectanți poate apar fie prin mutația genei cromozomiale, fie prin achiziționarea de material genetic sub formă de plasmide sau </a:t>
            </a:r>
            <a:r>
              <a:rPr lang="en-GB" sz="2000" dirty="0" err="1">
                <a:solidFill>
                  <a:schemeClr val="accent1"/>
                </a:solidFill>
              </a:rPr>
              <a:t>transpozoni</a:t>
            </a:r>
            <a:r>
              <a:rPr lang="x-none" sz="2000" dirty="0">
                <a:solidFill>
                  <a:schemeClr val="accent1"/>
                </a:solidFill>
              </a:rPr>
              <a:t>. </a:t>
            </a:r>
            <a:endParaRPr lang="x-none" sz="2000" dirty="0">
              <a:solidFill>
                <a:schemeClr val="accent1"/>
              </a:solidFill>
            </a:endParaRPr>
          </a:p>
          <a:p>
            <a:pPr marL="342900" indent="-342900" algn="just">
              <a:buFont typeface="Arial" panose="020B0604020202020204" pitchFamily="34" charset="0"/>
              <a:buChar char="•"/>
            </a:pPr>
            <a:endParaRPr lang="x-none" sz="2000" dirty="0">
              <a:solidFill>
                <a:schemeClr val="accent1"/>
              </a:solidFill>
            </a:endParaRPr>
          </a:p>
          <a:p>
            <a:pPr marL="342900" indent="-342900" algn="just">
              <a:buFont typeface="Arial" panose="020B0604020202020204" pitchFamily="34" charset="0"/>
              <a:buChar char="•"/>
            </a:pPr>
            <a:r>
              <a:rPr lang="x-none" sz="2000" dirty="0">
                <a:solidFill>
                  <a:schemeClr val="accent1"/>
                </a:solidFill>
              </a:rPr>
              <a:t>Când apar modificări ale susceptibilității bacteriene care fac un antibiotic ineficient împotriva unei infecții tratabile anterior cu acel antibiotic, bacteriile sunt denumite a fi „</a:t>
            </a:r>
            <a:r>
              <a:rPr lang="x-none" sz="2000" b="1" dirty="0">
                <a:solidFill>
                  <a:schemeClr val="accent1"/>
                </a:solidFill>
              </a:rPr>
              <a:t>rezistente</a:t>
            </a:r>
            <a:r>
              <a:rPr lang="x-none" sz="2000" dirty="0">
                <a:solidFill>
                  <a:schemeClr val="accent1"/>
                </a:solidFill>
              </a:rPr>
              <a:t>”. </a:t>
            </a:r>
            <a:endParaRPr lang="x-none" sz="2000" dirty="0">
              <a:solidFill>
                <a:schemeClr val="accent1"/>
              </a:solidFill>
            </a:endParaRPr>
          </a:p>
          <a:p>
            <a:pPr marL="342900" indent="-342900" algn="just">
              <a:buFont typeface="Arial" panose="020B0604020202020204" pitchFamily="34" charset="0"/>
              <a:buChar char="•"/>
            </a:pPr>
            <a:endParaRPr lang="x-none" sz="2000" dirty="0">
              <a:solidFill>
                <a:schemeClr val="accent1"/>
              </a:solidFill>
            </a:endParaRPr>
          </a:p>
          <a:p>
            <a:pPr marL="342900" indent="-342900" algn="just">
              <a:buFont typeface="Arial" panose="020B0604020202020204" pitchFamily="34" charset="0"/>
              <a:buChar char="•"/>
            </a:pPr>
            <a:r>
              <a:rPr lang="x-none" sz="2000" dirty="0">
                <a:solidFill>
                  <a:schemeClr val="accent1"/>
                </a:solidFill>
              </a:rPr>
              <a:t>În schimb, sensibilitatea redusă la dezinfectanți nu se corelează cu eșecul dezinfectant. Termenul preferat este </a:t>
            </a:r>
            <a:r>
              <a:rPr lang="x-none" sz="2000" b="1" dirty="0">
                <a:solidFill>
                  <a:schemeClr val="accent1"/>
                </a:solidFill>
              </a:rPr>
              <a:t>„toleranță crescută”. </a:t>
            </a:r>
            <a:endParaRPr lang="x-none" sz="2000" b="1" dirty="0">
              <a:solidFill>
                <a:schemeClr val="accent1"/>
              </a:solidFill>
            </a:endParaRPr>
          </a:p>
          <a:p>
            <a:pPr marL="342900" indent="-342900" algn="just">
              <a:buFont typeface="Arial" panose="020B0604020202020204" pitchFamily="34" charset="0"/>
              <a:buChar char="•"/>
            </a:pPr>
            <a:endParaRPr lang="x-none" sz="2000" b="1" dirty="0">
              <a:solidFill>
                <a:schemeClr val="accent1"/>
              </a:solidFill>
            </a:endParaRPr>
          </a:p>
          <a:p>
            <a:pPr marL="342900" indent="-342900" algn="just">
              <a:buFont typeface="Arial" panose="020B0604020202020204" pitchFamily="34" charset="0"/>
              <a:buChar char="•"/>
            </a:pPr>
            <a:r>
              <a:rPr lang="x-none" sz="2000" dirty="0">
                <a:solidFill>
                  <a:schemeClr val="accent1"/>
                </a:solidFill>
              </a:rPr>
              <a:t>Nu sunt disponibile date care să arate că bacteriile rezistente la antibiotice sunt mai puțin sensibile la germicidele chimice lichide decât bacteriile sensibile la antibiotice in functie de condițiile și concentrațiile de contact ale germicidelor utilizate în prezent.</a:t>
            </a:r>
            <a:endParaRPr lang="x-none" sz="2000" dirty="0">
              <a:solidFill>
                <a:schemeClr val="accent1"/>
              </a:solidFill>
            </a:endParaRPr>
          </a:p>
        </p:txBody>
      </p:sp>
      <p:sp>
        <p:nvSpPr>
          <p:cNvPr id="4" name="TextBox 3"/>
          <p:cNvSpPr txBox="1"/>
          <p:nvPr/>
        </p:nvSpPr>
        <p:spPr>
          <a:xfrm>
            <a:off x="5933941" y="6377119"/>
            <a:ext cx="6098146" cy="276999"/>
          </a:xfrm>
          <a:prstGeom prst="rect">
            <a:avLst/>
          </a:prstGeom>
          <a:noFill/>
        </p:spPr>
        <p:txBody>
          <a:bodyPr wrap="square">
            <a:spAutoFit/>
          </a:bodyPr>
          <a:lstStyle/>
          <a:p>
            <a:pPr algn="r"/>
            <a:r>
              <a:rPr lang="x-none" sz="1200" dirty="0"/>
              <a:t>Sursa: CDC</a:t>
            </a:r>
            <a:endParaRPr lang="x-none" sz="12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3386" y="643622"/>
            <a:ext cx="11565228" cy="5693866"/>
          </a:xfrm>
          <a:prstGeom prst="rect">
            <a:avLst/>
          </a:prstGeom>
          <a:noFill/>
        </p:spPr>
        <p:txBody>
          <a:bodyPr wrap="square">
            <a:spAutoFit/>
          </a:bodyPr>
          <a:lstStyle/>
          <a:p>
            <a:pPr algn="ctr"/>
            <a:r>
              <a:rPr lang="x-none" sz="3200" b="1" dirty="0">
                <a:solidFill>
                  <a:schemeClr val="accent1"/>
                </a:solidFill>
                <a:latin typeface="+mj-lt"/>
              </a:rPr>
              <a:t>Dezinfectarea suprafetelor</a:t>
            </a:r>
            <a:endParaRPr lang="x-none" sz="3200" b="1" dirty="0">
              <a:solidFill>
                <a:schemeClr val="accent1"/>
              </a:solidFill>
              <a:latin typeface="+mj-lt"/>
            </a:endParaRPr>
          </a:p>
          <a:p>
            <a:pPr algn="just"/>
            <a:endParaRPr lang="x-none" sz="2800" b="1" dirty="0"/>
          </a:p>
          <a:p>
            <a:pPr marL="342900" indent="-342900" algn="just">
              <a:buFont typeface="Arial" panose="020B0604020202020204" pitchFamily="34" charset="0"/>
              <a:buChar char="•"/>
            </a:pPr>
            <a:r>
              <a:rPr lang="x-none" sz="2000" dirty="0">
                <a:solidFill>
                  <a:schemeClr val="accent1"/>
                </a:solidFill>
              </a:rPr>
              <a:t>Utilizarea eficientă a dezinfectanților face parte dintr-o strategie cu mai multe etape de preventie a asistenței medicale. Suprafețele sunt considerate elemente ne-critice deoarece intră în contact cu pielea intactă. Utilizarea lor prezintă un risc redus de a provoca o infecție la pacienți sau la personalul medical. Prin urmare, utilizarea de rutină a substanțelor chimice germicide pentru a dezinfecta podelele spitalelor și alte articole necritice este controversata. </a:t>
            </a:r>
            <a:endParaRPr lang="x-none" sz="2000" dirty="0">
              <a:solidFill>
                <a:schemeClr val="accent1"/>
              </a:solidFill>
            </a:endParaRPr>
          </a:p>
          <a:p>
            <a:pPr algn="just"/>
            <a:endParaRPr lang="x-none" dirty="0"/>
          </a:p>
          <a:p>
            <a:pPr algn="just"/>
            <a:endParaRPr lang="x-none" dirty="0"/>
          </a:p>
          <a:p>
            <a:pPr algn="ctr"/>
            <a:r>
              <a:rPr lang="en-GB" sz="3200" b="1" dirty="0" err="1">
                <a:solidFill>
                  <a:schemeClr val="accent1"/>
                </a:solidFill>
                <a:latin typeface="+mj-lt"/>
              </a:rPr>
              <a:t>Dezinfectarea</a:t>
            </a:r>
            <a:r>
              <a:rPr lang="en-GB" sz="3200" b="1" dirty="0">
                <a:solidFill>
                  <a:schemeClr val="accent1"/>
                </a:solidFill>
                <a:latin typeface="+mj-lt"/>
              </a:rPr>
              <a:t> </a:t>
            </a:r>
            <a:r>
              <a:rPr lang="en-GB" sz="3200" b="1" dirty="0" err="1">
                <a:solidFill>
                  <a:schemeClr val="accent1"/>
                </a:solidFill>
                <a:latin typeface="+mj-lt"/>
              </a:rPr>
              <a:t>aerului</a:t>
            </a:r>
            <a:endParaRPr lang="en-GB" sz="3200" b="1" dirty="0">
              <a:solidFill>
                <a:schemeClr val="accent1"/>
              </a:solidFill>
              <a:latin typeface="+mj-lt"/>
            </a:endParaRPr>
          </a:p>
          <a:p>
            <a:pPr algn="ctr"/>
            <a:endParaRPr lang="en-GB" sz="2800" b="1" dirty="0"/>
          </a:p>
          <a:p>
            <a:pPr algn="just"/>
            <a:endParaRPr lang="en-GB" sz="2800" b="1" dirty="0"/>
          </a:p>
          <a:p>
            <a:pPr marL="342900" indent="-342900" algn="just">
              <a:buFont typeface="Arial" panose="020B0604020202020204" pitchFamily="34" charset="0"/>
              <a:buChar char="•"/>
            </a:pPr>
            <a:r>
              <a:rPr lang="en-GB" sz="2000" dirty="0">
                <a:solidFill>
                  <a:schemeClr val="accent1"/>
                </a:solidFill>
              </a:rPr>
              <a:t>S-au </a:t>
            </a:r>
            <a:r>
              <a:rPr lang="en-GB" sz="2000" dirty="0" err="1">
                <a:solidFill>
                  <a:schemeClr val="accent1"/>
                </a:solidFill>
              </a:rPr>
              <a:t>folosit</a:t>
            </a:r>
            <a:r>
              <a:rPr lang="en-GB" sz="2000" dirty="0">
                <a:solidFill>
                  <a:schemeClr val="accent1"/>
                </a:solidFill>
              </a:rPr>
              <a:t> </a:t>
            </a:r>
            <a:r>
              <a:rPr lang="en-GB" sz="2000" dirty="0" err="1">
                <a:solidFill>
                  <a:schemeClr val="accent1"/>
                </a:solidFill>
              </a:rPr>
              <a:t>tehnici</a:t>
            </a:r>
            <a:r>
              <a:rPr lang="en-GB" sz="2000" dirty="0">
                <a:solidFill>
                  <a:schemeClr val="accent1"/>
                </a:solidFill>
              </a:rPr>
              <a:t> de </a:t>
            </a:r>
            <a:r>
              <a:rPr lang="en-GB" sz="2000" dirty="0" err="1">
                <a:solidFill>
                  <a:schemeClr val="accent1"/>
                </a:solidFill>
              </a:rPr>
              <a:t>pulverizare</a:t>
            </a:r>
            <a:r>
              <a:rPr lang="en-GB" sz="2000" dirty="0">
                <a:solidFill>
                  <a:schemeClr val="accent1"/>
                </a:solidFill>
              </a:rPr>
              <a:t> a </a:t>
            </a:r>
            <a:r>
              <a:rPr lang="en-GB" sz="2000" dirty="0" err="1">
                <a:solidFill>
                  <a:schemeClr val="accent1"/>
                </a:solidFill>
              </a:rPr>
              <a:t>substantelor</a:t>
            </a:r>
            <a:r>
              <a:rPr lang="en-GB" sz="2000" dirty="0">
                <a:solidFill>
                  <a:schemeClr val="accent1"/>
                </a:solidFill>
              </a:rPr>
              <a:t> </a:t>
            </a:r>
            <a:r>
              <a:rPr lang="en-GB" sz="2000" dirty="0" err="1">
                <a:solidFill>
                  <a:schemeClr val="accent1"/>
                </a:solidFill>
              </a:rPr>
              <a:t>dezinfectante</a:t>
            </a:r>
            <a:r>
              <a:rPr lang="en-GB" sz="2000" dirty="0">
                <a:solidFill>
                  <a:schemeClr val="accent1"/>
                </a:solidFill>
              </a:rPr>
              <a:t> </a:t>
            </a:r>
            <a:r>
              <a:rPr lang="en-GB" sz="2000" dirty="0" err="1">
                <a:solidFill>
                  <a:schemeClr val="accent1"/>
                </a:solidFill>
              </a:rPr>
              <a:t>pentru</a:t>
            </a:r>
            <a:r>
              <a:rPr lang="en-GB" sz="2000" dirty="0">
                <a:solidFill>
                  <a:schemeClr val="accent1"/>
                </a:solidFill>
              </a:rPr>
              <a:t> </a:t>
            </a:r>
            <a:r>
              <a:rPr lang="en-GB" sz="2000" dirty="0" err="1">
                <a:solidFill>
                  <a:schemeClr val="accent1"/>
                </a:solidFill>
              </a:rPr>
              <a:t>controlul</a:t>
            </a:r>
            <a:r>
              <a:rPr lang="en-GB" sz="2000" dirty="0">
                <a:solidFill>
                  <a:schemeClr val="accent1"/>
                </a:solidFill>
              </a:rPr>
              <a:t> </a:t>
            </a:r>
            <a:r>
              <a:rPr lang="en-GB" sz="2000" dirty="0" err="1">
                <a:solidFill>
                  <a:schemeClr val="accent1"/>
                </a:solidFill>
              </a:rPr>
              <a:t>antimicrobian</a:t>
            </a:r>
            <a:r>
              <a:rPr lang="en-GB" sz="2000" dirty="0">
                <a:solidFill>
                  <a:schemeClr val="accent1"/>
                </a:solidFill>
              </a:rPr>
              <a:t> în </a:t>
            </a:r>
            <a:r>
              <a:rPr lang="en-GB" sz="2000" dirty="0" err="1">
                <a:solidFill>
                  <a:schemeClr val="accent1"/>
                </a:solidFill>
              </a:rPr>
              <a:t>camerele</a:t>
            </a:r>
            <a:r>
              <a:rPr lang="en-GB" sz="2000" dirty="0">
                <a:solidFill>
                  <a:schemeClr val="accent1"/>
                </a:solidFill>
              </a:rPr>
              <a:t> de spital. </a:t>
            </a:r>
            <a:r>
              <a:rPr lang="en-GB" sz="2000" dirty="0" err="1">
                <a:solidFill>
                  <a:schemeClr val="accent1"/>
                </a:solidFill>
              </a:rPr>
              <a:t>Aceasta</a:t>
            </a:r>
            <a:r>
              <a:rPr lang="en-GB" sz="2000" dirty="0">
                <a:solidFill>
                  <a:schemeClr val="accent1"/>
                </a:solidFill>
              </a:rPr>
              <a:t> </a:t>
            </a:r>
            <a:r>
              <a:rPr lang="en-GB" sz="2000" dirty="0" err="1">
                <a:solidFill>
                  <a:schemeClr val="accent1"/>
                </a:solidFill>
              </a:rPr>
              <a:t>tehnica</a:t>
            </a:r>
            <a:r>
              <a:rPr lang="en-GB" sz="2000" dirty="0">
                <a:solidFill>
                  <a:schemeClr val="accent1"/>
                </a:solidFill>
              </a:rPr>
              <a:t> de </a:t>
            </a:r>
            <a:r>
              <a:rPr lang="en-GB" sz="2000" dirty="0" err="1">
                <a:solidFill>
                  <a:schemeClr val="accent1"/>
                </a:solidFill>
              </a:rPr>
              <a:t>pulverizare</a:t>
            </a:r>
            <a:r>
              <a:rPr lang="en-GB" sz="2000" dirty="0">
                <a:solidFill>
                  <a:schemeClr val="accent1"/>
                </a:solidFill>
              </a:rPr>
              <a:t> a </a:t>
            </a:r>
            <a:r>
              <a:rPr lang="en-GB" sz="2000" dirty="0" err="1">
                <a:solidFill>
                  <a:schemeClr val="accent1"/>
                </a:solidFill>
              </a:rPr>
              <a:t>dezinfectanților</a:t>
            </a:r>
            <a:r>
              <a:rPr lang="en-GB" sz="2000" dirty="0">
                <a:solidFill>
                  <a:schemeClr val="accent1"/>
                </a:solidFill>
              </a:rPr>
              <a:t> </a:t>
            </a:r>
            <a:r>
              <a:rPr lang="en-GB" sz="2000" dirty="0" err="1">
                <a:solidFill>
                  <a:schemeClr val="accent1"/>
                </a:solidFill>
              </a:rPr>
              <a:t>este</a:t>
            </a:r>
            <a:r>
              <a:rPr lang="en-GB" sz="2000" dirty="0">
                <a:solidFill>
                  <a:schemeClr val="accent1"/>
                </a:solidFill>
              </a:rPr>
              <a:t> o </a:t>
            </a:r>
            <a:r>
              <a:rPr lang="en-GB" sz="2000" dirty="0" err="1">
                <a:solidFill>
                  <a:schemeClr val="accent1"/>
                </a:solidFill>
              </a:rPr>
              <a:t>metodă</a:t>
            </a:r>
            <a:r>
              <a:rPr lang="en-GB" sz="2000" dirty="0">
                <a:solidFill>
                  <a:schemeClr val="accent1"/>
                </a:solidFill>
              </a:rPr>
              <a:t> </a:t>
            </a:r>
            <a:r>
              <a:rPr lang="en-GB" sz="2000" dirty="0" err="1">
                <a:solidFill>
                  <a:schemeClr val="accent1"/>
                </a:solidFill>
              </a:rPr>
              <a:t>nesatisfăcătoare</a:t>
            </a:r>
            <a:r>
              <a:rPr lang="en-GB" sz="2000" dirty="0">
                <a:solidFill>
                  <a:schemeClr val="accent1"/>
                </a:solidFill>
              </a:rPr>
              <a:t> de </a:t>
            </a:r>
            <a:r>
              <a:rPr lang="en-GB" sz="2000" dirty="0" err="1">
                <a:solidFill>
                  <a:schemeClr val="accent1"/>
                </a:solidFill>
              </a:rPr>
              <a:t>decontaminare</a:t>
            </a:r>
            <a:r>
              <a:rPr lang="en-GB" sz="2000" dirty="0">
                <a:solidFill>
                  <a:schemeClr val="accent1"/>
                </a:solidFill>
              </a:rPr>
              <a:t> a </a:t>
            </a:r>
            <a:r>
              <a:rPr lang="en-GB" sz="2000" dirty="0" err="1">
                <a:solidFill>
                  <a:schemeClr val="accent1"/>
                </a:solidFill>
              </a:rPr>
              <a:t>aerului</a:t>
            </a:r>
            <a:r>
              <a:rPr lang="en-GB" sz="2000" dirty="0">
                <a:solidFill>
                  <a:schemeClr val="accent1"/>
                </a:solidFill>
              </a:rPr>
              <a:t> </a:t>
            </a:r>
            <a:r>
              <a:rPr lang="en-GB" sz="2000" dirty="0" err="1">
                <a:solidFill>
                  <a:schemeClr val="accent1"/>
                </a:solidFill>
              </a:rPr>
              <a:t>și</a:t>
            </a:r>
            <a:r>
              <a:rPr lang="en-GB" sz="2000" dirty="0">
                <a:solidFill>
                  <a:schemeClr val="accent1"/>
                </a:solidFill>
              </a:rPr>
              <a:t> a </a:t>
            </a:r>
            <a:r>
              <a:rPr lang="en-GB" sz="2000" dirty="0" err="1">
                <a:solidFill>
                  <a:schemeClr val="accent1"/>
                </a:solidFill>
              </a:rPr>
              <a:t>suprafețelor</a:t>
            </a:r>
            <a:r>
              <a:rPr lang="en-GB" sz="2000" dirty="0">
                <a:solidFill>
                  <a:schemeClr val="accent1"/>
                </a:solidFill>
              </a:rPr>
              <a:t> </a:t>
            </a:r>
            <a:r>
              <a:rPr lang="en-GB" sz="2000" dirty="0" err="1">
                <a:solidFill>
                  <a:schemeClr val="accent1"/>
                </a:solidFill>
              </a:rPr>
              <a:t>și</a:t>
            </a:r>
            <a:r>
              <a:rPr lang="en-GB" sz="2000" dirty="0">
                <a:solidFill>
                  <a:schemeClr val="accent1"/>
                </a:solidFill>
              </a:rPr>
              <a:t> nu </a:t>
            </a:r>
            <a:r>
              <a:rPr lang="en-GB" sz="2000" dirty="0" err="1">
                <a:solidFill>
                  <a:schemeClr val="accent1"/>
                </a:solidFill>
              </a:rPr>
              <a:t>este</a:t>
            </a:r>
            <a:r>
              <a:rPr lang="en-GB" sz="2000" dirty="0">
                <a:solidFill>
                  <a:schemeClr val="accent1"/>
                </a:solidFill>
              </a:rPr>
              <a:t> </a:t>
            </a:r>
            <a:r>
              <a:rPr lang="en-GB" sz="2000" dirty="0" err="1">
                <a:solidFill>
                  <a:schemeClr val="accent1"/>
                </a:solidFill>
              </a:rPr>
              <a:t>recomandat</a:t>
            </a:r>
            <a:r>
              <a:rPr lang="en-GB" sz="2000" dirty="0">
                <a:solidFill>
                  <a:schemeClr val="accent1"/>
                </a:solidFill>
              </a:rPr>
              <a:t> </a:t>
            </a:r>
            <a:r>
              <a:rPr lang="en-GB" sz="2000" dirty="0" err="1">
                <a:solidFill>
                  <a:schemeClr val="accent1"/>
                </a:solidFill>
              </a:rPr>
              <a:t>pentru</a:t>
            </a:r>
            <a:r>
              <a:rPr lang="en-GB" sz="2000" dirty="0">
                <a:solidFill>
                  <a:schemeClr val="accent1"/>
                </a:solidFill>
              </a:rPr>
              <a:t> </a:t>
            </a:r>
            <a:r>
              <a:rPr lang="en-GB" sz="2000" dirty="0" err="1">
                <a:solidFill>
                  <a:schemeClr val="accent1"/>
                </a:solidFill>
              </a:rPr>
              <a:t>controlul</a:t>
            </a:r>
            <a:r>
              <a:rPr lang="en-GB" sz="2000" dirty="0">
                <a:solidFill>
                  <a:schemeClr val="accent1"/>
                </a:solidFill>
              </a:rPr>
              <a:t> general al </a:t>
            </a:r>
            <a:r>
              <a:rPr lang="en-GB" sz="2000" dirty="0" err="1">
                <a:solidFill>
                  <a:schemeClr val="accent1"/>
                </a:solidFill>
              </a:rPr>
              <a:t>infecțiilor</a:t>
            </a:r>
            <a:r>
              <a:rPr lang="en-GB" sz="2000" dirty="0">
                <a:solidFill>
                  <a:schemeClr val="accent1"/>
                </a:solidFill>
              </a:rPr>
              <a:t> în </a:t>
            </a:r>
            <a:r>
              <a:rPr lang="en-GB" sz="2000" dirty="0" err="1">
                <a:solidFill>
                  <a:schemeClr val="accent1"/>
                </a:solidFill>
              </a:rPr>
              <a:t>zonele</a:t>
            </a:r>
            <a:r>
              <a:rPr lang="en-GB" sz="2000" dirty="0">
                <a:solidFill>
                  <a:schemeClr val="accent1"/>
                </a:solidFill>
              </a:rPr>
              <a:t> de </a:t>
            </a:r>
            <a:r>
              <a:rPr lang="en-GB" sz="2000" dirty="0" err="1">
                <a:solidFill>
                  <a:schemeClr val="accent1"/>
                </a:solidFill>
              </a:rPr>
              <a:t>rutină</a:t>
            </a:r>
            <a:r>
              <a:rPr lang="en-GB" sz="2000" dirty="0">
                <a:solidFill>
                  <a:schemeClr val="accent1"/>
                </a:solidFill>
              </a:rPr>
              <a:t> de </a:t>
            </a:r>
            <a:r>
              <a:rPr lang="en-GB" sz="2000" dirty="0" err="1">
                <a:solidFill>
                  <a:schemeClr val="accent1"/>
                </a:solidFill>
              </a:rPr>
              <a:t>îngrijire</a:t>
            </a:r>
            <a:r>
              <a:rPr lang="en-GB" sz="2000" dirty="0">
                <a:solidFill>
                  <a:schemeClr val="accent1"/>
                </a:solidFill>
              </a:rPr>
              <a:t> a </a:t>
            </a:r>
            <a:r>
              <a:rPr lang="en-GB" sz="2000" dirty="0" err="1">
                <a:solidFill>
                  <a:schemeClr val="accent1"/>
                </a:solidFill>
              </a:rPr>
              <a:t>pacientului</a:t>
            </a:r>
            <a:r>
              <a:rPr lang="en-GB" sz="2000" dirty="0">
                <a:solidFill>
                  <a:schemeClr val="accent1"/>
                </a:solidFill>
              </a:rPr>
              <a:t>. </a:t>
            </a:r>
            <a:endParaRPr lang="x-none" sz="2000" dirty="0">
              <a:solidFill>
                <a:schemeClr val="accent1"/>
              </a:solidFill>
            </a:endParaRPr>
          </a:p>
        </p:txBody>
      </p:sp>
      <p:sp>
        <p:nvSpPr>
          <p:cNvPr id="4" name="TextBox 3"/>
          <p:cNvSpPr txBox="1"/>
          <p:nvPr/>
        </p:nvSpPr>
        <p:spPr>
          <a:xfrm>
            <a:off x="5933941" y="6377119"/>
            <a:ext cx="6098146" cy="276999"/>
          </a:xfrm>
          <a:prstGeom prst="rect">
            <a:avLst/>
          </a:prstGeom>
          <a:noFill/>
        </p:spPr>
        <p:txBody>
          <a:bodyPr wrap="square">
            <a:spAutoFit/>
          </a:bodyPr>
          <a:lstStyle/>
          <a:p>
            <a:pPr algn="r"/>
            <a:r>
              <a:rPr lang="x-none" sz="1200" dirty="0"/>
              <a:t>Sursa: CDC</a:t>
            </a:r>
            <a:endParaRPr lang="x-none" sz="12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4219" y="637829"/>
            <a:ext cx="11423561" cy="5755422"/>
          </a:xfrm>
          <a:prstGeom prst="rect">
            <a:avLst/>
          </a:prstGeom>
          <a:noFill/>
        </p:spPr>
        <p:txBody>
          <a:bodyPr wrap="square">
            <a:spAutoFit/>
          </a:bodyPr>
          <a:lstStyle/>
          <a:p>
            <a:pPr algn="ctr"/>
            <a:r>
              <a:rPr lang="x-none" sz="3600" b="1" dirty="0">
                <a:solidFill>
                  <a:schemeClr val="accent1"/>
                </a:solidFill>
                <a:latin typeface="+mj-lt"/>
              </a:rPr>
              <a:t>Contaminarea microbiană a dezinfectanților</a:t>
            </a:r>
            <a:endParaRPr lang="x-none" sz="3600" b="1" dirty="0">
              <a:solidFill>
                <a:schemeClr val="accent1"/>
              </a:solidFill>
              <a:latin typeface="+mj-lt"/>
            </a:endParaRPr>
          </a:p>
          <a:p>
            <a:pPr algn="ctr"/>
            <a:endParaRPr lang="x-none" sz="3200" b="1" dirty="0"/>
          </a:p>
          <a:p>
            <a:pPr marL="342900" indent="-342900" algn="just">
              <a:buFont typeface="Arial" panose="020B0604020202020204" pitchFamily="34" charset="0"/>
              <a:buChar char="•"/>
            </a:pPr>
            <a:r>
              <a:rPr lang="x-none" sz="2000" dirty="0">
                <a:solidFill>
                  <a:schemeClr val="accent1"/>
                </a:solidFill>
              </a:rPr>
              <a:t>Dezinfectantele și antisepticele contaminate au fost vehicule ocazionale de infecții medicale și pseudoepidemii de mai bine de 50 de ani</a:t>
            </a:r>
            <a:r>
              <a:rPr lang="x-none" sz="2000">
                <a:solidFill>
                  <a:schemeClr val="accent1"/>
                </a:solidFill>
              </a:rPr>
              <a:t>. </a:t>
            </a:r>
            <a:endParaRPr lang="ro-RO" sz="2000" dirty="0" smtClean="0">
              <a:solidFill>
                <a:schemeClr val="accent1"/>
              </a:solidFill>
            </a:endParaRPr>
          </a:p>
          <a:p>
            <a:pPr algn="just"/>
            <a:endParaRPr lang="x-none" sz="2000" dirty="0">
              <a:solidFill>
                <a:schemeClr val="accent1"/>
              </a:solidFill>
            </a:endParaRPr>
          </a:p>
          <a:p>
            <a:pPr marL="342900" indent="-342900" algn="just">
              <a:buFont typeface="Arial" panose="020B0604020202020204" pitchFamily="34" charset="0"/>
              <a:buChar char="•"/>
            </a:pPr>
            <a:r>
              <a:rPr lang="x-none" sz="2000" dirty="0">
                <a:solidFill>
                  <a:schemeClr val="accent1"/>
                </a:solidFill>
              </a:rPr>
              <a:t>O examinare a rapoartelor privind dezinfectanții contaminate cu microorganisme au scos la iveală observații demne de remarcat. Poate cel mai important, dezinfectanții de nivel înalt/sterilanții chimici lichizi nu au fost asociați cu focare din cauza intrinseci sau contaminarea extrinsecă</a:t>
            </a:r>
            <a:r>
              <a:rPr lang="x-none" sz="2000">
                <a:solidFill>
                  <a:schemeClr val="accent1"/>
                </a:solidFill>
              </a:rPr>
              <a:t>. </a:t>
            </a:r>
            <a:endParaRPr lang="ro-RO" sz="2000" dirty="0" smtClean="0">
              <a:solidFill>
                <a:schemeClr val="accent1"/>
              </a:solidFill>
            </a:endParaRPr>
          </a:p>
          <a:p>
            <a:pPr algn="just"/>
            <a:endParaRPr lang="x-none" sz="2000" dirty="0">
              <a:solidFill>
                <a:schemeClr val="accent1"/>
              </a:solidFill>
            </a:endParaRPr>
          </a:p>
          <a:p>
            <a:pPr marL="342900" indent="-342900" algn="just">
              <a:buFont typeface="Arial" panose="020B0604020202020204" pitchFamily="34" charset="0"/>
              <a:buChar char="•"/>
            </a:pPr>
            <a:r>
              <a:rPr lang="x-none" sz="2000" dirty="0">
                <a:solidFill>
                  <a:schemeClr val="accent1"/>
                </a:solidFill>
              </a:rPr>
              <a:t>Membrii genului </a:t>
            </a:r>
            <a:r>
              <a:rPr lang="x-none" sz="2000" i="1" dirty="0">
                <a:solidFill>
                  <a:schemeClr val="accent1"/>
                </a:solidFill>
              </a:rPr>
              <a:t>Pseudomonas</a:t>
            </a:r>
            <a:r>
              <a:rPr lang="x-none" sz="2000" dirty="0">
                <a:solidFill>
                  <a:schemeClr val="accent1"/>
                </a:solidFill>
              </a:rPr>
              <a:t> (</a:t>
            </a:r>
            <a:r>
              <a:rPr lang="x-none" sz="2000" i="1" dirty="0">
                <a:solidFill>
                  <a:schemeClr val="accent1"/>
                </a:solidFill>
              </a:rPr>
              <a:t>Ps. aeruginosa</a:t>
            </a:r>
            <a:r>
              <a:rPr lang="x-none" sz="2000" dirty="0">
                <a:solidFill>
                  <a:schemeClr val="accent1"/>
                </a:solidFill>
              </a:rPr>
              <a:t>) sunt cel mai frecvent izolati din dezinfectanți contaminați - 80% din produsele contaminate. Capacitatea lor de a să rămână viabile sau să crească în diluțiile dezinfectanților sunt de neegalat. Acest avantaj de supraviețuire pentru Pseudomonas rezultă din versatilitatea lor nutrițională, membrana lor exterioară unică ce constituie o barieră eficientă în calea trecerii germicidelor și/sau a sistemelor de eflux</a:t>
            </a:r>
            <a:r>
              <a:rPr lang="x-none" sz="2000">
                <a:solidFill>
                  <a:schemeClr val="accent1"/>
                </a:solidFill>
              </a:rPr>
              <a:t>. </a:t>
            </a:r>
            <a:endParaRPr lang="ro-RO" sz="2000" dirty="0" smtClean="0">
              <a:solidFill>
                <a:schemeClr val="accent1"/>
              </a:solidFill>
            </a:endParaRPr>
          </a:p>
          <a:p>
            <a:pPr algn="just"/>
            <a:endParaRPr lang="ro-RO" sz="2000" dirty="0" smtClean="0">
              <a:solidFill>
                <a:schemeClr val="accent1"/>
              </a:solidFill>
            </a:endParaRPr>
          </a:p>
          <a:p>
            <a:pPr marL="342900" indent="-342900" algn="just">
              <a:buFont typeface="Arial" panose="020B0604020202020204" pitchFamily="34" charset="0"/>
              <a:buChar char="•"/>
            </a:pPr>
            <a:r>
              <a:rPr lang="x-none" sz="2000" smtClean="0">
                <a:solidFill>
                  <a:schemeClr val="accent1"/>
                </a:solidFill>
              </a:rPr>
              <a:t>Deși </a:t>
            </a:r>
            <a:r>
              <a:rPr lang="x-none" sz="2000" dirty="0">
                <a:solidFill>
                  <a:schemeClr val="accent1"/>
                </a:solidFill>
              </a:rPr>
              <a:t>nu s-a demonstrat că soluțiile concentrate ale dezinfectanților sunt contaminate la punctul de fabricare, un fenolic nediluat poate fi contaminat de un Pseudomonas sp. în timpul utilizării.</a:t>
            </a:r>
            <a:endParaRPr lang="x-none" sz="2000" dirty="0">
              <a:solidFill>
                <a:schemeClr val="accent1"/>
              </a:solidFill>
            </a:endParaRPr>
          </a:p>
        </p:txBody>
      </p:sp>
      <p:sp>
        <p:nvSpPr>
          <p:cNvPr id="4" name="TextBox 3"/>
          <p:cNvSpPr txBox="1"/>
          <p:nvPr/>
        </p:nvSpPr>
        <p:spPr>
          <a:xfrm>
            <a:off x="5933941" y="6377119"/>
            <a:ext cx="6098146" cy="276999"/>
          </a:xfrm>
          <a:prstGeom prst="rect">
            <a:avLst/>
          </a:prstGeom>
          <a:noFill/>
        </p:spPr>
        <p:txBody>
          <a:bodyPr wrap="square">
            <a:spAutoFit/>
          </a:bodyPr>
          <a:lstStyle/>
          <a:p>
            <a:pPr algn="r"/>
            <a:r>
              <a:rPr lang="x-none" sz="1200" dirty="0"/>
              <a:t>Sursa: CDC</a:t>
            </a:r>
            <a:endParaRPr lang="x-none" sz="12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3161" y="0"/>
            <a:ext cx="10985678" cy="584775"/>
          </a:xfrm>
          <a:prstGeom prst="rect">
            <a:avLst/>
          </a:prstGeom>
          <a:noFill/>
        </p:spPr>
        <p:txBody>
          <a:bodyPr wrap="square">
            <a:spAutoFit/>
          </a:bodyPr>
          <a:lstStyle/>
          <a:p>
            <a:pPr algn="ctr"/>
            <a:r>
              <a:rPr lang="x-none" sz="3200" b="1" dirty="0">
                <a:solidFill>
                  <a:schemeClr val="accent1"/>
                </a:solidFill>
                <a:latin typeface="+mj-lt"/>
              </a:rPr>
              <a:t>Factori care afectează eficacitatea dezinfecției și a sterilizării</a:t>
            </a:r>
            <a:endParaRPr lang="x-none" sz="3200" b="1" dirty="0">
              <a:solidFill>
                <a:schemeClr val="accent1"/>
              </a:solidFill>
              <a:latin typeface="+mj-lt"/>
            </a:endParaRPr>
          </a:p>
        </p:txBody>
      </p:sp>
      <p:sp>
        <p:nvSpPr>
          <p:cNvPr id="5" name="TextBox 4"/>
          <p:cNvSpPr txBox="1"/>
          <p:nvPr/>
        </p:nvSpPr>
        <p:spPr>
          <a:xfrm>
            <a:off x="294068" y="523220"/>
            <a:ext cx="11603864" cy="6186309"/>
          </a:xfrm>
          <a:prstGeom prst="rect">
            <a:avLst/>
          </a:prstGeom>
          <a:noFill/>
        </p:spPr>
        <p:txBody>
          <a:bodyPr wrap="square">
            <a:spAutoFit/>
          </a:bodyPr>
          <a:lstStyle/>
          <a:p>
            <a:r>
              <a:rPr lang="x-none" b="1" dirty="0">
                <a:solidFill>
                  <a:schemeClr val="accent1"/>
                </a:solidFill>
              </a:rPr>
              <a:t>1. Numărul și localizarea microorganismelor</a:t>
            </a:r>
            <a:endParaRPr lang="x-none" b="1" dirty="0">
              <a:solidFill>
                <a:schemeClr val="accent1"/>
              </a:solidFill>
            </a:endParaRPr>
          </a:p>
          <a:p>
            <a:pPr algn="just"/>
            <a:r>
              <a:rPr lang="x-none" dirty="0">
                <a:solidFill>
                  <a:schemeClr val="accent1"/>
                </a:solidFill>
              </a:rPr>
              <a:t>Cu cât este mai mare numărul de microbi, cu atât mai mult timp este necesar pentru un germicid să le distrugă pe toate. Spaulding a ilustrat această relație când a folosit condiții de testare identice și a demonstrat că a fost nevoie de 30 de minute pentru a ucide 10 spori de B. atrophaeus (fostul Bacillus subtilis), dar 3 ore pentru a ucide 100.000 de spori de Bacillus atrophaeus.</a:t>
            </a:r>
            <a:endParaRPr lang="x-none" dirty="0">
              <a:solidFill>
                <a:schemeClr val="accent1"/>
              </a:solidFill>
            </a:endParaRPr>
          </a:p>
          <a:p>
            <a:endParaRPr lang="x-none" dirty="0">
              <a:solidFill>
                <a:schemeClr val="accent1"/>
              </a:solidFill>
            </a:endParaRPr>
          </a:p>
          <a:p>
            <a:r>
              <a:rPr lang="en-GB" b="1" dirty="0">
                <a:solidFill>
                  <a:schemeClr val="accent1"/>
                </a:solidFill>
              </a:rPr>
              <a:t>2. </a:t>
            </a:r>
            <a:r>
              <a:rPr lang="en-GB" b="1" dirty="0" err="1">
                <a:solidFill>
                  <a:schemeClr val="accent1"/>
                </a:solidFill>
              </a:rPr>
              <a:t>Rezistența</a:t>
            </a:r>
            <a:r>
              <a:rPr lang="en-GB" b="1" dirty="0">
                <a:solidFill>
                  <a:schemeClr val="accent1"/>
                </a:solidFill>
              </a:rPr>
              <a:t> </a:t>
            </a:r>
            <a:r>
              <a:rPr lang="en-GB" b="1" dirty="0" err="1">
                <a:solidFill>
                  <a:schemeClr val="accent1"/>
                </a:solidFill>
              </a:rPr>
              <a:t>înnăscută</a:t>
            </a:r>
            <a:r>
              <a:rPr lang="en-GB" b="1" dirty="0">
                <a:solidFill>
                  <a:schemeClr val="accent1"/>
                </a:solidFill>
              </a:rPr>
              <a:t> a </a:t>
            </a:r>
            <a:r>
              <a:rPr lang="en-GB" b="1" dirty="0" err="1">
                <a:solidFill>
                  <a:schemeClr val="accent1"/>
                </a:solidFill>
              </a:rPr>
              <a:t>microorganismelor</a:t>
            </a:r>
            <a:endParaRPr lang="en-GB" b="1" dirty="0">
              <a:solidFill>
                <a:schemeClr val="accent1"/>
              </a:solidFill>
            </a:endParaRPr>
          </a:p>
          <a:p>
            <a:r>
              <a:rPr lang="en-GB" dirty="0" err="1">
                <a:solidFill>
                  <a:schemeClr val="accent1"/>
                </a:solidFill>
              </a:rPr>
              <a:t>Microorganismele</a:t>
            </a:r>
            <a:r>
              <a:rPr lang="en-GB" dirty="0">
                <a:solidFill>
                  <a:schemeClr val="accent1"/>
                </a:solidFill>
              </a:rPr>
              <a:t> </a:t>
            </a:r>
            <a:r>
              <a:rPr lang="en-GB" dirty="0" err="1">
                <a:solidFill>
                  <a:schemeClr val="accent1"/>
                </a:solidFill>
              </a:rPr>
              <a:t>variază</a:t>
            </a:r>
            <a:r>
              <a:rPr lang="en-GB" dirty="0">
                <a:solidFill>
                  <a:schemeClr val="accent1"/>
                </a:solidFill>
              </a:rPr>
              <a:t> </a:t>
            </a:r>
            <a:r>
              <a:rPr lang="en-GB" dirty="0" err="1">
                <a:solidFill>
                  <a:schemeClr val="accent1"/>
                </a:solidFill>
              </a:rPr>
              <a:t>foarte</a:t>
            </a:r>
            <a:r>
              <a:rPr lang="en-GB" dirty="0">
                <a:solidFill>
                  <a:schemeClr val="accent1"/>
                </a:solidFill>
              </a:rPr>
              <a:t> </a:t>
            </a:r>
            <a:r>
              <a:rPr lang="en-GB" dirty="0" err="1">
                <a:solidFill>
                  <a:schemeClr val="accent1"/>
                </a:solidFill>
              </a:rPr>
              <a:t>mult</a:t>
            </a:r>
            <a:r>
              <a:rPr lang="en-GB" dirty="0">
                <a:solidFill>
                  <a:schemeClr val="accent1"/>
                </a:solidFill>
              </a:rPr>
              <a:t> în </a:t>
            </a:r>
            <a:r>
              <a:rPr lang="en-GB" dirty="0" err="1">
                <a:solidFill>
                  <a:schemeClr val="accent1"/>
                </a:solidFill>
              </a:rPr>
              <a:t>ceea</a:t>
            </a:r>
            <a:r>
              <a:rPr lang="en-GB" dirty="0">
                <a:solidFill>
                  <a:schemeClr val="accent1"/>
                </a:solidFill>
              </a:rPr>
              <a:t> </a:t>
            </a:r>
            <a:r>
              <a:rPr lang="en-GB" dirty="0" err="1">
                <a:solidFill>
                  <a:schemeClr val="accent1"/>
                </a:solidFill>
              </a:rPr>
              <a:t>ce</a:t>
            </a:r>
            <a:r>
              <a:rPr lang="en-GB" dirty="0">
                <a:solidFill>
                  <a:schemeClr val="accent1"/>
                </a:solidFill>
              </a:rPr>
              <a:t> </a:t>
            </a:r>
            <a:r>
              <a:rPr lang="en-GB" dirty="0" err="1">
                <a:solidFill>
                  <a:schemeClr val="accent1"/>
                </a:solidFill>
              </a:rPr>
              <a:t>privește</a:t>
            </a:r>
            <a:r>
              <a:rPr lang="en-GB" dirty="0">
                <a:solidFill>
                  <a:schemeClr val="accent1"/>
                </a:solidFill>
              </a:rPr>
              <a:t> </a:t>
            </a:r>
            <a:r>
              <a:rPr lang="en-GB" dirty="0" err="1">
                <a:solidFill>
                  <a:schemeClr val="accent1"/>
                </a:solidFill>
              </a:rPr>
              <a:t>rezistența</a:t>
            </a:r>
            <a:r>
              <a:rPr lang="en-GB" dirty="0">
                <a:solidFill>
                  <a:schemeClr val="accent1"/>
                </a:solidFill>
              </a:rPr>
              <a:t> la germicide </a:t>
            </a:r>
            <a:r>
              <a:rPr lang="en-GB" dirty="0" err="1">
                <a:solidFill>
                  <a:schemeClr val="accent1"/>
                </a:solidFill>
              </a:rPr>
              <a:t>chimice</a:t>
            </a:r>
            <a:r>
              <a:rPr lang="en-GB" dirty="0">
                <a:solidFill>
                  <a:schemeClr val="accent1"/>
                </a:solidFill>
              </a:rPr>
              <a:t> </a:t>
            </a:r>
            <a:r>
              <a:rPr lang="en-GB" dirty="0" err="1">
                <a:solidFill>
                  <a:schemeClr val="accent1"/>
                </a:solidFill>
              </a:rPr>
              <a:t>și</a:t>
            </a:r>
            <a:r>
              <a:rPr lang="en-GB" dirty="0">
                <a:solidFill>
                  <a:schemeClr val="accent1"/>
                </a:solidFill>
              </a:rPr>
              <a:t> la </a:t>
            </a:r>
            <a:r>
              <a:rPr lang="en-GB" dirty="0" err="1">
                <a:solidFill>
                  <a:schemeClr val="accent1"/>
                </a:solidFill>
              </a:rPr>
              <a:t>procesele</a:t>
            </a:r>
            <a:r>
              <a:rPr lang="en-GB" dirty="0">
                <a:solidFill>
                  <a:schemeClr val="accent1"/>
                </a:solidFill>
              </a:rPr>
              <a:t> de </a:t>
            </a:r>
            <a:r>
              <a:rPr lang="en-GB" dirty="0" err="1">
                <a:solidFill>
                  <a:schemeClr val="accent1"/>
                </a:solidFill>
              </a:rPr>
              <a:t>sterilizare</a:t>
            </a:r>
            <a:r>
              <a:rPr lang="en-GB" dirty="0">
                <a:solidFill>
                  <a:schemeClr val="accent1"/>
                </a:solidFill>
              </a:rPr>
              <a:t>. </a:t>
            </a:r>
            <a:r>
              <a:rPr lang="en-GB" dirty="0" err="1">
                <a:solidFill>
                  <a:schemeClr val="accent1"/>
                </a:solidFill>
              </a:rPr>
              <a:t>Mecanismele</a:t>
            </a:r>
            <a:r>
              <a:rPr lang="en-GB" dirty="0">
                <a:solidFill>
                  <a:schemeClr val="accent1"/>
                </a:solidFill>
              </a:rPr>
              <a:t> de </a:t>
            </a:r>
            <a:r>
              <a:rPr lang="en-GB" dirty="0" err="1">
                <a:solidFill>
                  <a:schemeClr val="accent1"/>
                </a:solidFill>
              </a:rPr>
              <a:t>rezistență</a:t>
            </a:r>
            <a:r>
              <a:rPr lang="en-GB" dirty="0">
                <a:solidFill>
                  <a:schemeClr val="accent1"/>
                </a:solidFill>
              </a:rPr>
              <a:t> </a:t>
            </a:r>
            <a:r>
              <a:rPr lang="en-GB" dirty="0" err="1">
                <a:solidFill>
                  <a:schemeClr val="accent1"/>
                </a:solidFill>
              </a:rPr>
              <a:t>intrinsecă</a:t>
            </a:r>
            <a:r>
              <a:rPr lang="en-GB" dirty="0">
                <a:solidFill>
                  <a:schemeClr val="accent1"/>
                </a:solidFill>
              </a:rPr>
              <a:t> ale </a:t>
            </a:r>
            <a:r>
              <a:rPr lang="en-GB" dirty="0" err="1">
                <a:solidFill>
                  <a:schemeClr val="accent1"/>
                </a:solidFill>
              </a:rPr>
              <a:t>microorganismelor</a:t>
            </a:r>
            <a:r>
              <a:rPr lang="en-GB" dirty="0">
                <a:solidFill>
                  <a:schemeClr val="accent1"/>
                </a:solidFill>
              </a:rPr>
              <a:t> la </a:t>
            </a:r>
            <a:r>
              <a:rPr lang="en-GB" dirty="0" err="1">
                <a:solidFill>
                  <a:schemeClr val="accent1"/>
                </a:solidFill>
              </a:rPr>
              <a:t>dezinfectanți</a:t>
            </a:r>
            <a:r>
              <a:rPr lang="en-GB" dirty="0">
                <a:solidFill>
                  <a:schemeClr val="accent1"/>
                </a:solidFill>
              </a:rPr>
              <a:t> </a:t>
            </a:r>
            <a:r>
              <a:rPr lang="en-GB" dirty="0" err="1">
                <a:solidFill>
                  <a:schemeClr val="accent1"/>
                </a:solidFill>
              </a:rPr>
              <a:t>variază</a:t>
            </a:r>
            <a:r>
              <a:rPr lang="en-GB" dirty="0">
                <a:solidFill>
                  <a:schemeClr val="accent1"/>
                </a:solidFill>
              </a:rPr>
              <a:t>. De </a:t>
            </a:r>
            <a:r>
              <a:rPr lang="en-GB" dirty="0" err="1">
                <a:solidFill>
                  <a:schemeClr val="accent1"/>
                </a:solidFill>
              </a:rPr>
              <a:t>exemplu</a:t>
            </a:r>
            <a:r>
              <a:rPr lang="en-GB" dirty="0">
                <a:solidFill>
                  <a:schemeClr val="accent1"/>
                </a:solidFill>
              </a:rPr>
              <a:t>, </a:t>
            </a:r>
            <a:r>
              <a:rPr lang="en-GB" dirty="0" err="1">
                <a:solidFill>
                  <a:schemeClr val="accent1"/>
                </a:solidFill>
              </a:rPr>
              <a:t>sporii</a:t>
            </a:r>
            <a:r>
              <a:rPr lang="en-GB" dirty="0">
                <a:solidFill>
                  <a:schemeClr val="accent1"/>
                </a:solidFill>
              </a:rPr>
              <a:t> sunt </a:t>
            </a:r>
            <a:r>
              <a:rPr lang="en-GB" dirty="0" err="1">
                <a:solidFill>
                  <a:schemeClr val="accent1"/>
                </a:solidFill>
              </a:rPr>
              <a:t>rezistenți</a:t>
            </a:r>
            <a:r>
              <a:rPr lang="en-GB" dirty="0">
                <a:solidFill>
                  <a:schemeClr val="accent1"/>
                </a:solidFill>
              </a:rPr>
              <a:t> la </a:t>
            </a:r>
            <a:r>
              <a:rPr lang="en-GB" dirty="0" err="1">
                <a:solidFill>
                  <a:schemeClr val="accent1"/>
                </a:solidFill>
              </a:rPr>
              <a:t>dezinfectanți</a:t>
            </a:r>
            <a:r>
              <a:rPr lang="en-GB" dirty="0">
                <a:solidFill>
                  <a:schemeClr val="accent1"/>
                </a:solidFill>
              </a:rPr>
              <a:t> </a:t>
            </a:r>
            <a:r>
              <a:rPr lang="en-GB" dirty="0" err="1">
                <a:solidFill>
                  <a:schemeClr val="accent1"/>
                </a:solidFill>
              </a:rPr>
              <a:t>deoarece</a:t>
            </a:r>
            <a:r>
              <a:rPr lang="en-GB" dirty="0">
                <a:solidFill>
                  <a:schemeClr val="accent1"/>
                </a:solidFill>
              </a:rPr>
              <a:t> </a:t>
            </a:r>
            <a:r>
              <a:rPr lang="en-GB" dirty="0" err="1">
                <a:solidFill>
                  <a:schemeClr val="accent1"/>
                </a:solidFill>
              </a:rPr>
              <a:t>învelișul</a:t>
            </a:r>
            <a:r>
              <a:rPr lang="en-GB" dirty="0">
                <a:solidFill>
                  <a:schemeClr val="accent1"/>
                </a:solidFill>
              </a:rPr>
              <a:t> </a:t>
            </a:r>
            <a:r>
              <a:rPr lang="en-GB" dirty="0" err="1">
                <a:solidFill>
                  <a:schemeClr val="accent1"/>
                </a:solidFill>
              </a:rPr>
              <a:t>sporilor</a:t>
            </a:r>
            <a:r>
              <a:rPr lang="en-GB" dirty="0">
                <a:solidFill>
                  <a:schemeClr val="accent1"/>
                </a:solidFill>
              </a:rPr>
              <a:t> </a:t>
            </a:r>
            <a:r>
              <a:rPr lang="en-GB" dirty="0" err="1">
                <a:solidFill>
                  <a:schemeClr val="accent1"/>
                </a:solidFill>
              </a:rPr>
              <a:t>și</a:t>
            </a:r>
            <a:r>
              <a:rPr lang="en-GB" dirty="0">
                <a:solidFill>
                  <a:schemeClr val="accent1"/>
                </a:solidFill>
              </a:rPr>
              <a:t> </a:t>
            </a:r>
            <a:r>
              <a:rPr lang="en-GB" dirty="0" err="1">
                <a:solidFill>
                  <a:schemeClr val="accent1"/>
                </a:solidFill>
              </a:rPr>
              <a:t>cortexul</a:t>
            </a:r>
            <a:r>
              <a:rPr lang="en-GB" dirty="0">
                <a:solidFill>
                  <a:schemeClr val="accent1"/>
                </a:solidFill>
              </a:rPr>
              <a:t> </a:t>
            </a:r>
            <a:r>
              <a:rPr lang="en-GB" dirty="0" err="1">
                <a:solidFill>
                  <a:schemeClr val="accent1"/>
                </a:solidFill>
              </a:rPr>
              <a:t>acționează</a:t>
            </a:r>
            <a:r>
              <a:rPr lang="en-GB" dirty="0">
                <a:solidFill>
                  <a:schemeClr val="accent1"/>
                </a:solidFill>
              </a:rPr>
              <a:t> ca o </a:t>
            </a:r>
            <a:r>
              <a:rPr lang="en-GB" dirty="0" err="1">
                <a:solidFill>
                  <a:schemeClr val="accent1"/>
                </a:solidFill>
              </a:rPr>
              <a:t>barieră</a:t>
            </a:r>
            <a:r>
              <a:rPr lang="en-GB" dirty="0">
                <a:solidFill>
                  <a:schemeClr val="accent1"/>
                </a:solidFill>
              </a:rPr>
              <a:t>, </a:t>
            </a:r>
            <a:r>
              <a:rPr lang="en-GB" dirty="0" err="1">
                <a:solidFill>
                  <a:schemeClr val="accent1"/>
                </a:solidFill>
              </a:rPr>
              <a:t>micobacteriile</a:t>
            </a:r>
            <a:r>
              <a:rPr lang="en-GB" dirty="0">
                <a:solidFill>
                  <a:schemeClr val="accent1"/>
                </a:solidFill>
              </a:rPr>
              <a:t> au un </a:t>
            </a:r>
            <a:r>
              <a:rPr lang="en-GB" dirty="0" err="1">
                <a:solidFill>
                  <a:schemeClr val="accent1"/>
                </a:solidFill>
              </a:rPr>
              <a:t>perete</a:t>
            </a:r>
            <a:r>
              <a:rPr lang="en-GB" dirty="0">
                <a:solidFill>
                  <a:schemeClr val="accent1"/>
                </a:solidFill>
              </a:rPr>
              <a:t> </a:t>
            </a:r>
            <a:r>
              <a:rPr lang="en-GB" dirty="0" err="1">
                <a:solidFill>
                  <a:schemeClr val="accent1"/>
                </a:solidFill>
              </a:rPr>
              <a:t>celular</a:t>
            </a:r>
            <a:r>
              <a:rPr lang="en-GB" dirty="0">
                <a:solidFill>
                  <a:schemeClr val="accent1"/>
                </a:solidFill>
              </a:rPr>
              <a:t> ceros care </a:t>
            </a:r>
            <a:r>
              <a:rPr lang="en-GB" dirty="0" err="1">
                <a:solidFill>
                  <a:schemeClr val="accent1"/>
                </a:solidFill>
              </a:rPr>
              <a:t>previne</a:t>
            </a:r>
            <a:r>
              <a:rPr lang="en-GB" dirty="0">
                <a:solidFill>
                  <a:schemeClr val="accent1"/>
                </a:solidFill>
              </a:rPr>
              <a:t> </a:t>
            </a:r>
            <a:r>
              <a:rPr lang="en-GB" dirty="0" err="1">
                <a:solidFill>
                  <a:schemeClr val="accent1"/>
                </a:solidFill>
              </a:rPr>
              <a:t>intrarea</a:t>
            </a:r>
            <a:r>
              <a:rPr lang="en-GB" dirty="0">
                <a:solidFill>
                  <a:schemeClr val="accent1"/>
                </a:solidFill>
              </a:rPr>
              <a:t> </a:t>
            </a:r>
            <a:r>
              <a:rPr lang="en-GB" dirty="0" err="1">
                <a:solidFill>
                  <a:schemeClr val="accent1"/>
                </a:solidFill>
              </a:rPr>
              <a:t>dezinfectantului</a:t>
            </a:r>
            <a:r>
              <a:rPr lang="en-GB" dirty="0">
                <a:solidFill>
                  <a:schemeClr val="accent1"/>
                </a:solidFill>
              </a:rPr>
              <a:t>, </a:t>
            </a:r>
            <a:r>
              <a:rPr lang="en-GB" dirty="0" err="1">
                <a:solidFill>
                  <a:schemeClr val="accent1"/>
                </a:solidFill>
              </a:rPr>
              <a:t>iar</a:t>
            </a:r>
            <a:r>
              <a:rPr lang="en-GB" dirty="0">
                <a:solidFill>
                  <a:schemeClr val="accent1"/>
                </a:solidFill>
              </a:rPr>
              <a:t> </a:t>
            </a:r>
            <a:r>
              <a:rPr lang="en-GB" dirty="0" err="1">
                <a:solidFill>
                  <a:schemeClr val="accent1"/>
                </a:solidFill>
              </a:rPr>
              <a:t>bacteriile</a:t>
            </a:r>
            <a:r>
              <a:rPr lang="en-GB" dirty="0">
                <a:solidFill>
                  <a:schemeClr val="accent1"/>
                </a:solidFill>
              </a:rPr>
              <a:t> gram-negative </a:t>
            </a:r>
            <a:r>
              <a:rPr lang="en-GB" dirty="0" err="1">
                <a:solidFill>
                  <a:schemeClr val="accent1"/>
                </a:solidFill>
              </a:rPr>
              <a:t>posedă</a:t>
            </a:r>
            <a:r>
              <a:rPr lang="en-GB" dirty="0">
                <a:solidFill>
                  <a:schemeClr val="accent1"/>
                </a:solidFill>
              </a:rPr>
              <a:t> o </a:t>
            </a:r>
            <a:r>
              <a:rPr lang="en-GB" dirty="0" err="1">
                <a:solidFill>
                  <a:schemeClr val="accent1"/>
                </a:solidFill>
              </a:rPr>
              <a:t>membrană</a:t>
            </a:r>
            <a:r>
              <a:rPr lang="en-GB" dirty="0">
                <a:solidFill>
                  <a:schemeClr val="accent1"/>
                </a:solidFill>
              </a:rPr>
              <a:t> la exterior care </a:t>
            </a:r>
            <a:r>
              <a:rPr lang="en-GB" dirty="0" err="1">
                <a:solidFill>
                  <a:schemeClr val="accent1"/>
                </a:solidFill>
              </a:rPr>
              <a:t>acționează</a:t>
            </a:r>
            <a:r>
              <a:rPr lang="en-GB" dirty="0">
                <a:solidFill>
                  <a:schemeClr val="accent1"/>
                </a:solidFill>
              </a:rPr>
              <a:t> ca o </a:t>
            </a:r>
            <a:r>
              <a:rPr lang="en-GB" dirty="0" err="1">
                <a:solidFill>
                  <a:schemeClr val="accent1"/>
                </a:solidFill>
              </a:rPr>
              <a:t>barieră</a:t>
            </a:r>
            <a:r>
              <a:rPr lang="en-GB" dirty="0">
                <a:solidFill>
                  <a:schemeClr val="accent1"/>
                </a:solidFill>
              </a:rPr>
              <a:t> la </a:t>
            </a:r>
            <a:r>
              <a:rPr lang="en-GB" dirty="0" err="1">
                <a:solidFill>
                  <a:schemeClr val="accent1"/>
                </a:solidFill>
              </a:rPr>
              <a:t>absorbția</a:t>
            </a:r>
            <a:r>
              <a:rPr lang="en-GB" dirty="0">
                <a:solidFill>
                  <a:schemeClr val="accent1"/>
                </a:solidFill>
              </a:rPr>
              <a:t> </a:t>
            </a:r>
            <a:r>
              <a:rPr lang="en-GB" dirty="0" err="1">
                <a:solidFill>
                  <a:schemeClr val="accent1"/>
                </a:solidFill>
              </a:rPr>
              <a:t>dezinfectanților</a:t>
            </a:r>
            <a:r>
              <a:rPr lang="en-GB" dirty="0">
                <a:solidFill>
                  <a:schemeClr val="accent1"/>
                </a:solidFill>
              </a:rPr>
              <a:t>.</a:t>
            </a:r>
            <a:endParaRPr lang="en-GB" dirty="0">
              <a:solidFill>
                <a:schemeClr val="accent1"/>
              </a:solidFill>
            </a:endParaRPr>
          </a:p>
          <a:p>
            <a:endParaRPr lang="en-GB" dirty="0">
              <a:solidFill>
                <a:schemeClr val="accent1"/>
              </a:solidFill>
            </a:endParaRPr>
          </a:p>
          <a:p>
            <a:r>
              <a:rPr lang="en-GB" b="1" dirty="0">
                <a:solidFill>
                  <a:schemeClr val="accent1"/>
                </a:solidFill>
              </a:rPr>
              <a:t>3. </a:t>
            </a:r>
            <a:r>
              <a:rPr lang="en-GB" b="1" dirty="0" err="1">
                <a:solidFill>
                  <a:schemeClr val="accent1"/>
                </a:solidFill>
              </a:rPr>
              <a:t>Concentrația</a:t>
            </a:r>
            <a:r>
              <a:rPr lang="en-GB" b="1" dirty="0">
                <a:solidFill>
                  <a:schemeClr val="accent1"/>
                </a:solidFill>
              </a:rPr>
              <a:t> </a:t>
            </a:r>
            <a:r>
              <a:rPr lang="en-GB" b="1" dirty="0" err="1">
                <a:solidFill>
                  <a:schemeClr val="accent1"/>
                </a:solidFill>
              </a:rPr>
              <a:t>și</a:t>
            </a:r>
            <a:r>
              <a:rPr lang="en-GB" b="1" dirty="0">
                <a:solidFill>
                  <a:schemeClr val="accent1"/>
                </a:solidFill>
              </a:rPr>
              <a:t> </a:t>
            </a:r>
            <a:r>
              <a:rPr lang="en-GB" b="1" dirty="0" err="1">
                <a:solidFill>
                  <a:schemeClr val="accent1"/>
                </a:solidFill>
              </a:rPr>
              <a:t>potența</a:t>
            </a:r>
            <a:r>
              <a:rPr lang="en-GB" b="1" dirty="0">
                <a:solidFill>
                  <a:schemeClr val="accent1"/>
                </a:solidFill>
              </a:rPr>
              <a:t> </a:t>
            </a:r>
            <a:r>
              <a:rPr lang="en-GB" b="1" dirty="0" err="1">
                <a:solidFill>
                  <a:schemeClr val="accent1"/>
                </a:solidFill>
              </a:rPr>
              <a:t>dezinfectanților</a:t>
            </a:r>
            <a:endParaRPr lang="en-GB" b="1" dirty="0">
              <a:solidFill>
                <a:schemeClr val="accent1"/>
              </a:solidFill>
            </a:endParaRPr>
          </a:p>
          <a:p>
            <a:r>
              <a:rPr lang="en-GB" dirty="0">
                <a:solidFill>
                  <a:schemeClr val="accent1"/>
                </a:solidFill>
              </a:rPr>
              <a:t>Cu </a:t>
            </a:r>
            <a:r>
              <a:rPr lang="en-GB" dirty="0" err="1">
                <a:solidFill>
                  <a:schemeClr val="accent1"/>
                </a:solidFill>
              </a:rPr>
              <a:t>atât</a:t>
            </a:r>
            <a:r>
              <a:rPr lang="en-GB" dirty="0">
                <a:solidFill>
                  <a:schemeClr val="accent1"/>
                </a:solidFill>
              </a:rPr>
              <a:t> </a:t>
            </a:r>
            <a:r>
              <a:rPr lang="en-GB" dirty="0" err="1">
                <a:solidFill>
                  <a:schemeClr val="accent1"/>
                </a:solidFill>
              </a:rPr>
              <a:t>este</a:t>
            </a:r>
            <a:r>
              <a:rPr lang="en-GB" dirty="0">
                <a:solidFill>
                  <a:schemeClr val="accent1"/>
                </a:solidFill>
              </a:rPr>
              <a:t> </a:t>
            </a:r>
            <a:r>
              <a:rPr lang="en-GB" dirty="0" err="1">
                <a:solidFill>
                  <a:schemeClr val="accent1"/>
                </a:solidFill>
              </a:rPr>
              <a:t>mai</a:t>
            </a:r>
            <a:r>
              <a:rPr lang="en-GB" dirty="0">
                <a:solidFill>
                  <a:schemeClr val="accent1"/>
                </a:solidFill>
              </a:rPr>
              <a:t> concentrate </a:t>
            </a:r>
            <a:r>
              <a:rPr lang="en-GB" dirty="0" err="1">
                <a:solidFill>
                  <a:schemeClr val="accent1"/>
                </a:solidFill>
              </a:rPr>
              <a:t>dezinfectant</a:t>
            </a:r>
            <a:r>
              <a:rPr lang="en-GB" dirty="0">
                <a:solidFill>
                  <a:schemeClr val="accent1"/>
                </a:solidFill>
              </a:rPr>
              <a:t>, cu </a:t>
            </a:r>
            <a:r>
              <a:rPr lang="en-GB" dirty="0" err="1">
                <a:solidFill>
                  <a:schemeClr val="accent1"/>
                </a:solidFill>
              </a:rPr>
              <a:t>atât</a:t>
            </a:r>
            <a:r>
              <a:rPr lang="en-GB" dirty="0">
                <a:solidFill>
                  <a:schemeClr val="accent1"/>
                </a:solidFill>
              </a:rPr>
              <a:t> </a:t>
            </a:r>
            <a:r>
              <a:rPr lang="en-GB" dirty="0" err="1">
                <a:solidFill>
                  <a:schemeClr val="accent1"/>
                </a:solidFill>
              </a:rPr>
              <a:t>eficacitatea</a:t>
            </a:r>
            <a:r>
              <a:rPr lang="en-GB" dirty="0">
                <a:solidFill>
                  <a:schemeClr val="accent1"/>
                </a:solidFill>
              </a:rPr>
              <a:t> </a:t>
            </a:r>
            <a:r>
              <a:rPr lang="en-GB" dirty="0" err="1">
                <a:solidFill>
                  <a:schemeClr val="accent1"/>
                </a:solidFill>
              </a:rPr>
              <a:t>acestuia</a:t>
            </a:r>
            <a:r>
              <a:rPr lang="en-GB" dirty="0">
                <a:solidFill>
                  <a:schemeClr val="accent1"/>
                </a:solidFill>
              </a:rPr>
              <a:t> </a:t>
            </a:r>
            <a:r>
              <a:rPr lang="en-GB" dirty="0" err="1">
                <a:solidFill>
                  <a:schemeClr val="accent1"/>
                </a:solidFill>
              </a:rPr>
              <a:t>este</a:t>
            </a:r>
            <a:r>
              <a:rPr lang="en-GB" dirty="0">
                <a:solidFill>
                  <a:schemeClr val="accent1"/>
                </a:solidFill>
              </a:rPr>
              <a:t> </a:t>
            </a:r>
            <a:r>
              <a:rPr lang="en-GB" dirty="0" err="1">
                <a:solidFill>
                  <a:schemeClr val="accent1"/>
                </a:solidFill>
              </a:rPr>
              <a:t>mai</a:t>
            </a:r>
            <a:r>
              <a:rPr lang="en-GB" dirty="0">
                <a:solidFill>
                  <a:schemeClr val="accent1"/>
                </a:solidFill>
              </a:rPr>
              <a:t> mare </a:t>
            </a:r>
            <a:r>
              <a:rPr lang="en-GB" dirty="0" err="1">
                <a:solidFill>
                  <a:schemeClr val="accent1"/>
                </a:solidFill>
              </a:rPr>
              <a:t>și</a:t>
            </a:r>
            <a:r>
              <a:rPr lang="en-GB" dirty="0">
                <a:solidFill>
                  <a:schemeClr val="accent1"/>
                </a:solidFill>
              </a:rPr>
              <a:t> </a:t>
            </a:r>
            <a:r>
              <a:rPr lang="en-GB" dirty="0" err="1">
                <a:solidFill>
                  <a:schemeClr val="accent1"/>
                </a:solidFill>
              </a:rPr>
              <a:t>timpul</a:t>
            </a:r>
            <a:r>
              <a:rPr lang="en-GB" dirty="0">
                <a:solidFill>
                  <a:schemeClr val="accent1"/>
                </a:solidFill>
              </a:rPr>
              <a:t> </a:t>
            </a:r>
            <a:r>
              <a:rPr lang="en-GB" dirty="0" err="1">
                <a:solidFill>
                  <a:schemeClr val="accent1"/>
                </a:solidFill>
              </a:rPr>
              <a:t>necesar</a:t>
            </a:r>
            <a:r>
              <a:rPr lang="en-GB" dirty="0">
                <a:solidFill>
                  <a:schemeClr val="accent1"/>
                </a:solidFill>
              </a:rPr>
              <a:t> </a:t>
            </a:r>
            <a:r>
              <a:rPr lang="en-GB" dirty="0" err="1">
                <a:solidFill>
                  <a:schemeClr val="accent1"/>
                </a:solidFill>
              </a:rPr>
              <a:t>pentru</a:t>
            </a:r>
            <a:r>
              <a:rPr lang="en-GB" dirty="0">
                <a:solidFill>
                  <a:schemeClr val="accent1"/>
                </a:solidFill>
              </a:rPr>
              <a:t> a </a:t>
            </a:r>
            <a:r>
              <a:rPr lang="en-GB" dirty="0" err="1">
                <a:solidFill>
                  <a:schemeClr val="accent1"/>
                </a:solidFill>
              </a:rPr>
              <a:t>realiza</a:t>
            </a:r>
            <a:r>
              <a:rPr lang="en-GB" dirty="0">
                <a:solidFill>
                  <a:schemeClr val="accent1"/>
                </a:solidFill>
              </a:rPr>
              <a:t> </a:t>
            </a:r>
            <a:r>
              <a:rPr lang="en-GB" dirty="0" err="1">
                <a:solidFill>
                  <a:schemeClr val="accent1"/>
                </a:solidFill>
              </a:rPr>
              <a:t>distrugerea</a:t>
            </a:r>
            <a:r>
              <a:rPr lang="en-GB" dirty="0">
                <a:solidFill>
                  <a:schemeClr val="accent1"/>
                </a:solidFill>
              </a:rPr>
              <a:t> </a:t>
            </a:r>
            <a:r>
              <a:rPr lang="en-GB" dirty="0" err="1">
                <a:solidFill>
                  <a:schemeClr val="accent1"/>
                </a:solidFill>
              </a:rPr>
              <a:t>microorganismelor</a:t>
            </a:r>
            <a:r>
              <a:rPr lang="en-GB" dirty="0">
                <a:solidFill>
                  <a:schemeClr val="accent1"/>
                </a:solidFill>
              </a:rPr>
              <a:t> </a:t>
            </a:r>
            <a:r>
              <a:rPr lang="en-GB" dirty="0" err="1">
                <a:solidFill>
                  <a:schemeClr val="accent1"/>
                </a:solidFill>
              </a:rPr>
              <a:t>este</a:t>
            </a:r>
            <a:r>
              <a:rPr lang="en-GB" dirty="0">
                <a:solidFill>
                  <a:schemeClr val="accent1"/>
                </a:solidFill>
              </a:rPr>
              <a:t> </a:t>
            </a:r>
            <a:r>
              <a:rPr lang="en-GB" dirty="0" err="1">
                <a:solidFill>
                  <a:schemeClr val="accent1"/>
                </a:solidFill>
              </a:rPr>
              <a:t>mai</a:t>
            </a:r>
            <a:r>
              <a:rPr lang="en-GB" dirty="0">
                <a:solidFill>
                  <a:schemeClr val="accent1"/>
                </a:solidFill>
              </a:rPr>
              <a:t> </a:t>
            </a:r>
            <a:r>
              <a:rPr lang="en-GB" dirty="0" err="1">
                <a:solidFill>
                  <a:schemeClr val="accent1"/>
                </a:solidFill>
              </a:rPr>
              <a:t>scurt</a:t>
            </a:r>
            <a:r>
              <a:rPr lang="en-GB" dirty="0">
                <a:solidFill>
                  <a:schemeClr val="accent1"/>
                </a:solidFill>
              </a:rPr>
              <a:t>.</a:t>
            </a:r>
            <a:endParaRPr lang="en-GB" dirty="0">
              <a:solidFill>
                <a:schemeClr val="accent1"/>
              </a:solidFill>
            </a:endParaRPr>
          </a:p>
          <a:p>
            <a:endParaRPr lang="en-GB" dirty="0">
              <a:solidFill>
                <a:schemeClr val="accent1"/>
              </a:solidFill>
            </a:endParaRPr>
          </a:p>
          <a:p>
            <a:r>
              <a:rPr lang="en-GB" b="1" dirty="0">
                <a:solidFill>
                  <a:schemeClr val="accent1"/>
                </a:solidFill>
              </a:rPr>
              <a:t>4. </a:t>
            </a:r>
            <a:r>
              <a:rPr lang="en-GB" b="1" dirty="0" err="1">
                <a:solidFill>
                  <a:schemeClr val="accent1"/>
                </a:solidFill>
              </a:rPr>
              <a:t>Factori</a:t>
            </a:r>
            <a:r>
              <a:rPr lang="en-GB" b="1" dirty="0">
                <a:solidFill>
                  <a:schemeClr val="accent1"/>
                </a:solidFill>
              </a:rPr>
              <a:t> </a:t>
            </a:r>
            <a:r>
              <a:rPr lang="en-GB" b="1" dirty="0" err="1">
                <a:solidFill>
                  <a:schemeClr val="accent1"/>
                </a:solidFill>
              </a:rPr>
              <a:t>fizici</a:t>
            </a:r>
            <a:r>
              <a:rPr lang="en-GB" b="1" dirty="0">
                <a:solidFill>
                  <a:schemeClr val="accent1"/>
                </a:solidFill>
              </a:rPr>
              <a:t> </a:t>
            </a:r>
            <a:r>
              <a:rPr lang="en-GB" b="1" dirty="0" err="1">
                <a:solidFill>
                  <a:schemeClr val="accent1"/>
                </a:solidFill>
              </a:rPr>
              <a:t>și</a:t>
            </a:r>
            <a:r>
              <a:rPr lang="en-GB" b="1" dirty="0">
                <a:solidFill>
                  <a:schemeClr val="accent1"/>
                </a:solidFill>
              </a:rPr>
              <a:t> </a:t>
            </a:r>
            <a:r>
              <a:rPr lang="en-GB" b="1" dirty="0" err="1">
                <a:solidFill>
                  <a:schemeClr val="accent1"/>
                </a:solidFill>
              </a:rPr>
              <a:t>chimici</a:t>
            </a:r>
            <a:endParaRPr lang="en-GB" b="1" dirty="0">
              <a:solidFill>
                <a:schemeClr val="accent1"/>
              </a:solidFill>
            </a:endParaRPr>
          </a:p>
          <a:p>
            <a:r>
              <a:rPr lang="en-GB" dirty="0">
                <a:solidFill>
                  <a:schemeClr val="accent1"/>
                </a:solidFill>
              </a:rPr>
              <a:t>Mai </a:t>
            </a:r>
            <a:r>
              <a:rPr lang="en-GB" dirty="0" err="1">
                <a:solidFill>
                  <a:schemeClr val="accent1"/>
                </a:solidFill>
              </a:rPr>
              <a:t>mulți</a:t>
            </a:r>
            <a:r>
              <a:rPr lang="en-GB" dirty="0">
                <a:solidFill>
                  <a:schemeClr val="accent1"/>
                </a:solidFill>
              </a:rPr>
              <a:t> </a:t>
            </a:r>
            <a:r>
              <a:rPr lang="en-GB" dirty="0" err="1">
                <a:solidFill>
                  <a:schemeClr val="accent1"/>
                </a:solidFill>
              </a:rPr>
              <a:t>factori</a:t>
            </a:r>
            <a:r>
              <a:rPr lang="en-GB" dirty="0">
                <a:solidFill>
                  <a:schemeClr val="accent1"/>
                </a:solidFill>
              </a:rPr>
              <a:t> </a:t>
            </a:r>
            <a:r>
              <a:rPr lang="en-GB" dirty="0" err="1">
                <a:solidFill>
                  <a:schemeClr val="accent1"/>
                </a:solidFill>
              </a:rPr>
              <a:t>fizici</a:t>
            </a:r>
            <a:r>
              <a:rPr lang="en-GB" dirty="0">
                <a:solidFill>
                  <a:schemeClr val="accent1"/>
                </a:solidFill>
              </a:rPr>
              <a:t> </a:t>
            </a:r>
            <a:r>
              <a:rPr lang="en-GB" dirty="0" err="1">
                <a:solidFill>
                  <a:schemeClr val="accent1"/>
                </a:solidFill>
              </a:rPr>
              <a:t>și</a:t>
            </a:r>
            <a:r>
              <a:rPr lang="en-GB" dirty="0">
                <a:solidFill>
                  <a:schemeClr val="accent1"/>
                </a:solidFill>
              </a:rPr>
              <a:t> </a:t>
            </a:r>
            <a:r>
              <a:rPr lang="en-GB" dirty="0" err="1">
                <a:solidFill>
                  <a:schemeClr val="accent1"/>
                </a:solidFill>
              </a:rPr>
              <a:t>chimici</a:t>
            </a:r>
            <a:r>
              <a:rPr lang="en-GB" dirty="0">
                <a:solidFill>
                  <a:schemeClr val="accent1"/>
                </a:solidFill>
              </a:rPr>
              <a:t> </a:t>
            </a:r>
            <a:r>
              <a:rPr lang="en-GB" dirty="0" err="1">
                <a:solidFill>
                  <a:schemeClr val="accent1"/>
                </a:solidFill>
              </a:rPr>
              <a:t>influențează</a:t>
            </a:r>
            <a:r>
              <a:rPr lang="en-GB" dirty="0">
                <a:solidFill>
                  <a:schemeClr val="accent1"/>
                </a:solidFill>
              </a:rPr>
              <a:t> </a:t>
            </a:r>
            <a:r>
              <a:rPr lang="en-GB" dirty="0" err="1">
                <a:solidFill>
                  <a:schemeClr val="accent1"/>
                </a:solidFill>
              </a:rPr>
              <a:t>procedurile</a:t>
            </a:r>
            <a:r>
              <a:rPr lang="en-GB" dirty="0">
                <a:solidFill>
                  <a:schemeClr val="accent1"/>
                </a:solidFill>
              </a:rPr>
              <a:t> de </a:t>
            </a:r>
            <a:r>
              <a:rPr lang="en-GB" dirty="0" err="1">
                <a:solidFill>
                  <a:schemeClr val="accent1"/>
                </a:solidFill>
              </a:rPr>
              <a:t>dezinfectare</a:t>
            </a:r>
            <a:r>
              <a:rPr lang="en-GB" dirty="0">
                <a:solidFill>
                  <a:schemeClr val="accent1"/>
                </a:solidFill>
              </a:rPr>
              <a:t>: </a:t>
            </a:r>
            <a:r>
              <a:rPr lang="en-GB" dirty="0" err="1">
                <a:solidFill>
                  <a:schemeClr val="accent1"/>
                </a:solidFill>
              </a:rPr>
              <a:t>temperatura</a:t>
            </a:r>
            <a:r>
              <a:rPr lang="en-GB" dirty="0">
                <a:solidFill>
                  <a:schemeClr val="accent1"/>
                </a:solidFill>
              </a:rPr>
              <a:t>, pH-</a:t>
            </a:r>
            <a:r>
              <a:rPr lang="en-GB" dirty="0" err="1">
                <a:solidFill>
                  <a:schemeClr val="accent1"/>
                </a:solidFill>
              </a:rPr>
              <a:t>ul</a:t>
            </a:r>
            <a:r>
              <a:rPr lang="en-GB" dirty="0">
                <a:solidFill>
                  <a:schemeClr val="accent1"/>
                </a:solidFill>
              </a:rPr>
              <a:t>, </a:t>
            </a:r>
            <a:r>
              <a:rPr lang="en-GB" dirty="0" err="1">
                <a:solidFill>
                  <a:schemeClr val="accent1"/>
                </a:solidFill>
              </a:rPr>
              <a:t>umiditatea</a:t>
            </a:r>
            <a:r>
              <a:rPr lang="en-GB" dirty="0">
                <a:solidFill>
                  <a:schemeClr val="accent1"/>
                </a:solidFill>
              </a:rPr>
              <a:t> </a:t>
            </a:r>
            <a:r>
              <a:rPr lang="en-GB" dirty="0" err="1">
                <a:solidFill>
                  <a:schemeClr val="accent1"/>
                </a:solidFill>
              </a:rPr>
              <a:t>relativă</a:t>
            </a:r>
            <a:r>
              <a:rPr lang="en-GB" dirty="0">
                <a:solidFill>
                  <a:schemeClr val="accent1"/>
                </a:solidFill>
              </a:rPr>
              <a:t> </a:t>
            </a:r>
            <a:r>
              <a:rPr lang="en-GB" dirty="0" err="1">
                <a:solidFill>
                  <a:schemeClr val="accent1"/>
                </a:solidFill>
              </a:rPr>
              <a:t>și</a:t>
            </a:r>
            <a:r>
              <a:rPr lang="en-GB" dirty="0">
                <a:solidFill>
                  <a:schemeClr val="accent1"/>
                </a:solidFill>
              </a:rPr>
              <a:t> </a:t>
            </a:r>
            <a:r>
              <a:rPr lang="en-GB" dirty="0" err="1">
                <a:solidFill>
                  <a:schemeClr val="accent1"/>
                </a:solidFill>
              </a:rPr>
              <a:t>duritatea</a:t>
            </a:r>
            <a:r>
              <a:rPr lang="en-GB" dirty="0">
                <a:solidFill>
                  <a:schemeClr val="accent1"/>
                </a:solidFill>
              </a:rPr>
              <a:t> </a:t>
            </a:r>
            <a:r>
              <a:rPr lang="en-GB" dirty="0" err="1">
                <a:solidFill>
                  <a:schemeClr val="accent1"/>
                </a:solidFill>
              </a:rPr>
              <a:t>apei</a:t>
            </a:r>
            <a:r>
              <a:rPr lang="en-GB" dirty="0">
                <a:solidFill>
                  <a:schemeClr val="accent1"/>
                </a:solidFill>
              </a:rPr>
              <a:t>. De </a:t>
            </a:r>
            <a:r>
              <a:rPr lang="en-GB" dirty="0" err="1">
                <a:solidFill>
                  <a:schemeClr val="accent1"/>
                </a:solidFill>
              </a:rPr>
              <a:t>exemplu</a:t>
            </a:r>
            <a:r>
              <a:rPr lang="en-GB" dirty="0">
                <a:solidFill>
                  <a:schemeClr val="accent1"/>
                </a:solidFill>
              </a:rPr>
              <a:t>, </a:t>
            </a:r>
            <a:r>
              <a:rPr lang="en-GB" dirty="0" err="1">
                <a:solidFill>
                  <a:schemeClr val="accent1"/>
                </a:solidFill>
              </a:rPr>
              <a:t>activitatea</a:t>
            </a:r>
            <a:r>
              <a:rPr lang="en-GB" dirty="0">
                <a:solidFill>
                  <a:schemeClr val="accent1"/>
                </a:solidFill>
              </a:rPr>
              <a:t> </a:t>
            </a:r>
            <a:r>
              <a:rPr lang="en-GB" dirty="0" err="1">
                <a:solidFill>
                  <a:schemeClr val="accent1"/>
                </a:solidFill>
              </a:rPr>
              <a:t>majorității</a:t>
            </a:r>
            <a:r>
              <a:rPr lang="en-GB" dirty="0">
                <a:solidFill>
                  <a:schemeClr val="accent1"/>
                </a:solidFill>
              </a:rPr>
              <a:t> </a:t>
            </a:r>
            <a:r>
              <a:rPr lang="en-GB" dirty="0" err="1">
                <a:solidFill>
                  <a:schemeClr val="accent1"/>
                </a:solidFill>
              </a:rPr>
              <a:t>dezinfectanților</a:t>
            </a:r>
            <a:r>
              <a:rPr lang="en-GB" dirty="0">
                <a:solidFill>
                  <a:schemeClr val="accent1"/>
                </a:solidFill>
              </a:rPr>
              <a:t> </a:t>
            </a:r>
            <a:r>
              <a:rPr lang="en-GB" dirty="0" err="1">
                <a:solidFill>
                  <a:schemeClr val="accent1"/>
                </a:solidFill>
              </a:rPr>
              <a:t>crește</a:t>
            </a:r>
            <a:r>
              <a:rPr lang="en-GB" dirty="0">
                <a:solidFill>
                  <a:schemeClr val="accent1"/>
                </a:solidFill>
              </a:rPr>
              <a:t> pe </a:t>
            </a:r>
            <a:r>
              <a:rPr lang="en-GB" dirty="0" err="1">
                <a:solidFill>
                  <a:schemeClr val="accent1"/>
                </a:solidFill>
              </a:rPr>
              <a:t>măsură</a:t>
            </a:r>
            <a:r>
              <a:rPr lang="en-GB" dirty="0">
                <a:solidFill>
                  <a:schemeClr val="accent1"/>
                </a:solidFill>
              </a:rPr>
              <a:t> </a:t>
            </a:r>
            <a:r>
              <a:rPr lang="en-GB" dirty="0" err="1">
                <a:solidFill>
                  <a:schemeClr val="accent1"/>
                </a:solidFill>
              </a:rPr>
              <a:t>ce</a:t>
            </a:r>
            <a:endParaRPr lang="en-GB" dirty="0">
              <a:solidFill>
                <a:schemeClr val="accent1"/>
              </a:solidFill>
            </a:endParaRPr>
          </a:p>
          <a:p>
            <a:r>
              <a:rPr lang="en-GB" dirty="0" err="1">
                <a:solidFill>
                  <a:schemeClr val="accent1"/>
                </a:solidFill>
              </a:rPr>
              <a:t>temperatura</a:t>
            </a:r>
            <a:r>
              <a:rPr lang="en-GB" dirty="0">
                <a:solidFill>
                  <a:schemeClr val="accent1"/>
                </a:solidFill>
              </a:rPr>
              <a:t> </a:t>
            </a:r>
            <a:r>
              <a:rPr lang="en-GB" dirty="0" err="1">
                <a:solidFill>
                  <a:schemeClr val="accent1"/>
                </a:solidFill>
              </a:rPr>
              <a:t>crește</a:t>
            </a:r>
            <a:r>
              <a:rPr lang="en-GB" dirty="0">
                <a:solidFill>
                  <a:schemeClr val="accent1"/>
                </a:solidFill>
              </a:rPr>
              <a:t>, cu </a:t>
            </a:r>
            <a:r>
              <a:rPr lang="en-GB" dirty="0" err="1">
                <a:solidFill>
                  <a:schemeClr val="accent1"/>
                </a:solidFill>
              </a:rPr>
              <a:t>unele</a:t>
            </a:r>
            <a:r>
              <a:rPr lang="en-GB" dirty="0">
                <a:solidFill>
                  <a:schemeClr val="accent1"/>
                </a:solidFill>
              </a:rPr>
              <a:t> </a:t>
            </a:r>
            <a:r>
              <a:rPr lang="en-GB" dirty="0" err="1">
                <a:solidFill>
                  <a:schemeClr val="accent1"/>
                </a:solidFill>
              </a:rPr>
              <a:t>excepții</a:t>
            </a:r>
            <a:r>
              <a:rPr lang="en-GB" dirty="0">
                <a:solidFill>
                  <a:schemeClr val="accent1"/>
                </a:solidFill>
              </a:rPr>
              <a:t>. În plus, o </a:t>
            </a:r>
            <a:r>
              <a:rPr lang="en-GB" dirty="0" err="1">
                <a:solidFill>
                  <a:schemeClr val="accent1"/>
                </a:solidFill>
              </a:rPr>
              <a:t>creștere</a:t>
            </a:r>
            <a:r>
              <a:rPr lang="en-GB" dirty="0">
                <a:solidFill>
                  <a:schemeClr val="accent1"/>
                </a:solidFill>
              </a:rPr>
              <a:t> </a:t>
            </a:r>
            <a:r>
              <a:rPr lang="en-GB" dirty="0" err="1">
                <a:solidFill>
                  <a:schemeClr val="accent1"/>
                </a:solidFill>
              </a:rPr>
              <a:t>prea</a:t>
            </a:r>
            <a:r>
              <a:rPr lang="en-GB" dirty="0">
                <a:solidFill>
                  <a:schemeClr val="accent1"/>
                </a:solidFill>
              </a:rPr>
              <a:t> mare a </a:t>
            </a:r>
            <a:r>
              <a:rPr lang="en-GB" dirty="0" err="1">
                <a:solidFill>
                  <a:schemeClr val="accent1"/>
                </a:solidFill>
              </a:rPr>
              <a:t>temperaturii</a:t>
            </a:r>
            <a:r>
              <a:rPr lang="en-GB" dirty="0">
                <a:solidFill>
                  <a:schemeClr val="accent1"/>
                </a:solidFill>
              </a:rPr>
              <a:t> </a:t>
            </a:r>
            <a:r>
              <a:rPr lang="en-GB" dirty="0" err="1">
                <a:solidFill>
                  <a:schemeClr val="accent1"/>
                </a:solidFill>
              </a:rPr>
              <a:t>determină</a:t>
            </a:r>
            <a:r>
              <a:rPr lang="en-GB" dirty="0">
                <a:solidFill>
                  <a:schemeClr val="accent1"/>
                </a:solidFill>
              </a:rPr>
              <a:t> </a:t>
            </a:r>
            <a:r>
              <a:rPr lang="en-GB" dirty="0" err="1">
                <a:solidFill>
                  <a:schemeClr val="accent1"/>
                </a:solidFill>
              </a:rPr>
              <a:t>degradarea</a:t>
            </a:r>
            <a:r>
              <a:rPr lang="en-GB" dirty="0">
                <a:solidFill>
                  <a:schemeClr val="accent1"/>
                </a:solidFill>
              </a:rPr>
              <a:t> </a:t>
            </a:r>
            <a:r>
              <a:rPr lang="en-GB" dirty="0" err="1">
                <a:solidFill>
                  <a:schemeClr val="accent1"/>
                </a:solidFill>
              </a:rPr>
              <a:t>dezinfectantului</a:t>
            </a:r>
            <a:r>
              <a:rPr lang="en-GB" dirty="0">
                <a:solidFill>
                  <a:schemeClr val="accent1"/>
                </a:solidFill>
              </a:rPr>
              <a:t> </a:t>
            </a:r>
            <a:r>
              <a:rPr lang="en-GB" dirty="0" err="1">
                <a:solidFill>
                  <a:schemeClr val="accent1"/>
                </a:solidFill>
              </a:rPr>
              <a:t>și</a:t>
            </a:r>
            <a:r>
              <a:rPr lang="en-GB" dirty="0">
                <a:solidFill>
                  <a:schemeClr val="accent1"/>
                </a:solidFill>
              </a:rPr>
              <a:t> </a:t>
            </a:r>
            <a:r>
              <a:rPr lang="en-GB" dirty="0" err="1">
                <a:solidFill>
                  <a:schemeClr val="accent1"/>
                </a:solidFill>
              </a:rPr>
              <a:t>slăbește</a:t>
            </a:r>
            <a:r>
              <a:rPr lang="en-GB" dirty="0">
                <a:solidFill>
                  <a:schemeClr val="accent1"/>
                </a:solidFill>
              </a:rPr>
              <a:t> </a:t>
            </a:r>
            <a:r>
              <a:rPr lang="en-GB" dirty="0" err="1">
                <a:solidFill>
                  <a:schemeClr val="accent1"/>
                </a:solidFill>
              </a:rPr>
              <a:t>activitatea</a:t>
            </a:r>
            <a:r>
              <a:rPr lang="en-GB" dirty="0">
                <a:solidFill>
                  <a:schemeClr val="accent1"/>
                </a:solidFill>
              </a:rPr>
              <a:t> </a:t>
            </a:r>
            <a:r>
              <a:rPr lang="en-GB" dirty="0" err="1">
                <a:solidFill>
                  <a:schemeClr val="accent1"/>
                </a:solidFill>
              </a:rPr>
              <a:t>germicidă</a:t>
            </a:r>
            <a:r>
              <a:rPr lang="en-GB" dirty="0">
                <a:solidFill>
                  <a:schemeClr val="accent1"/>
                </a:solidFill>
              </a:rPr>
              <a:t> a </a:t>
            </a:r>
            <a:r>
              <a:rPr lang="en-GB" dirty="0" err="1">
                <a:solidFill>
                  <a:schemeClr val="accent1"/>
                </a:solidFill>
              </a:rPr>
              <a:t>acestuia</a:t>
            </a:r>
            <a:r>
              <a:rPr lang="en-GB" dirty="0">
                <a:solidFill>
                  <a:schemeClr val="accent1"/>
                </a:solidFill>
              </a:rPr>
              <a:t> </a:t>
            </a:r>
            <a:r>
              <a:rPr lang="en-GB" dirty="0" err="1">
                <a:solidFill>
                  <a:schemeClr val="accent1"/>
                </a:solidFill>
              </a:rPr>
              <a:t>și</a:t>
            </a:r>
            <a:r>
              <a:rPr lang="en-GB" dirty="0">
                <a:solidFill>
                  <a:schemeClr val="accent1"/>
                </a:solidFill>
              </a:rPr>
              <a:t> </a:t>
            </a:r>
            <a:r>
              <a:rPr lang="en-GB" dirty="0" err="1">
                <a:solidFill>
                  <a:schemeClr val="accent1"/>
                </a:solidFill>
              </a:rPr>
              <a:t>astfel</a:t>
            </a:r>
            <a:r>
              <a:rPr lang="en-GB" dirty="0">
                <a:solidFill>
                  <a:schemeClr val="accent1"/>
                </a:solidFill>
              </a:rPr>
              <a:t> </a:t>
            </a:r>
            <a:r>
              <a:rPr lang="en-GB" dirty="0" err="1">
                <a:solidFill>
                  <a:schemeClr val="accent1"/>
                </a:solidFill>
              </a:rPr>
              <a:t>ar</a:t>
            </a:r>
            <a:r>
              <a:rPr lang="en-GB" dirty="0">
                <a:solidFill>
                  <a:schemeClr val="accent1"/>
                </a:solidFill>
              </a:rPr>
              <a:t> </a:t>
            </a:r>
            <a:r>
              <a:rPr lang="en-GB" dirty="0" err="1">
                <a:solidFill>
                  <a:schemeClr val="accent1"/>
                </a:solidFill>
              </a:rPr>
              <a:t>putea</a:t>
            </a:r>
            <a:r>
              <a:rPr lang="en-GB" dirty="0">
                <a:solidFill>
                  <a:schemeClr val="accent1"/>
                </a:solidFill>
              </a:rPr>
              <a:t> produce un </a:t>
            </a:r>
            <a:r>
              <a:rPr lang="en-GB" dirty="0" err="1">
                <a:solidFill>
                  <a:schemeClr val="accent1"/>
                </a:solidFill>
              </a:rPr>
              <a:t>potențial</a:t>
            </a:r>
            <a:r>
              <a:rPr lang="en-GB" dirty="0">
                <a:solidFill>
                  <a:schemeClr val="accent1"/>
                </a:solidFill>
              </a:rPr>
              <a:t> </a:t>
            </a:r>
            <a:r>
              <a:rPr lang="en-GB" dirty="0" err="1">
                <a:solidFill>
                  <a:schemeClr val="accent1"/>
                </a:solidFill>
              </a:rPr>
              <a:t>pericol</a:t>
            </a:r>
            <a:r>
              <a:rPr lang="en-GB" dirty="0">
                <a:solidFill>
                  <a:schemeClr val="accent1"/>
                </a:solidFill>
              </a:rPr>
              <a:t> </a:t>
            </a:r>
            <a:r>
              <a:rPr lang="en-GB" dirty="0" err="1">
                <a:solidFill>
                  <a:schemeClr val="accent1"/>
                </a:solidFill>
              </a:rPr>
              <a:t>pentru</a:t>
            </a:r>
            <a:r>
              <a:rPr lang="en-GB" dirty="0">
                <a:solidFill>
                  <a:schemeClr val="accent1"/>
                </a:solidFill>
              </a:rPr>
              <a:t> </a:t>
            </a:r>
            <a:r>
              <a:rPr lang="en-GB" dirty="0" err="1">
                <a:solidFill>
                  <a:schemeClr val="accent1"/>
                </a:solidFill>
              </a:rPr>
              <a:t>sanatate</a:t>
            </a:r>
            <a:r>
              <a:rPr lang="en-GB" dirty="0">
                <a:solidFill>
                  <a:schemeClr val="accent1"/>
                </a:solidFill>
              </a:rPr>
              <a:t>.</a:t>
            </a:r>
            <a:endParaRPr lang="x-none" dirty="0">
              <a:solidFill>
                <a:schemeClr val="accent1"/>
              </a:solidFill>
            </a:endParaRPr>
          </a:p>
        </p:txBody>
      </p:sp>
      <p:sp>
        <p:nvSpPr>
          <p:cNvPr id="6" name="TextBox 5"/>
          <p:cNvSpPr txBox="1"/>
          <p:nvPr/>
        </p:nvSpPr>
        <p:spPr>
          <a:xfrm>
            <a:off x="5933941" y="6377119"/>
            <a:ext cx="6098146" cy="276999"/>
          </a:xfrm>
          <a:prstGeom prst="rect">
            <a:avLst/>
          </a:prstGeom>
          <a:noFill/>
        </p:spPr>
        <p:txBody>
          <a:bodyPr wrap="square">
            <a:spAutoFit/>
          </a:bodyPr>
          <a:lstStyle/>
          <a:p>
            <a:pPr algn="r"/>
            <a:r>
              <a:rPr lang="x-none" sz="1200" dirty="0"/>
              <a:t>Sursa: CDC</a:t>
            </a:r>
            <a:endParaRPr lang="x-none" sz="1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121920" y="441960"/>
          <a:ext cx="12070080" cy="641604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3161" y="0"/>
            <a:ext cx="10985678" cy="646331"/>
          </a:xfrm>
          <a:prstGeom prst="rect">
            <a:avLst/>
          </a:prstGeom>
          <a:noFill/>
        </p:spPr>
        <p:txBody>
          <a:bodyPr wrap="square">
            <a:spAutoFit/>
          </a:bodyPr>
          <a:lstStyle/>
          <a:p>
            <a:pPr algn="ctr"/>
            <a:r>
              <a:rPr lang="x-none" sz="3600" b="1" dirty="0">
                <a:solidFill>
                  <a:schemeClr val="accent1"/>
                </a:solidFill>
                <a:latin typeface="+mj-lt"/>
              </a:rPr>
              <a:t>Factori care afectează eficacitatea dezinfecției și a sterilizării</a:t>
            </a:r>
            <a:endParaRPr lang="x-none" sz="3600" b="1" dirty="0">
              <a:solidFill>
                <a:schemeClr val="accent1"/>
              </a:solidFill>
              <a:latin typeface="+mj-lt"/>
            </a:endParaRPr>
          </a:p>
        </p:txBody>
      </p:sp>
      <p:sp>
        <p:nvSpPr>
          <p:cNvPr id="5" name="TextBox 4"/>
          <p:cNvSpPr txBox="1"/>
          <p:nvPr/>
        </p:nvSpPr>
        <p:spPr>
          <a:xfrm>
            <a:off x="294068" y="1051254"/>
            <a:ext cx="11603864" cy="5355312"/>
          </a:xfrm>
          <a:prstGeom prst="rect">
            <a:avLst/>
          </a:prstGeom>
          <a:noFill/>
        </p:spPr>
        <p:txBody>
          <a:bodyPr wrap="square">
            <a:spAutoFit/>
          </a:bodyPr>
          <a:lstStyle/>
          <a:p>
            <a:r>
              <a:rPr lang="en-GB" b="1" dirty="0">
                <a:solidFill>
                  <a:schemeClr val="accent1"/>
                </a:solidFill>
              </a:rPr>
              <a:t>5. Materia </a:t>
            </a:r>
            <a:r>
              <a:rPr lang="en-GB" b="1" dirty="0" err="1">
                <a:solidFill>
                  <a:schemeClr val="accent1"/>
                </a:solidFill>
              </a:rPr>
              <a:t>organică</a:t>
            </a:r>
            <a:r>
              <a:rPr lang="en-GB" b="1" dirty="0">
                <a:solidFill>
                  <a:schemeClr val="accent1"/>
                </a:solidFill>
              </a:rPr>
              <a:t> </a:t>
            </a:r>
            <a:r>
              <a:rPr lang="en-GB" b="1" dirty="0" err="1">
                <a:solidFill>
                  <a:schemeClr val="accent1"/>
                </a:solidFill>
              </a:rPr>
              <a:t>și</a:t>
            </a:r>
            <a:r>
              <a:rPr lang="en-GB" b="1" dirty="0">
                <a:solidFill>
                  <a:schemeClr val="accent1"/>
                </a:solidFill>
              </a:rPr>
              <a:t> </a:t>
            </a:r>
            <a:r>
              <a:rPr lang="en-GB" b="1" dirty="0" err="1">
                <a:solidFill>
                  <a:schemeClr val="accent1"/>
                </a:solidFill>
              </a:rPr>
              <a:t>anorganică</a:t>
            </a:r>
            <a:endParaRPr lang="en-GB" b="1" dirty="0">
              <a:solidFill>
                <a:schemeClr val="accent1"/>
              </a:solidFill>
            </a:endParaRPr>
          </a:p>
          <a:p>
            <a:r>
              <a:rPr lang="en-GB" dirty="0">
                <a:solidFill>
                  <a:schemeClr val="accent1"/>
                </a:solidFill>
              </a:rPr>
              <a:t>Materia </a:t>
            </a:r>
            <a:r>
              <a:rPr lang="en-GB" dirty="0" err="1">
                <a:solidFill>
                  <a:schemeClr val="accent1"/>
                </a:solidFill>
              </a:rPr>
              <a:t>organică</a:t>
            </a:r>
            <a:r>
              <a:rPr lang="en-GB" dirty="0">
                <a:solidFill>
                  <a:schemeClr val="accent1"/>
                </a:solidFill>
              </a:rPr>
              <a:t> sub </a:t>
            </a:r>
            <a:r>
              <a:rPr lang="en-GB" dirty="0" err="1">
                <a:solidFill>
                  <a:schemeClr val="accent1"/>
                </a:solidFill>
              </a:rPr>
              <a:t>formă</a:t>
            </a:r>
            <a:r>
              <a:rPr lang="en-GB" dirty="0">
                <a:solidFill>
                  <a:schemeClr val="accent1"/>
                </a:solidFill>
              </a:rPr>
              <a:t> de ser, </a:t>
            </a:r>
            <a:r>
              <a:rPr lang="en-GB" dirty="0" err="1">
                <a:solidFill>
                  <a:schemeClr val="accent1"/>
                </a:solidFill>
              </a:rPr>
              <a:t>sânge</a:t>
            </a:r>
            <a:r>
              <a:rPr lang="en-GB" dirty="0">
                <a:solidFill>
                  <a:schemeClr val="accent1"/>
                </a:solidFill>
              </a:rPr>
              <a:t>, </a:t>
            </a:r>
            <a:r>
              <a:rPr lang="en-GB" dirty="0" err="1">
                <a:solidFill>
                  <a:schemeClr val="accent1"/>
                </a:solidFill>
              </a:rPr>
              <a:t>puroi</a:t>
            </a:r>
            <a:r>
              <a:rPr lang="en-GB" dirty="0">
                <a:solidFill>
                  <a:schemeClr val="accent1"/>
                </a:solidFill>
              </a:rPr>
              <a:t>, </a:t>
            </a:r>
            <a:r>
              <a:rPr lang="en-GB" dirty="0" err="1">
                <a:solidFill>
                  <a:schemeClr val="accent1"/>
                </a:solidFill>
              </a:rPr>
              <a:t>materii</a:t>
            </a:r>
            <a:r>
              <a:rPr lang="en-GB" dirty="0">
                <a:solidFill>
                  <a:schemeClr val="accent1"/>
                </a:solidFill>
              </a:rPr>
              <a:t> </a:t>
            </a:r>
            <a:r>
              <a:rPr lang="en-GB" dirty="0" err="1">
                <a:solidFill>
                  <a:schemeClr val="accent1"/>
                </a:solidFill>
              </a:rPr>
              <a:t>fecale</a:t>
            </a:r>
            <a:r>
              <a:rPr lang="en-GB" dirty="0">
                <a:solidFill>
                  <a:schemeClr val="accent1"/>
                </a:solidFill>
              </a:rPr>
              <a:t> </a:t>
            </a:r>
            <a:r>
              <a:rPr lang="en-GB" dirty="0" err="1">
                <a:solidFill>
                  <a:schemeClr val="accent1"/>
                </a:solidFill>
              </a:rPr>
              <a:t>sau</a:t>
            </a:r>
            <a:r>
              <a:rPr lang="en-GB" dirty="0">
                <a:solidFill>
                  <a:schemeClr val="accent1"/>
                </a:solidFill>
              </a:rPr>
              <a:t> </a:t>
            </a:r>
            <a:r>
              <a:rPr lang="en-GB" dirty="0" err="1">
                <a:solidFill>
                  <a:schemeClr val="accent1"/>
                </a:solidFill>
              </a:rPr>
              <a:t>lubrefiant</a:t>
            </a:r>
            <a:r>
              <a:rPr lang="en-GB" dirty="0">
                <a:solidFill>
                  <a:schemeClr val="accent1"/>
                </a:solidFill>
              </a:rPr>
              <a:t> </a:t>
            </a:r>
            <a:r>
              <a:rPr lang="en-GB" dirty="0" err="1">
                <a:solidFill>
                  <a:schemeClr val="accent1"/>
                </a:solidFill>
              </a:rPr>
              <a:t>poate</a:t>
            </a:r>
            <a:r>
              <a:rPr lang="en-GB" dirty="0">
                <a:solidFill>
                  <a:schemeClr val="accent1"/>
                </a:solidFill>
              </a:rPr>
              <a:t> </a:t>
            </a:r>
            <a:r>
              <a:rPr lang="en-GB" dirty="0" err="1">
                <a:solidFill>
                  <a:schemeClr val="accent1"/>
                </a:solidFill>
              </a:rPr>
              <a:t>interfera</a:t>
            </a:r>
            <a:r>
              <a:rPr lang="en-GB" dirty="0">
                <a:solidFill>
                  <a:schemeClr val="accent1"/>
                </a:solidFill>
              </a:rPr>
              <a:t> cu </a:t>
            </a:r>
            <a:r>
              <a:rPr lang="en-GB" dirty="0" err="1">
                <a:solidFill>
                  <a:schemeClr val="accent1"/>
                </a:solidFill>
              </a:rPr>
              <a:t>activitatea</a:t>
            </a:r>
            <a:r>
              <a:rPr lang="en-GB" dirty="0">
                <a:solidFill>
                  <a:schemeClr val="accent1"/>
                </a:solidFill>
              </a:rPr>
              <a:t> </a:t>
            </a:r>
            <a:r>
              <a:rPr lang="en-GB" dirty="0" err="1">
                <a:solidFill>
                  <a:schemeClr val="accent1"/>
                </a:solidFill>
              </a:rPr>
              <a:t>antimicrobiană</a:t>
            </a:r>
            <a:r>
              <a:rPr lang="en-GB" dirty="0">
                <a:solidFill>
                  <a:schemeClr val="accent1"/>
                </a:solidFill>
              </a:rPr>
              <a:t> a </a:t>
            </a:r>
            <a:r>
              <a:rPr lang="en-GB" dirty="0" err="1">
                <a:solidFill>
                  <a:schemeClr val="accent1"/>
                </a:solidFill>
              </a:rPr>
              <a:t>dezinfectanților</a:t>
            </a:r>
            <a:r>
              <a:rPr lang="en-GB" dirty="0">
                <a:solidFill>
                  <a:schemeClr val="accent1"/>
                </a:solidFill>
              </a:rPr>
              <a:t> în </a:t>
            </a:r>
            <a:r>
              <a:rPr lang="en-GB" dirty="0" err="1">
                <a:solidFill>
                  <a:schemeClr val="accent1"/>
                </a:solidFill>
              </a:rPr>
              <a:t>cel</a:t>
            </a:r>
            <a:r>
              <a:rPr lang="en-GB" dirty="0">
                <a:solidFill>
                  <a:schemeClr val="accent1"/>
                </a:solidFill>
              </a:rPr>
              <a:t> </a:t>
            </a:r>
            <a:r>
              <a:rPr lang="en-GB" dirty="0" err="1">
                <a:solidFill>
                  <a:schemeClr val="accent1"/>
                </a:solidFill>
              </a:rPr>
              <a:t>puțin</a:t>
            </a:r>
            <a:r>
              <a:rPr lang="en-GB" dirty="0">
                <a:solidFill>
                  <a:schemeClr val="accent1"/>
                </a:solidFill>
              </a:rPr>
              <a:t> </a:t>
            </a:r>
            <a:r>
              <a:rPr lang="en-GB" dirty="0" err="1">
                <a:solidFill>
                  <a:schemeClr val="accent1"/>
                </a:solidFill>
              </a:rPr>
              <a:t>două</a:t>
            </a:r>
            <a:r>
              <a:rPr lang="en-GB" dirty="0">
                <a:solidFill>
                  <a:schemeClr val="accent1"/>
                </a:solidFill>
              </a:rPr>
              <a:t> </a:t>
            </a:r>
            <a:r>
              <a:rPr lang="en-GB" dirty="0" err="1">
                <a:solidFill>
                  <a:schemeClr val="accent1"/>
                </a:solidFill>
              </a:rPr>
              <a:t>moduri</a:t>
            </a:r>
            <a:r>
              <a:rPr lang="en-GB" dirty="0">
                <a:solidFill>
                  <a:schemeClr val="accent1"/>
                </a:solidFill>
              </a:rPr>
              <a:t>. </a:t>
            </a:r>
            <a:r>
              <a:rPr lang="en-GB" dirty="0" err="1">
                <a:solidFill>
                  <a:schemeClr val="accent1"/>
                </a:solidFill>
              </a:rPr>
              <a:t>Cel</a:t>
            </a:r>
            <a:r>
              <a:rPr lang="en-GB" dirty="0">
                <a:solidFill>
                  <a:schemeClr val="accent1"/>
                </a:solidFill>
              </a:rPr>
              <a:t> </a:t>
            </a:r>
            <a:r>
              <a:rPr lang="en-GB" dirty="0" err="1">
                <a:solidFill>
                  <a:schemeClr val="accent1"/>
                </a:solidFill>
              </a:rPr>
              <a:t>mai</a:t>
            </a:r>
            <a:r>
              <a:rPr lang="en-GB" dirty="0">
                <a:solidFill>
                  <a:schemeClr val="accent1"/>
                </a:solidFill>
              </a:rPr>
              <a:t> </a:t>
            </a:r>
            <a:r>
              <a:rPr lang="en-GB" dirty="0" err="1">
                <a:solidFill>
                  <a:schemeClr val="accent1"/>
                </a:solidFill>
              </a:rPr>
              <a:t>frecvent</a:t>
            </a:r>
            <a:r>
              <a:rPr lang="en-GB" dirty="0">
                <a:solidFill>
                  <a:schemeClr val="accent1"/>
                </a:solidFill>
              </a:rPr>
              <a:t>, din </a:t>
            </a:r>
            <a:r>
              <a:rPr lang="en-GB" dirty="0" err="1">
                <a:solidFill>
                  <a:schemeClr val="accent1"/>
                </a:solidFill>
              </a:rPr>
              <a:t>cauza</a:t>
            </a:r>
            <a:r>
              <a:rPr lang="en-GB" dirty="0">
                <a:solidFill>
                  <a:schemeClr val="accent1"/>
                </a:solidFill>
              </a:rPr>
              <a:t> </a:t>
            </a:r>
            <a:r>
              <a:rPr lang="en-GB" dirty="0" err="1">
                <a:solidFill>
                  <a:schemeClr val="accent1"/>
                </a:solidFill>
              </a:rPr>
              <a:t>reacției</a:t>
            </a:r>
            <a:r>
              <a:rPr lang="en-GB" dirty="0">
                <a:solidFill>
                  <a:schemeClr val="accent1"/>
                </a:solidFill>
              </a:rPr>
              <a:t> </a:t>
            </a:r>
            <a:r>
              <a:rPr lang="en-GB" dirty="0" err="1">
                <a:solidFill>
                  <a:schemeClr val="accent1"/>
                </a:solidFill>
              </a:rPr>
              <a:t>chimice</a:t>
            </a:r>
            <a:r>
              <a:rPr lang="en-GB" dirty="0">
                <a:solidFill>
                  <a:schemeClr val="accent1"/>
                </a:solidFill>
              </a:rPr>
              <a:t> </a:t>
            </a:r>
            <a:r>
              <a:rPr lang="en-GB" dirty="0" err="1">
                <a:solidFill>
                  <a:schemeClr val="accent1"/>
                </a:solidFill>
              </a:rPr>
              <a:t>dintre</a:t>
            </a:r>
            <a:r>
              <a:rPr lang="en-GB" dirty="0">
                <a:solidFill>
                  <a:schemeClr val="accent1"/>
                </a:solidFill>
              </a:rPr>
              <a:t> </a:t>
            </a:r>
            <a:r>
              <a:rPr lang="en-GB" dirty="0" err="1">
                <a:solidFill>
                  <a:schemeClr val="accent1"/>
                </a:solidFill>
              </a:rPr>
              <a:t>germicid</a:t>
            </a:r>
            <a:r>
              <a:rPr lang="en-GB" dirty="0">
                <a:solidFill>
                  <a:schemeClr val="accent1"/>
                </a:solidFill>
              </a:rPr>
              <a:t> </a:t>
            </a:r>
            <a:r>
              <a:rPr lang="en-GB" dirty="0" err="1">
                <a:solidFill>
                  <a:schemeClr val="accent1"/>
                </a:solidFill>
              </a:rPr>
              <a:t>și</a:t>
            </a:r>
            <a:r>
              <a:rPr lang="en-GB" dirty="0">
                <a:solidFill>
                  <a:schemeClr val="accent1"/>
                </a:solidFill>
              </a:rPr>
              <a:t> </a:t>
            </a:r>
            <a:r>
              <a:rPr lang="en-GB" dirty="0" err="1">
                <a:solidFill>
                  <a:schemeClr val="accent1"/>
                </a:solidFill>
              </a:rPr>
              <a:t>materia</a:t>
            </a:r>
            <a:r>
              <a:rPr lang="en-GB" dirty="0">
                <a:solidFill>
                  <a:schemeClr val="accent1"/>
                </a:solidFill>
              </a:rPr>
              <a:t> </a:t>
            </a:r>
            <a:r>
              <a:rPr lang="en-GB" dirty="0" err="1">
                <a:solidFill>
                  <a:schemeClr val="accent1"/>
                </a:solidFill>
              </a:rPr>
              <a:t>organică</a:t>
            </a:r>
            <a:r>
              <a:rPr lang="en-GB" dirty="0">
                <a:solidFill>
                  <a:schemeClr val="accent1"/>
                </a:solidFill>
              </a:rPr>
              <a:t> </a:t>
            </a:r>
            <a:r>
              <a:rPr lang="en-GB" dirty="0" err="1">
                <a:solidFill>
                  <a:schemeClr val="accent1"/>
                </a:solidFill>
              </a:rPr>
              <a:t>rezultând</a:t>
            </a:r>
            <a:r>
              <a:rPr lang="en-GB" dirty="0">
                <a:solidFill>
                  <a:schemeClr val="accent1"/>
                </a:solidFill>
              </a:rPr>
              <a:t> un complex </a:t>
            </a:r>
            <a:r>
              <a:rPr lang="en-GB" dirty="0" err="1">
                <a:solidFill>
                  <a:schemeClr val="accent1"/>
                </a:solidFill>
              </a:rPr>
              <a:t>mai</a:t>
            </a:r>
            <a:r>
              <a:rPr lang="en-GB" dirty="0">
                <a:solidFill>
                  <a:schemeClr val="accent1"/>
                </a:solidFill>
              </a:rPr>
              <a:t> slab </a:t>
            </a:r>
            <a:r>
              <a:rPr lang="en-GB" dirty="0" err="1">
                <a:solidFill>
                  <a:schemeClr val="accent1"/>
                </a:solidFill>
              </a:rPr>
              <a:t>germicid</a:t>
            </a:r>
            <a:r>
              <a:rPr lang="en-GB" dirty="0">
                <a:solidFill>
                  <a:schemeClr val="accent1"/>
                </a:solidFill>
              </a:rPr>
              <a:t> </a:t>
            </a:r>
            <a:r>
              <a:rPr lang="en-GB" dirty="0" err="1">
                <a:solidFill>
                  <a:schemeClr val="accent1"/>
                </a:solidFill>
              </a:rPr>
              <a:t>sau</a:t>
            </a:r>
            <a:r>
              <a:rPr lang="en-GB" dirty="0">
                <a:solidFill>
                  <a:schemeClr val="accent1"/>
                </a:solidFill>
              </a:rPr>
              <a:t> </a:t>
            </a:r>
            <a:r>
              <a:rPr lang="en-GB" dirty="0" err="1">
                <a:solidFill>
                  <a:schemeClr val="accent1"/>
                </a:solidFill>
              </a:rPr>
              <a:t>negermicid</a:t>
            </a:r>
            <a:r>
              <a:rPr lang="en-GB" dirty="0">
                <a:solidFill>
                  <a:schemeClr val="accent1"/>
                </a:solidFill>
              </a:rPr>
              <a:t> (</a:t>
            </a:r>
            <a:r>
              <a:rPr lang="en-GB" dirty="0" err="1">
                <a:solidFill>
                  <a:schemeClr val="accent1"/>
                </a:solidFill>
              </a:rPr>
              <a:t>dezinfectanții</a:t>
            </a:r>
            <a:r>
              <a:rPr lang="en-GB" dirty="0">
                <a:solidFill>
                  <a:schemeClr val="accent1"/>
                </a:solidFill>
              </a:rPr>
              <a:t> cu </a:t>
            </a:r>
            <a:r>
              <a:rPr lang="en-GB" dirty="0" err="1">
                <a:solidFill>
                  <a:schemeClr val="accent1"/>
                </a:solidFill>
              </a:rPr>
              <a:t>clor</a:t>
            </a:r>
            <a:r>
              <a:rPr lang="en-GB" dirty="0">
                <a:solidFill>
                  <a:schemeClr val="accent1"/>
                </a:solidFill>
              </a:rPr>
              <a:t> </a:t>
            </a:r>
            <a:r>
              <a:rPr lang="en-GB" dirty="0" err="1">
                <a:solidFill>
                  <a:schemeClr val="accent1"/>
                </a:solidFill>
              </a:rPr>
              <a:t>și</a:t>
            </a:r>
            <a:r>
              <a:rPr lang="en-GB" dirty="0">
                <a:solidFill>
                  <a:schemeClr val="accent1"/>
                </a:solidFill>
              </a:rPr>
              <a:t> </a:t>
            </a:r>
            <a:r>
              <a:rPr lang="en-GB" dirty="0" err="1">
                <a:solidFill>
                  <a:schemeClr val="accent1"/>
                </a:solidFill>
              </a:rPr>
              <a:t>iod</a:t>
            </a:r>
            <a:r>
              <a:rPr lang="en-GB" dirty="0">
                <a:solidFill>
                  <a:schemeClr val="accent1"/>
                </a:solidFill>
              </a:rPr>
              <a:t>). </a:t>
            </a:r>
            <a:r>
              <a:rPr lang="en-GB" dirty="0" err="1">
                <a:solidFill>
                  <a:schemeClr val="accent1"/>
                </a:solidFill>
              </a:rPr>
              <a:t>Alternativ</a:t>
            </a:r>
            <a:r>
              <a:rPr lang="en-GB" dirty="0">
                <a:solidFill>
                  <a:schemeClr val="accent1"/>
                </a:solidFill>
              </a:rPr>
              <a:t>, organic </a:t>
            </a:r>
            <a:r>
              <a:rPr lang="en-GB" dirty="0" err="1">
                <a:solidFill>
                  <a:schemeClr val="accent1"/>
                </a:solidFill>
              </a:rPr>
              <a:t>materialul</a:t>
            </a:r>
            <a:r>
              <a:rPr lang="en-GB" dirty="0">
                <a:solidFill>
                  <a:schemeClr val="accent1"/>
                </a:solidFill>
              </a:rPr>
              <a:t> </a:t>
            </a:r>
            <a:r>
              <a:rPr lang="en-GB" dirty="0" err="1">
                <a:solidFill>
                  <a:schemeClr val="accent1"/>
                </a:solidFill>
              </a:rPr>
              <a:t>poate</a:t>
            </a:r>
            <a:r>
              <a:rPr lang="en-GB" dirty="0">
                <a:solidFill>
                  <a:schemeClr val="accent1"/>
                </a:solidFill>
              </a:rPr>
              <a:t> </a:t>
            </a:r>
            <a:r>
              <a:rPr lang="en-GB" dirty="0" err="1">
                <a:solidFill>
                  <a:schemeClr val="accent1"/>
                </a:solidFill>
              </a:rPr>
              <a:t>proteja</a:t>
            </a:r>
            <a:r>
              <a:rPr lang="en-GB" dirty="0">
                <a:solidFill>
                  <a:schemeClr val="accent1"/>
                </a:solidFill>
              </a:rPr>
              <a:t> </a:t>
            </a:r>
            <a:r>
              <a:rPr lang="en-GB" dirty="0" err="1">
                <a:solidFill>
                  <a:schemeClr val="accent1"/>
                </a:solidFill>
              </a:rPr>
              <a:t>microorganismele</a:t>
            </a:r>
            <a:r>
              <a:rPr lang="en-GB" dirty="0">
                <a:solidFill>
                  <a:schemeClr val="accent1"/>
                </a:solidFill>
              </a:rPr>
              <a:t> de </a:t>
            </a:r>
            <a:r>
              <a:rPr lang="en-GB" dirty="0" err="1">
                <a:solidFill>
                  <a:schemeClr val="accent1"/>
                </a:solidFill>
              </a:rPr>
              <a:t>actiunea</a:t>
            </a:r>
            <a:r>
              <a:rPr lang="en-GB" dirty="0">
                <a:solidFill>
                  <a:schemeClr val="accent1"/>
                </a:solidFill>
              </a:rPr>
              <a:t> </a:t>
            </a:r>
            <a:r>
              <a:rPr lang="en-GB" dirty="0" err="1">
                <a:solidFill>
                  <a:schemeClr val="accent1"/>
                </a:solidFill>
              </a:rPr>
              <a:t>dezinfectantilor</a:t>
            </a:r>
            <a:r>
              <a:rPr lang="en-GB" dirty="0">
                <a:solidFill>
                  <a:schemeClr val="accent1"/>
                </a:solidFill>
              </a:rPr>
              <a:t>, </a:t>
            </a:r>
            <a:r>
              <a:rPr lang="en-GB" dirty="0" err="1">
                <a:solidFill>
                  <a:schemeClr val="accent1"/>
                </a:solidFill>
              </a:rPr>
              <a:t>acționând</a:t>
            </a:r>
            <a:r>
              <a:rPr lang="en-GB" dirty="0">
                <a:solidFill>
                  <a:schemeClr val="accent1"/>
                </a:solidFill>
              </a:rPr>
              <a:t> ca o </a:t>
            </a:r>
            <a:r>
              <a:rPr lang="en-GB" dirty="0" err="1">
                <a:solidFill>
                  <a:schemeClr val="accent1"/>
                </a:solidFill>
              </a:rPr>
              <a:t>barieră</a:t>
            </a:r>
            <a:r>
              <a:rPr lang="en-GB" dirty="0">
                <a:solidFill>
                  <a:schemeClr val="accent1"/>
                </a:solidFill>
              </a:rPr>
              <a:t> </a:t>
            </a:r>
            <a:r>
              <a:rPr lang="en-GB" dirty="0" err="1">
                <a:solidFill>
                  <a:schemeClr val="accent1"/>
                </a:solidFill>
              </a:rPr>
              <a:t>fizică</a:t>
            </a:r>
            <a:r>
              <a:rPr lang="en-GB" dirty="0">
                <a:solidFill>
                  <a:schemeClr val="accent1"/>
                </a:solidFill>
              </a:rPr>
              <a:t>.</a:t>
            </a:r>
            <a:endParaRPr lang="en-GB" dirty="0">
              <a:solidFill>
                <a:schemeClr val="accent1"/>
              </a:solidFill>
            </a:endParaRPr>
          </a:p>
          <a:p>
            <a:endParaRPr lang="x-none" dirty="0">
              <a:solidFill>
                <a:schemeClr val="accent1"/>
              </a:solidFill>
            </a:endParaRPr>
          </a:p>
          <a:p>
            <a:r>
              <a:rPr lang="en-GB" b="1" dirty="0">
                <a:solidFill>
                  <a:schemeClr val="accent1"/>
                </a:solidFill>
              </a:rPr>
              <a:t>6. </a:t>
            </a:r>
            <a:r>
              <a:rPr lang="en-GB" b="1" dirty="0" err="1">
                <a:solidFill>
                  <a:schemeClr val="accent1"/>
                </a:solidFill>
              </a:rPr>
              <a:t>Durata</a:t>
            </a:r>
            <a:r>
              <a:rPr lang="en-GB" b="1" dirty="0">
                <a:solidFill>
                  <a:schemeClr val="accent1"/>
                </a:solidFill>
              </a:rPr>
              <a:t> </a:t>
            </a:r>
            <a:r>
              <a:rPr lang="en-GB" b="1" dirty="0" err="1">
                <a:solidFill>
                  <a:schemeClr val="accent1"/>
                </a:solidFill>
              </a:rPr>
              <a:t>expunerii</a:t>
            </a:r>
            <a:endParaRPr lang="en-GB" b="1" dirty="0">
              <a:solidFill>
                <a:schemeClr val="accent1"/>
              </a:solidFill>
            </a:endParaRPr>
          </a:p>
          <a:p>
            <a:pPr algn="just"/>
            <a:r>
              <a:rPr lang="en-GB" dirty="0" err="1">
                <a:solidFill>
                  <a:schemeClr val="accent1"/>
                </a:solidFill>
              </a:rPr>
              <a:t>Articolele</a:t>
            </a:r>
            <a:r>
              <a:rPr lang="en-GB" dirty="0">
                <a:solidFill>
                  <a:schemeClr val="accent1"/>
                </a:solidFill>
              </a:rPr>
              <a:t> </a:t>
            </a:r>
            <a:r>
              <a:rPr lang="en-GB" dirty="0" err="1">
                <a:solidFill>
                  <a:schemeClr val="accent1"/>
                </a:solidFill>
              </a:rPr>
              <a:t>trebuie</a:t>
            </a:r>
            <a:r>
              <a:rPr lang="en-GB" dirty="0">
                <a:solidFill>
                  <a:schemeClr val="accent1"/>
                </a:solidFill>
              </a:rPr>
              <a:t> </a:t>
            </a:r>
            <a:r>
              <a:rPr lang="en-GB" dirty="0" err="1">
                <a:solidFill>
                  <a:schemeClr val="accent1"/>
                </a:solidFill>
              </a:rPr>
              <a:t>să</a:t>
            </a:r>
            <a:r>
              <a:rPr lang="en-GB" dirty="0">
                <a:solidFill>
                  <a:schemeClr val="accent1"/>
                </a:solidFill>
              </a:rPr>
              <a:t> fie </a:t>
            </a:r>
            <a:r>
              <a:rPr lang="en-GB" dirty="0" err="1">
                <a:solidFill>
                  <a:schemeClr val="accent1"/>
                </a:solidFill>
              </a:rPr>
              <a:t>expuse</a:t>
            </a:r>
            <a:r>
              <a:rPr lang="en-GB" dirty="0">
                <a:solidFill>
                  <a:schemeClr val="accent1"/>
                </a:solidFill>
              </a:rPr>
              <a:t> </a:t>
            </a:r>
            <a:r>
              <a:rPr lang="en-GB" dirty="0" err="1">
                <a:solidFill>
                  <a:schemeClr val="accent1"/>
                </a:solidFill>
              </a:rPr>
              <a:t>germicidului</a:t>
            </a:r>
            <a:r>
              <a:rPr lang="en-GB" dirty="0">
                <a:solidFill>
                  <a:schemeClr val="accent1"/>
                </a:solidFill>
              </a:rPr>
              <a:t> </a:t>
            </a:r>
            <a:r>
              <a:rPr lang="en-GB" dirty="0" err="1">
                <a:solidFill>
                  <a:schemeClr val="accent1"/>
                </a:solidFill>
              </a:rPr>
              <a:t>pentru</a:t>
            </a:r>
            <a:r>
              <a:rPr lang="en-GB" dirty="0">
                <a:solidFill>
                  <a:schemeClr val="accent1"/>
                </a:solidFill>
              </a:rPr>
              <a:t> </a:t>
            </a:r>
            <a:r>
              <a:rPr lang="en-GB" dirty="0" err="1">
                <a:solidFill>
                  <a:schemeClr val="accent1"/>
                </a:solidFill>
              </a:rPr>
              <a:t>timpul</a:t>
            </a:r>
            <a:r>
              <a:rPr lang="en-GB" dirty="0">
                <a:solidFill>
                  <a:schemeClr val="accent1"/>
                </a:solidFill>
              </a:rPr>
              <a:t> de contact minim </a:t>
            </a:r>
            <a:r>
              <a:rPr lang="en-GB" dirty="0" err="1">
                <a:solidFill>
                  <a:schemeClr val="accent1"/>
                </a:solidFill>
              </a:rPr>
              <a:t>corespunzător</a:t>
            </a:r>
            <a:r>
              <a:rPr lang="en-GB" dirty="0">
                <a:solidFill>
                  <a:schemeClr val="accent1"/>
                </a:solidFill>
              </a:rPr>
              <a:t>. Multiple </a:t>
            </a:r>
            <a:r>
              <a:rPr lang="en-GB" dirty="0" err="1">
                <a:solidFill>
                  <a:schemeClr val="accent1"/>
                </a:solidFill>
              </a:rPr>
              <a:t>cercetari</a:t>
            </a:r>
            <a:r>
              <a:rPr lang="en-GB" dirty="0">
                <a:solidFill>
                  <a:schemeClr val="accent1"/>
                </a:solidFill>
              </a:rPr>
              <a:t> au </a:t>
            </a:r>
            <a:r>
              <a:rPr lang="en-GB" dirty="0" err="1">
                <a:solidFill>
                  <a:schemeClr val="accent1"/>
                </a:solidFill>
              </a:rPr>
              <a:t>demonstrat</a:t>
            </a:r>
            <a:r>
              <a:rPr lang="en-GB" dirty="0">
                <a:solidFill>
                  <a:schemeClr val="accent1"/>
                </a:solidFill>
              </a:rPr>
              <a:t> </a:t>
            </a:r>
            <a:r>
              <a:rPr lang="en-GB" dirty="0" err="1">
                <a:solidFill>
                  <a:schemeClr val="accent1"/>
                </a:solidFill>
              </a:rPr>
              <a:t>eficacitatea</a:t>
            </a:r>
            <a:r>
              <a:rPr lang="en-GB" dirty="0">
                <a:solidFill>
                  <a:schemeClr val="accent1"/>
                </a:solidFill>
              </a:rPr>
              <a:t> </a:t>
            </a:r>
            <a:r>
              <a:rPr lang="en-GB" dirty="0" err="1">
                <a:solidFill>
                  <a:schemeClr val="accent1"/>
                </a:solidFill>
              </a:rPr>
              <a:t>dezinfectanților</a:t>
            </a:r>
            <a:r>
              <a:rPr lang="en-GB" dirty="0">
                <a:solidFill>
                  <a:schemeClr val="accent1"/>
                </a:solidFill>
              </a:rPr>
              <a:t> de </a:t>
            </a:r>
            <a:r>
              <a:rPr lang="en-GB" dirty="0" err="1">
                <a:solidFill>
                  <a:schemeClr val="accent1"/>
                </a:solidFill>
              </a:rPr>
              <a:t>nivel</a:t>
            </a:r>
            <a:r>
              <a:rPr lang="en-GB" dirty="0">
                <a:solidFill>
                  <a:schemeClr val="accent1"/>
                </a:solidFill>
              </a:rPr>
              <a:t> </a:t>
            </a:r>
            <a:r>
              <a:rPr lang="en-GB" dirty="0" err="1">
                <a:solidFill>
                  <a:schemeClr val="accent1"/>
                </a:solidFill>
              </a:rPr>
              <a:t>scăzut</a:t>
            </a:r>
            <a:r>
              <a:rPr lang="en-GB" dirty="0">
                <a:solidFill>
                  <a:schemeClr val="accent1"/>
                </a:solidFill>
              </a:rPr>
              <a:t> </a:t>
            </a:r>
            <a:r>
              <a:rPr lang="en-GB" dirty="0" err="1">
                <a:solidFill>
                  <a:schemeClr val="accent1"/>
                </a:solidFill>
              </a:rPr>
              <a:t>împotriva</a:t>
            </a:r>
            <a:r>
              <a:rPr lang="en-GB" dirty="0">
                <a:solidFill>
                  <a:schemeClr val="accent1"/>
                </a:solidFill>
              </a:rPr>
              <a:t> </a:t>
            </a:r>
            <a:r>
              <a:rPr lang="en-GB" dirty="0" err="1">
                <a:solidFill>
                  <a:schemeClr val="accent1"/>
                </a:solidFill>
              </a:rPr>
              <a:t>bacteriilor</a:t>
            </a:r>
            <a:r>
              <a:rPr lang="en-GB" dirty="0">
                <a:solidFill>
                  <a:schemeClr val="accent1"/>
                </a:solidFill>
              </a:rPr>
              <a:t> vegetative (de </a:t>
            </a:r>
            <a:r>
              <a:rPr lang="en-GB" dirty="0" err="1">
                <a:solidFill>
                  <a:schemeClr val="accent1"/>
                </a:solidFill>
              </a:rPr>
              <a:t>exemplu</a:t>
            </a:r>
            <a:r>
              <a:rPr lang="en-GB" dirty="0">
                <a:solidFill>
                  <a:schemeClr val="accent1"/>
                </a:solidFill>
              </a:rPr>
              <a:t>, </a:t>
            </a:r>
            <a:r>
              <a:rPr lang="en-GB" i="1" dirty="0">
                <a:solidFill>
                  <a:schemeClr val="accent1"/>
                </a:solidFill>
              </a:rPr>
              <a:t>Listeria, E. coli, Salmonella, VRE, MRSA</a:t>
            </a:r>
            <a:r>
              <a:rPr lang="en-GB" dirty="0">
                <a:solidFill>
                  <a:schemeClr val="accent1"/>
                </a:solidFill>
              </a:rPr>
              <a:t>), </a:t>
            </a:r>
            <a:r>
              <a:rPr lang="en-GB" dirty="0" err="1">
                <a:solidFill>
                  <a:schemeClr val="accent1"/>
                </a:solidFill>
              </a:rPr>
              <a:t>drojdii</a:t>
            </a:r>
            <a:r>
              <a:rPr lang="en-GB" dirty="0">
                <a:solidFill>
                  <a:schemeClr val="accent1"/>
                </a:solidFill>
              </a:rPr>
              <a:t> (de </a:t>
            </a:r>
            <a:r>
              <a:rPr lang="en-GB" dirty="0" err="1">
                <a:solidFill>
                  <a:schemeClr val="accent1"/>
                </a:solidFill>
              </a:rPr>
              <a:t>exemplu</a:t>
            </a:r>
            <a:r>
              <a:rPr lang="en-GB" dirty="0">
                <a:solidFill>
                  <a:schemeClr val="accent1"/>
                </a:solidFill>
              </a:rPr>
              <a:t>, </a:t>
            </a:r>
            <a:r>
              <a:rPr lang="en-GB" i="1" dirty="0">
                <a:solidFill>
                  <a:schemeClr val="accent1"/>
                </a:solidFill>
              </a:rPr>
              <a:t>Candida</a:t>
            </a:r>
            <a:r>
              <a:rPr lang="en-GB" dirty="0">
                <a:solidFill>
                  <a:schemeClr val="accent1"/>
                </a:solidFill>
              </a:rPr>
              <a:t>), </a:t>
            </a:r>
            <a:r>
              <a:rPr lang="en-GB" dirty="0" err="1">
                <a:solidFill>
                  <a:schemeClr val="accent1"/>
                </a:solidFill>
              </a:rPr>
              <a:t>micobacterii</a:t>
            </a:r>
            <a:r>
              <a:rPr lang="en-GB" dirty="0">
                <a:solidFill>
                  <a:schemeClr val="accent1"/>
                </a:solidFill>
              </a:rPr>
              <a:t> (de </a:t>
            </a:r>
            <a:r>
              <a:rPr lang="en-GB" dirty="0" err="1">
                <a:solidFill>
                  <a:schemeClr val="accent1"/>
                </a:solidFill>
              </a:rPr>
              <a:t>exemplu</a:t>
            </a:r>
            <a:r>
              <a:rPr lang="en-GB" dirty="0">
                <a:solidFill>
                  <a:schemeClr val="accent1"/>
                </a:solidFill>
              </a:rPr>
              <a:t>, </a:t>
            </a:r>
            <a:r>
              <a:rPr lang="en-GB" i="1" dirty="0">
                <a:solidFill>
                  <a:schemeClr val="accent1"/>
                </a:solidFill>
              </a:rPr>
              <a:t>M. tuberculosis</a:t>
            </a:r>
            <a:r>
              <a:rPr lang="en-GB" dirty="0">
                <a:solidFill>
                  <a:schemeClr val="accent1"/>
                </a:solidFill>
              </a:rPr>
              <a:t>) </a:t>
            </a:r>
            <a:r>
              <a:rPr lang="en-GB" dirty="0" err="1">
                <a:solidFill>
                  <a:schemeClr val="accent1"/>
                </a:solidFill>
              </a:rPr>
              <a:t>și</a:t>
            </a:r>
            <a:r>
              <a:rPr lang="en-GB" dirty="0">
                <a:solidFill>
                  <a:schemeClr val="accent1"/>
                </a:solidFill>
              </a:rPr>
              <a:t> </a:t>
            </a:r>
            <a:r>
              <a:rPr lang="en-GB" dirty="0" err="1">
                <a:solidFill>
                  <a:schemeClr val="accent1"/>
                </a:solidFill>
              </a:rPr>
              <a:t>viruși</a:t>
            </a:r>
            <a:r>
              <a:rPr lang="en-GB" dirty="0">
                <a:solidFill>
                  <a:schemeClr val="accent1"/>
                </a:solidFill>
              </a:rPr>
              <a:t> (de </a:t>
            </a:r>
            <a:r>
              <a:rPr lang="en-GB" dirty="0" err="1">
                <a:solidFill>
                  <a:schemeClr val="accent1"/>
                </a:solidFill>
              </a:rPr>
              <a:t>exemplu</a:t>
            </a:r>
            <a:r>
              <a:rPr lang="en-GB" dirty="0">
                <a:solidFill>
                  <a:schemeClr val="accent1"/>
                </a:solidFill>
              </a:rPr>
              <a:t>, poliovirus) la </a:t>
            </a:r>
            <a:r>
              <a:rPr lang="en-GB" dirty="0" err="1">
                <a:solidFill>
                  <a:schemeClr val="accent1"/>
                </a:solidFill>
              </a:rPr>
              <a:t>timpi</a:t>
            </a:r>
            <a:r>
              <a:rPr lang="en-GB" dirty="0">
                <a:solidFill>
                  <a:schemeClr val="accent1"/>
                </a:solidFill>
              </a:rPr>
              <a:t> de </a:t>
            </a:r>
            <a:r>
              <a:rPr lang="en-GB" dirty="0" err="1">
                <a:solidFill>
                  <a:schemeClr val="accent1"/>
                </a:solidFill>
              </a:rPr>
              <a:t>expunere</a:t>
            </a:r>
            <a:r>
              <a:rPr lang="en-GB" dirty="0">
                <a:solidFill>
                  <a:schemeClr val="accent1"/>
                </a:solidFill>
              </a:rPr>
              <a:t> de 30-60 de </a:t>
            </a:r>
            <a:r>
              <a:rPr lang="en-GB" dirty="0" err="1">
                <a:solidFill>
                  <a:schemeClr val="accent1"/>
                </a:solidFill>
              </a:rPr>
              <a:t>secunde</a:t>
            </a:r>
            <a:r>
              <a:rPr lang="en-GB" dirty="0">
                <a:solidFill>
                  <a:schemeClr val="accent1"/>
                </a:solidFill>
              </a:rPr>
              <a:t>. Se </a:t>
            </a:r>
            <a:r>
              <a:rPr lang="en-GB" dirty="0" err="1">
                <a:solidFill>
                  <a:schemeClr val="accent1"/>
                </a:solidFill>
              </a:rPr>
              <a:t>recomanda</a:t>
            </a:r>
            <a:r>
              <a:rPr lang="en-GB" dirty="0">
                <a:solidFill>
                  <a:schemeClr val="accent1"/>
                </a:solidFill>
              </a:rPr>
              <a:t> </a:t>
            </a:r>
            <a:r>
              <a:rPr lang="en-GB" dirty="0" err="1">
                <a:solidFill>
                  <a:schemeClr val="accent1"/>
                </a:solidFill>
              </a:rPr>
              <a:t>respectarea</a:t>
            </a:r>
            <a:r>
              <a:rPr lang="en-GB" dirty="0">
                <a:solidFill>
                  <a:schemeClr val="accent1"/>
                </a:solidFill>
              </a:rPr>
              <a:t> </a:t>
            </a:r>
            <a:r>
              <a:rPr lang="en-GB" dirty="0" err="1">
                <a:solidFill>
                  <a:schemeClr val="accent1"/>
                </a:solidFill>
              </a:rPr>
              <a:t>timpului</a:t>
            </a:r>
            <a:r>
              <a:rPr lang="en-GB" dirty="0">
                <a:solidFill>
                  <a:schemeClr val="accent1"/>
                </a:solidFill>
              </a:rPr>
              <a:t> </a:t>
            </a:r>
            <a:r>
              <a:rPr lang="en-GB" dirty="0" err="1">
                <a:solidFill>
                  <a:schemeClr val="accent1"/>
                </a:solidFill>
              </a:rPr>
              <a:t>recomandat</a:t>
            </a:r>
            <a:r>
              <a:rPr lang="en-GB" dirty="0">
                <a:solidFill>
                  <a:schemeClr val="accent1"/>
                </a:solidFill>
              </a:rPr>
              <a:t> de </a:t>
            </a:r>
            <a:r>
              <a:rPr lang="en-GB" dirty="0" err="1">
                <a:solidFill>
                  <a:schemeClr val="accent1"/>
                </a:solidFill>
              </a:rPr>
              <a:t>producator</a:t>
            </a:r>
            <a:r>
              <a:rPr lang="en-GB" dirty="0">
                <a:solidFill>
                  <a:schemeClr val="accent1"/>
                </a:solidFill>
              </a:rPr>
              <a:t>.</a:t>
            </a:r>
            <a:endParaRPr lang="en-GB" dirty="0">
              <a:solidFill>
                <a:schemeClr val="accent1"/>
              </a:solidFill>
            </a:endParaRPr>
          </a:p>
          <a:p>
            <a:pPr algn="just"/>
            <a:endParaRPr lang="en-GB" dirty="0">
              <a:solidFill>
                <a:schemeClr val="accent1"/>
              </a:solidFill>
            </a:endParaRPr>
          </a:p>
          <a:p>
            <a:pPr algn="just"/>
            <a:r>
              <a:rPr lang="en-GB" b="1" dirty="0">
                <a:solidFill>
                  <a:schemeClr val="accent1"/>
                </a:solidFill>
              </a:rPr>
              <a:t>7. </a:t>
            </a:r>
            <a:r>
              <a:rPr lang="en-GB" b="1" dirty="0" err="1">
                <a:solidFill>
                  <a:schemeClr val="accent1"/>
                </a:solidFill>
              </a:rPr>
              <a:t>Biofilme</a:t>
            </a:r>
            <a:endParaRPr lang="en-GB" b="1" dirty="0">
              <a:solidFill>
                <a:schemeClr val="accent1"/>
              </a:solidFill>
            </a:endParaRPr>
          </a:p>
          <a:p>
            <a:pPr algn="just"/>
            <a:r>
              <a:rPr lang="en-GB" dirty="0" err="1">
                <a:solidFill>
                  <a:schemeClr val="accent1"/>
                </a:solidFill>
              </a:rPr>
              <a:t>Microorganismele</a:t>
            </a:r>
            <a:r>
              <a:rPr lang="en-GB" dirty="0">
                <a:solidFill>
                  <a:schemeClr val="accent1"/>
                </a:solidFill>
              </a:rPr>
              <a:t> pot fi </a:t>
            </a:r>
            <a:r>
              <a:rPr lang="en-GB" dirty="0" err="1">
                <a:solidFill>
                  <a:schemeClr val="accent1"/>
                </a:solidFill>
              </a:rPr>
              <a:t>protejate</a:t>
            </a:r>
            <a:r>
              <a:rPr lang="en-GB" dirty="0">
                <a:solidFill>
                  <a:schemeClr val="accent1"/>
                </a:solidFill>
              </a:rPr>
              <a:t> de </a:t>
            </a:r>
            <a:r>
              <a:rPr lang="en-GB" dirty="0" err="1">
                <a:solidFill>
                  <a:schemeClr val="accent1"/>
                </a:solidFill>
              </a:rPr>
              <a:t>dezinfectanți</a:t>
            </a:r>
            <a:r>
              <a:rPr lang="en-GB" dirty="0">
                <a:solidFill>
                  <a:schemeClr val="accent1"/>
                </a:solidFill>
              </a:rPr>
              <a:t> </a:t>
            </a:r>
            <a:r>
              <a:rPr lang="en-GB" dirty="0" err="1">
                <a:solidFill>
                  <a:schemeClr val="accent1"/>
                </a:solidFill>
              </a:rPr>
              <a:t>prin</a:t>
            </a:r>
            <a:r>
              <a:rPr lang="en-GB" dirty="0">
                <a:solidFill>
                  <a:schemeClr val="accent1"/>
                </a:solidFill>
              </a:rPr>
              <a:t> </a:t>
            </a:r>
            <a:r>
              <a:rPr lang="en-GB" dirty="0" err="1">
                <a:solidFill>
                  <a:schemeClr val="accent1"/>
                </a:solidFill>
              </a:rPr>
              <a:t>producerea</a:t>
            </a:r>
            <a:r>
              <a:rPr lang="en-GB" dirty="0">
                <a:solidFill>
                  <a:schemeClr val="accent1"/>
                </a:solidFill>
              </a:rPr>
              <a:t> de mase de </a:t>
            </a:r>
            <a:r>
              <a:rPr lang="en-GB" dirty="0" err="1">
                <a:solidFill>
                  <a:schemeClr val="accent1"/>
                </a:solidFill>
              </a:rPr>
              <a:t>celule</a:t>
            </a:r>
            <a:r>
              <a:rPr lang="en-GB" dirty="0">
                <a:solidFill>
                  <a:schemeClr val="accent1"/>
                </a:solidFill>
              </a:rPr>
              <a:t> </a:t>
            </a:r>
            <a:r>
              <a:rPr lang="en-GB" dirty="0" err="1">
                <a:solidFill>
                  <a:schemeClr val="accent1"/>
                </a:solidFill>
              </a:rPr>
              <a:t>și</a:t>
            </a:r>
            <a:r>
              <a:rPr lang="en-GB" dirty="0">
                <a:solidFill>
                  <a:schemeClr val="accent1"/>
                </a:solidFill>
              </a:rPr>
              <a:t> </a:t>
            </a:r>
            <a:r>
              <a:rPr lang="en-GB" dirty="0" err="1">
                <a:solidFill>
                  <a:schemeClr val="accent1"/>
                </a:solidFill>
              </a:rPr>
              <a:t>materiale</a:t>
            </a:r>
            <a:r>
              <a:rPr lang="en-GB" dirty="0">
                <a:solidFill>
                  <a:schemeClr val="accent1"/>
                </a:solidFill>
              </a:rPr>
              <a:t> </a:t>
            </a:r>
            <a:r>
              <a:rPr lang="en-GB" dirty="0" err="1">
                <a:solidFill>
                  <a:schemeClr val="accent1"/>
                </a:solidFill>
              </a:rPr>
              <a:t>extracelulare</a:t>
            </a:r>
            <a:r>
              <a:rPr lang="en-GB" dirty="0">
                <a:solidFill>
                  <a:schemeClr val="accent1"/>
                </a:solidFill>
              </a:rPr>
              <a:t> </a:t>
            </a:r>
            <a:r>
              <a:rPr lang="en-GB" dirty="0" err="1">
                <a:solidFill>
                  <a:schemeClr val="accent1"/>
                </a:solidFill>
              </a:rPr>
              <a:t>sau</a:t>
            </a:r>
            <a:r>
              <a:rPr lang="en-GB" dirty="0">
                <a:solidFill>
                  <a:schemeClr val="accent1"/>
                </a:solidFill>
              </a:rPr>
              <a:t> </a:t>
            </a:r>
            <a:r>
              <a:rPr lang="en-GB" dirty="0" err="1">
                <a:solidFill>
                  <a:schemeClr val="accent1"/>
                </a:solidFill>
              </a:rPr>
              <a:t>biofilme</a:t>
            </a:r>
            <a:r>
              <a:rPr lang="en-GB" dirty="0">
                <a:solidFill>
                  <a:schemeClr val="accent1"/>
                </a:solidFill>
              </a:rPr>
              <a:t>. </a:t>
            </a:r>
            <a:r>
              <a:rPr lang="en-GB" dirty="0" err="1">
                <a:solidFill>
                  <a:schemeClr val="accent1"/>
                </a:solidFill>
              </a:rPr>
              <a:t>Biofilmele</a:t>
            </a:r>
            <a:r>
              <a:rPr lang="en-GB" dirty="0">
                <a:solidFill>
                  <a:schemeClr val="accent1"/>
                </a:solidFill>
              </a:rPr>
              <a:t> sunt </a:t>
            </a:r>
            <a:r>
              <a:rPr lang="en-GB" dirty="0" err="1">
                <a:solidFill>
                  <a:schemeClr val="accent1"/>
                </a:solidFill>
              </a:rPr>
              <a:t>comunități</a:t>
            </a:r>
            <a:r>
              <a:rPr lang="en-GB" dirty="0">
                <a:solidFill>
                  <a:schemeClr val="accent1"/>
                </a:solidFill>
              </a:rPr>
              <a:t> </a:t>
            </a:r>
            <a:r>
              <a:rPr lang="en-GB" dirty="0" err="1">
                <a:solidFill>
                  <a:schemeClr val="accent1"/>
                </a:solidFill>
              </a:rPr>
              <a:t>microbiene</a:t>
            </a:r>
            <a:r>
              <a:rPr lang="en-GB" dirty="0">
                <a:solidFill>
                  <a:schemeClr val="accent1"/>
                </a:solidFill>
              </a:rPr>
              <a:t> care sunt </a:t>
            </a:r>
            <a:r>
              <a:rPr lang="en-GB" dirty="0" err="1">
                <a:solidFill>
                  <a:schemeClr val="accent1"/>
                </a:solidFill>
              </a:rPr>
              <a:t>strâns</a:t>
            </a:r>
            <a:r>
              <a:rPr lang="en-GB" dirty="0">
                <a:solidFill>
                  <a:schemeClr val="accent1"/>
                </a:solidFill>
              </a:rPr>
              <a:t> legate de </a:t>
            </a:r>
            <a:r>
              <a:rPr lang="en-GB" dirty="0" err="1">
                <a:solidFill>
                  <a:schemeClr val="accent1"/>
                </a:solidFill>
              </a:rPr>
              <a:t>suprafețe</a:t>
            </a:r>
            <a:r>
              <a:rPr lang="en-GB" dirty="0">
                <a:solidFill>
                  <a:schemeClr val="accent1"/>
                </a:solidFill>
              </a:rPr>
              <a:t> </a:t>
            </a:r>
            <a:r>
              <a:rPr lang="en-GB" dirty="0" err="1">
                <a:solidFill>
                  <a:schemeClr val="accent1"/>
                </a:solidFill>
              </a:rPr>
              <a:t>și</a:t>
            </a:r>
            <a:r>
              <a:rPr lang="en-GB" dirty="0">
                <a:solidFill>
                  <a:schemeClr val="accent1"/>
                </a:solidFill>
              </a:rPr>
              <a:t> nu pot fi </a:t>
            </a:r>
            <a:r>
              <a:rPr lang="en-GB" dirty="0" err="1">
                <a:solidFill>
                  <a:schemeClr val="accent1"/>
                </a:solidFill>
              </a:rPr>
              <a:t>îndepărtate</a:t>
            </a:r>
            <a:r>
              <a:rPr lang="en-GB" dirty="0">
                <a:solidFill>
                  <a:schemeClr val="accent1"/>
                </a:solidFill>
              </a:rPr>
              <a:t> cu </a:t>
            </a:r>
            <a:r>
              <a:rPr lang="en-GB" dirty="0" err="1">
                <a:solidFill>
                  <a:schemeClr val="accent1"/>
                </a:solidFill>
              </a:rPr>
              <a:t>ușurință</a:t>
            </a:r>
            <a:r>
              <a:rPr lang="en-GB" dirty="0">
                <a:solidFill>
                  <a:schemeClr val="accent1"/>
                </a:solidFill>
              </a:rPr>
              <a:t>. </a:t>
            </a:r>
            <a:r>
              <a:rPr lang="en-GB" dirty="0" err="1">
                <a:solidFill>
                  <a:schemeClr val="accent1"/>
                </a:solidFill>
              </a:rPr>
              <a:t>Odată</a:t>
            </a:r>
            <a:r>
              <a:rPr lang="en-GB" dirty="0">
                <a:solidFill>
                  <a:schemeClr val="accent1"/>
                </a:solidFill>
              </a:rPr>
              <a:t> </a:t>
            </a:r>
            <a:r>
              <a:rPr lang="en-GB" dirty="0" err="1">
                <a:solidFill>
                  <a:schemeClr val="accent1"/>
                </a:solidFill>
              </a:rPr>
              <a:t>ce</a:t>
            </a:r>
            <a:r>
              <a:rPr lang="en-GB" dirty="0">
                <a:solidFill>
                  <a:schemeClr val="accent1"/>
                </a:solidFill>
              </a:rPr>
              <a:t> </a:t>
            </a:r>
            <a:r>
              <a:rPr lang="en-GB" dirty="0" err="1">
                <a:solidFill>
                  <a:schemeClr val="accent1"/>
                </a:solidFill>
              </a:rPr>
              <a:t>aceste</a:t>
            </a:r>
            <a:r>
              <a:rPr lang="en-GB" dirty="0">
                <a:solidFill>
                  <a:schemeClr val="accent1"/>
                </a:solidFill>
              </a:rPr>
              <a:t> mase se </a:t>
            </a:r>
            <a:r>
              <a:rPr lang="en-GB" dirty="0" err="1">
                <a:solidFill>
                  <a:schemeClr val="accent1"/>
                </a:solidFill>
              </a:rPr>
              <a:t>formează</a:t>
            </a:r>
            <a:r>
              <a:rPr lang="en-GB" dirty="0">
                <a:solidFill>
                  <a:schemeClr val="accent1"/>
                </a:solidFill>
              </a:rPr>
              <a:t>, </a:t>
            </a:r>
            <a:r>
              <a:rPr lang="en-GB" dirty="0" err="1">
                <a:solidFill>
                  <a:schemeClr val="accent1"/>
                </a:solidFill>
              </a:rPr>
              <a:t>microbii</a:t>
            </a:r>
            <a:r>
              <a:rPr lang="en-GB" dirty="0">
                <a:solidFill>
                  <a:schemeClr val="accent1"/>
                </a:solidFill>
              </a:rPr>
              <a:t> din </a:t>
            </a:r>
            <a:r>
              <a:rPr lang="en-GB" dirty="0" err="1">
                <a:solidFill>
                  <a:schemeClr val="accent1"/>
                </a:solidFill>
              </a:rPr>
              <a:t>interiorul</a:t>
            </a:r>
            <a:r>
              <a:rPr lang="en-GB" dirty="0">
                <a:solidFill>
                  <a:schemeClr val="accent1"/>
                </a:solidFill>
              </a:rPr>
              <a:t> lor pot fi </a:t>
            </a:r>
            <a:r>
              <a:rPr lang="en-GB" dirty="0" err="1">
                <a:solidFill>
                  <a:schemeClr val="accent1"/>
                </a:solidFill>
              </a:rPr>
              <a:t>rezistenți</a:t>
            </a:r>
            <a:r>
              <a:rPr lang="en-GB" dirty="0">
                <a:solidFill>
                  <a:schemeClr val="accent1"/>
                </a:solidFill>
              </a:rPr>
              <a:t> la </a:t>
            </a:r>
            <a:r>
              <a:rPr lang="en-GB" dirty="0" err="1">
                <a:solidFill>
                  <a:schemeClr val="accent1"/>
                </a:solidFill>
              </a:rPr>
              <a:t>dezinfectanți</a:t>
            </a:r>
            <a:r>
              <a:rPr lang="en-GB" dirty="0">
                <a:solidFill>
                  <a:schemeClr val="accent1"/>
                </a:solidFill>
              </a:rPr>
              <a:t> </a:t>
            </a:r>
            <a:r>
              <a:rPr lang="en-GB" dirty="0" err="1">
                <a:solidFill>
                  <a:schemeClr val="accent1"/>
                </a:solidFill>
              </a:rPr>
              <a:t>prin</a:t>
            </a:r>
            <a:r>
              <a:rPr lang="en-GB" dirty="0">
                <a:solidFill>
                  <a:schemeClr val="accent1"/>
                </a:solidFill>
              </a:rPr>
              <a:t> </a:t>
            </a:r>
            <a:r>
              <a:rPr lang="en-GB" dirty="0" err="1">
                <a:solidFill>
                  <a:schemeClr val="accent1"/>
                </a:solidFill>
              </a:rPr>
              <a:t>mecanisme</a:t>
            </a:r>
            <a:r>
              <a:rPr lang="en-GB" dirty="0">
                <a:solidFill>
                  <a:schemeClr val="accent1"/>
                </a:solidFill>
              </a:rPr>
              <a:t> multiple, </a:t>
            </a:r>
            <a:r>
              <a:rPr lang="en-GB" dirty="0" err="1">
                <a:solidFill>
                  <a:schemeClr val="accent1"/>
                </a:solidFill>
              </a:rPr>
              <a:t>inclusiv</a:t>
            </a:r>
            <a:r>
              <a:rPr lang="en-GB" dirty="0">
                <a:solidFill>
                  <a:schemeClr val="accent1"/>
                </a:solidFill>
              </a:rPr>
              <a:t> </a:t>
            </a:r>
            <a:r>
              <a:rPr lang="en-GB" dirty="0" err="1">
                <a:solidFill>
                  <a:schemeClr val="accent1"/>
                </a:solidFill>
              </a:rPr>
              <a:t>caracteristicile</a:t>
            </a:r>
            <a:r>
              <a:rPr lang="en-GB" dirty="0">
                <a:solidFill>
                  <a:schemeClr val="accent1"/>
                </a:solidFill>
              </a:rPr>
              <a:t> </a:t>
            </a:r>
            <a:r>
              <a:rPr lang="en-GB" dirty="0" err="1">
                <a:solidFill>
                  <a:schemeClr val="accent1"/>
                </a:solidFill>
              </a:rPr>
              <a:t>fizice</a:t>
            </a:r>
            <a:r>
              <a:rPr lang="en-GB" dirty="0">
                <a:solidFill>
                  <a:schemeClr val="accent1"/>
                </a:solidFill>
              </a:rPr>
              <a:t> ale </a:t>
            </a:r>
            <a:r>
              <a:rPr lang="en-GB" dirty="0" err="1">
                <a:solidFill>
                  <a:schemeClr val="accent1"/>
                </a:solidFill>
              </a:rPr>
              <a:t>biofilmelor</a:t>
            </a:r>
            <a:r>
              <a:rPr lang="en-GB" dirty="0">
                <a:solidFill>
                  <a:schemeClr val="accent1"/>
                </a:solidFill>
              </a:rPr>
              <a:t> </a:t>
            </a:r>
            <a:r>
              <a:rPr lang="en-GB" dirty="0" err="1">
                <a:solidFill>
                  <a:schemeClr val="accent1"/>
                </a:solidFill>
              </a:rPr>
              <a:t>mai</a:t>
            </a:r>
            <a:r>
              <a:rPr lang="en-GB" dirty="0">
                <a:solidFill>
                  <a:schemeClr val="accent1"/>
                </a:solidFill>
              </a:rPr>
              <a:t> </a:t>
            </a:r>
            <a:r>
              <a:rPr lang="en-GB" dirty="0" err="1">
                <a:solidFill>
                  <a:schemeClr val="accent1"/>
                </a:solidFill>
              </a:rPr>
              <a:t>vechi</a:t>
            </a:r>
            <a:r>
              <a:rPr lang="en-GB" dirty="0">
                <a:solidFill>
                  <a:schemeClr val="accent1"/>
                </a:solidFill>
              </a:rPr>
              <a:t>, </a:t>
            </a:r>
            <a:r>
              <a:rPr lang="en-GB" dirty="0" err="1">
                <a:solidFill>
                  <a:schemeClr val="accent1"/>
                </a:solidFill>
              </a:rPr>
              <a:t>variația</a:t>
            </a:r>
            <a:r>
              <a:rPr lang="en-GB" dirty="0">
                <a:solidFill>
                  <a:schemeClr val="accent1"/>
                </a:solidFill>
              </a:rPr>
              <a:t> </a:t>
            </a:r>
            <a:r>
              <a:rPr lang="en-GB" dirty="0" err="1">
                <a:solidFill>
                  <a:schemeClr val="accent1"/>
                </a:solidFill>
              </a:rPr>
              <a:t>genotipica</a:t>
            </a:r>
            <a:r>
              <a:rPr lang="en-GB" dirty="0">
                <a:solidFill>
                  <a:schemeClr val="accent1"/>
                </a:solidFill>
              </a:rPr>
              <a:t> a </a:t>
            </a:r>
            <a:r>
              <a:rPr lang="en-GB" dirty="0" err="1">
                <a:solidFill>
                  <a:schemeClr val="accent1"/>
                </a:solidFill>
              </a:rPr>
              <a:t>bacteriilor</a:t>
            </a:r>
            <a:r>
              <a:rPr lang="en-GB" dirty="0">
                <a:solidFill>
                  <a:schemeClr val="accent1"/>
                </a:solidFill>
              </a:rPr>
              <a:t>, </a:t>
            </a:r>
            <a:r>
              <a:rPr lang="en-GB" dirty="0" err="1">
                <a:solidFill>
                  <a:schemeClr val="accent1"/>
                </a:solidFill>
              </a:rPr>
              <a:t>producția</a:t>
            </a:r>
            <a:r>
              <a:rPr lang="en-GB" dirty="0">
                <a:solidFill>
                  <a:schemeClr val="accent1"/>
                </a:solidFill>
              </a:rPr>
              <a:t> </a:t>
            </a:r>
            <a:r>
              <a:rPr lang="en-GB" dirty="0" err="1">
                <a:solidFill>
                  <a:schemeClr val="accent1"/>
                </a:solidFill>
              </a:rPr>
              <a:t>microbiană</a:t>
            </a:r>
            <a:r>
              <a:rPr lang="en-GB" dirty="0">
                <a:solidFill>
                  <a:schemeClr val="accent1"/>
                </a:solidFill>
              </a:rPr>
              <a:t> de </a:t>
            </a:r>
            <a:r>
              <a:rPr lang="en-GB" dirty="0" err="1">
                <a:solidFill>
                  <a:schemeClr val="accent1"/>
                </a:solidFill>
              </a:rPr>
              <a:t>enzime</a:t>
            </a:r>
            <a:r>
              <a:rPr lang="en-GB" dirty="0">
                <a:solidFill>
                  <a:schemeClr val="accent1"/>
                </a:solidFill>
              </a:rPr>
              <a:t> </a:t>
            </a:r>
            <a:r>
              <a:rPr lang="en-GB" dirty="0" err="1">
                <a:solidFill>
                  <a:schemeClr val="accent1"/>
                </a:solidFill>
              </a:rPr>
              <a:t>neutralizante</a:t>
            </a:r>
            <a:r>
              <a:rPr lang="en-GB" dirty="0">
                <a:solidFill>
                  <a:schemeClr val="accent1"/>
                </a:solidFill>
              </a:rPr>
              <a:t> </a:t>
            </a:r>
            <a:r>
              <a:rPr lang="en-GB" dirty="0" err="1">
                <a:solidFill>
                  <a:schemeClr val="accent1"/>
                </a:solidFill>
              </a:rPr>
              <a:t>și</a:t>
            </a:r>
            <a:r>
              <a:rPr lang="en-GB" dirty="0">
                <a:solidFill>
                  <a:schemeClr val="accent1"/>
                </a:solidFill>
              </a:rPr>
              <a:t> </a:t>
            </a:r>
            <a:r>
              <a:rPr lang="en-GB" dirty="0" err="1">
                <a:solidFill>
                  <a:schemeClr val="accent1"/>
                </a:solidFill>
              </a:rPr>
              <a:t>gradienții</a:t>
            </a:r>
            <a:r>
              <a:rPr lang="en-GB" dirty="0">
                <a:solidFill>
                  <a:schemeClr val="accent1"/>
                </a:solidFill>
              </a:rPr>
              <a:t> </a:t>
            </a:r>
            <a:r>
              <a:rPr lang="en-GB" dirty="0" err="1">
                <a:solidFill>
                  <a:schemeClr val="accent1"/>
                </a:solidFill>
              </a:rPr>
              <a:t>fiziologici</a:t>
            </a:r>
            <a:r>
              <a:rPr lang="en-GB" dirty="0">
                <a:solidFill>
                  <a:schemeClr val="accent1"/>
                </a:solidFill>
              </a:rPr>
              <a:t> din interior </a:t>
            </a:r>
            <a:r>
              <a:rPr lang="en-GB" dirty="0" err="1">
                <a:solidFill>
                  <a:schemeClr val="accent1"/>
                </a:solidFill>
              </a:rPr>
              <a:t>biofilmul</a:t>
            </a:r>
            <a:r>
              <a:rPr lang="en-GB" dirty="0">
                <a:solidFill>
                  <a:schemeClr val="accent1"/>
                </a:solidFill>
              </a:rPr>
              <a:t> (de </a:t>
            </a:r>
            <a:r>
              <a:rPr lang="en-GB" dirty="0" err="1">
                <a:solidFill>
                  <a:schemeClr val="accent1"/>
                </a:solidFill>
              </a:rPr>
              <a:t>exemplu</a:t>
            </a:r>
            <a:r>
              <a:rPr lang="en-GB" dirty="0">
                <a:solidFill>
                  <a:schemeClr val="accent1"/>
                </a:solidFill>
              </a:rPr>
              <a:t>, pH-</a:t>
            </a:r>
            <a:r>
              <a:rPr lang="en-GB" dirty="0" err="1">
                <a:solidFill>
                  <a:schemeClr val="accent1"/>
                </a:solidFill>
              </a:rPr>
              <a:t>ul</a:t>
            </a:r>
            <a:r>
              <a:rPr lang="en-GB" dirty="0">
                <a:solidFill>
                  <a:schemeClr val="accent1"/>
                </a:solidFill>
              </a:rPr>
              <a:t>). </a:t>
            </a:r>
            <a:r>
              <a:rPr lang="en-GB" dirty="0" err="1">
                <a:solidFill>
                  <a:schemeClr val="accent1"/>
                </a:solidFill>
              </a:rPr>
              <a:t>Bacteriile</a:t>
            </a:r>
            <a:r>
              <a:rPr lang="en-GB" dirty="0">
                <a:solidFill>
                  <a:schemeClr val="accent1"/>
                </a:solidFill>
              </a:rPr>
              <a:t> din </a:t>
            </a:r>
            <a:r>
              <a:rPr lang="en-GB" dirty="0" err="1">
                <a:solidFill>
                  <a:schemeClr val="accent1"/>
                </a:solidFill>
              </a:rPr>
              <a:t>biofilme</a:t>
            </a:r>
            <a:r>
              <a:rPr lang="en-GB" dirty="0">
                <a:solidFill>
                  <a:schemeClr val="accent1"/>
                </a:solidFill>
              </a:rPr>
              <a:t> sunt de </a:t>
            </a:r>
            <a:r>
              <a:rPr lang="en-GB" dirty="0" err="1">
                <a:solidFill>
                  <a:schemeClr val="accent1"/>
                </a:solidFill>
              </a:rPr>
              <a:t>până</a:t>
            </a:r>
            <a:r>
              <a:rPr lang="en-GB" dirty="0">
                <a:solidFill>
                  <a:schemeClr val="accent1"/>
                </a:solidFill>
              </a:rPr>
              <a:t> la 1.000 de </a:t>
            </a:r>
            <a:r>
              <a:rPr lang="en-GB" dirty="0" err="1">
                <a:solidFill>
                  <a:schemeClr val="accent1"/>
                </a:solidFill>
              </a:rPr>
              <a:t>ori</a:t>
            </a:r>
            <a:r>
              <a:rPr lang="en-GB" dirty="0">
                <a:solidFill>
                  <a:schemeClr val="accent1"/>
                </a:solidFill>
              </a:rPr>
              <a:t> </a:t>
            </a:r>
            <a:r>
              <a:rPr lang="en-GB" dirty="0" err="1">
                <a:solidFill>
                  <a:schemeClr val="accent1"/>
                </a:solidFill>
              </a:rPr>
              <a:t>mai</a:t>
            </a:r>
            <a:r>
              <a:rPr lang="en-GB" dirty="0">
                <a:solidFill>
                  <a:schemeClr val="accent1"/>
                </a:solidFill>
              </a:rPr>
              <a:t> </a:t>
            </a:r>
            <a:r>
              <a:rPr lang="en-GB" dirty="0" err="1">
                <a:solidFill>
                  <a:schemeClr val="accent1"/>
                </a:solidFill>
              </a:rPr>
              <a:t>rezistente</a:t>
            </a:r>
            <a:r>
              <a:rPr lang="en-GB" dirty="0">
                <a:solidFill>
                  <a:schemeClr val="accent1"/>
                </a:solidFill>
              </a:rPr>
              <a:t> la </a:t>
            </a:r>
            <a:r>
              <a:rPr lang="en-GB" dirty="0" err="1">
                <a:solidFill>
                  <a:schemeClr val="accent1"/>
                </a:solidFill>
              </a:rPr>
              <a:t>antimicrobiene</a:t>
            </a:r>
            <a:r>
              <a:rPr lang="en-GB" dirty="0">
                <a:solidFill>
                  <a:schemeClr val="accent1"/>
                </a:solidFill>
              </a:rPr>
              <a:t> </a:t>
            </a:r>
            <a:r>
              <a:rPr lang="en-GB" dirty="0" err="1">
                <a:solidFill>
                  <a:schemeClr val="accent1"/>
                </a:solidFill>
              </a:rPr>
              <a:t>decât</a:t>
            </a:r>
            <a:r>
              <a:rPr lang="en-GB" dirty="0">
                <a:solidFill>
                  <a:schemeClr val="accent1"/>
                </a:solidFill>
              </a:rPr>
              <a:t> sunt </a:t>
            </a:r>
            <a:r>
              <a:rPr lang="en-GB" dirty="0" err="1">
                <a:solidFill>
                  <a:schemeClr val="accent1"/>
                </a:solidFill>
              </a:rPr>
              <a:t>aceleași</a:t>
            </a:r>
            <a:r>
              <a:rPr lang="en-GB" dirty="0">
                <a:solidFill>
                  <a:schemeClr val="accent1"/>
                </a:solidFill>
              </a:rPr>
              <a:t> </a:t>
            </a:r>
            <a:r>
              <a:rPr lang="en-GB" dirty="0" err="1">
                <a:solidFill>
                  <a:schemeClr val="accent1"/>
                </a:solidFill>
              </a:rPr>
              <a:t>bacterii</a:t>
            </a:r>
            <a:r>
              <a:rPr lang="en-GB" dirty="0">
                <a:solidFill>
                  <a:schemeClr val="accent1"/>
                </a:solidFill>
              </a:rPr>
              <a:t> în </a:t>
            </a:r>
            <a:r>
              <a:rPr lang="en-GB" dirty="0" err="1">
                <a:solidFill>
                  <a:schemeClr val="accent1"/>
                </a:solidFill>
              </a:rPr>
              <a:t>suspensie</a:t>
            </a:r>
            <a:r>
              <a:rPr lang="en-GB" dirty="0">
                <a:solidFill>
                  <a:schemeClr val="accent1"/>
                </a:solidFill>
              </a:rPr>
              <a:t>.</a:t>
            </a:r>
            <a:endParaRPr lang="x-none" dirty="0">
              <a:solidFill>
                <a:schemeClr val="accent1"/>
              </a:solidFill>
            </a:endParaRPr>
          </a:p>
        </p:txBody>
      </p:sp>
      <p:sp>
        <p:nvSpPr>
          <p:cNvPr id="2" name="TextBox 1"/>
          <p:cNvSpPr txBox="1"/>
          <p:nvPr/>
        </p:nvSpPr>
        <p:spPr>
          <a:xfrm>
            <a:off x="5933941" y="6377119"/>
            <a:ext cx="6098146" cy="276999"/>
          </a:xfrm>
          <a:prstGeom prst="rect">
            <a:avLst/>
          </a:prstGeom>
          <a:noFill/>
        </p:spPr>
        <p:txBody>
          <a:bodyPr wrap="square">
            <a:spAutoFit/>
          </a:bodyPr>
          <a:lstStyle/>
          <a:p>
            <a:pPr algn="r"/>
            <a:r>
              <a:rPr lang="x-none" sz="1200" dirty="0"/>
              <a:t>Sursa: CDC</a:t>
            </a:r>
            <a:endParaRPr lang="x-none" sz="12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6453" y="0"/>
            <a:ext cx="4419095" cy="1200329"/>
          </a:xfrm>
          <a:prstGeom prst="rect">
            <a:avLst/>
          </a:prstGeom>
          <a:noFill/>
        </p:spPr>
        <p:txBody>
          <a:bodyPr wrap="none" rtlCol="0">
            <a:spAutoFit/>
          </a:bodyPr>
          <a:lstStyle/>
          <a:p>
            <a:pPr algn="ctr"/>
            <a:r>
              <a:rPr lang="x-none" sz="3600" b="1" dirty="0">
                <a:solidFill>
                  <a:schemeClr val="accent1"/>
                </a:solidFill>
                <a:latin typeface="+mj-lt"/>
              </a:rPr>
              <a:t>Clase de dezinfectanți</a:t>
            </a:r>
            <a:endParaRPr lang="x-none" sz="3600" b="1" dirty="0">
              <a:solidFill>
                <a:schemeClr val="accent1"/>
              </a:solidFill>
              <a:latin typeface="+mj-lt"/>
            </a:endParaRPr>
          </a:p>
          <a:p>
            <a:pPr algn="ctr"/>
            <a:r>
              <a:rPr lang="x-none" sz="3600" b="1" dirty="0">
                <a:solidFill>
                  <a:schemeClr val="accent1"/>
                </a:solidFill>
                <a:latin typeface="+mj-lt"/>
              </a:rPr>
              <a:t>A. Dezinfectanți chimici</a:t>
            </a:r>
            <a:endParaRPr lang="x-none" sz="3600" b="1" dirty="0">
              <a:solidFill>
                <a:schemeClr val="accent1"/>
              </a:solidFill>
              <a:latin typeface="+mj-lt"/>
            </a:endParaRPr>
          </a:p>
        </p:txBody>
      </p:sp>
      <p:sp>
        <p:nvSpPr>
          <p:cNvPr id="4" name="TextBox 3"/>
          <p:cNvSpPr txBox="1"/>
          <p:nvPr/>
        </p:nvSpPr>
        <p:spPr>
          <a:xfrm>
            <a:off x="326264" y="1160306"/>
            <a:ext cx="11539471" cy="5355312"/>
          </a:xfrm>
          <a:prstGeom prst="rect">
            <a:avLst/>
          </a:prstGeom>
          <a:noFill/>
        </p:spPr>
        <p:txBody>
          <a:bodyPr wrap="square">
            <a:spAutoFit/>
          </a:bodyPr>
          <a:lstStyle/>
          <a:p>
            <a:r>
              <a:rPr lang="x-none" b="1" dirty="0">
                <a:solidFill>
                  <a:schemeClr val="accent1"/>
                </a:solidFill>
              </a:rPr>
              <a:t>1. Alcool</a:t>
            </a:r>
            <a:endParaRPr lang="x-none" b="1" dirty="0">
              <a:solidFill>
                <a:schemeClr val="accent1"/>
              </a:solidFill>
            </a:endParaRPr>
          </a:p>
          <a:p>
            <a:pPr algn="just"/>
            <a:r>
              <a:rPr lang="x-none" dirty="0">
                <a:solidFill>
                  <a:schemeClr val="accent1"/>
                </a:solidFill>
              </a:rPr>
              <a:t>Alcoolul sanitar se referă la doi compuși chimici solubili în apă – alcool etilic și alcool izopropilic — care au, în general, caracteristici germicide subestimate. Alcoolul sanitar este rapid bactericid mai degrabă decât bacteriostatic împotriva formelor vegetative ale bacteriilor; este, de asemenea, tuberculocid, fungicid și virucid, dar nu distruge sporii bacterieni. Concentrația optimă bactericidă este 60%–90% soluții în apă (volum/volum).</a:t>
            </a:r>
            <a:endParaRPr lang="x-none" dirty="0">
              <a:solidFill>
                <a:schemeClr val="accent1"/>
              </a:solidFill>
            </a:endParaRPr>
          </a:p>
          <a:p>
            <a:pPr algn="just"/>
            <a:endParaRPr lang="x-none" dirty="0">
              <a:solidFill>
                <a:schemeClr val="accent1"/>
              </a:solidFill>
            </a:endParaRPr>
          </a:p>
          <a:p>
            <a:pPr algn="just"/>
            <a:r>
              <a:rPr lang="en-GB" b="1" dirty="0">
                <a:solidFill>
                  <a:schemeClr val="accent1"/>
                </a:solidFill>
              </a:rPr>
              <a:t>2. </a:t>
            </a:r>
            <a:r>
              <a:rPr lang="en-GB" b="1" dirty="0" err="1">
                <a:solidFill>
                  <a:schemeClr val="accent1"/>
                </a:solidFill>
              </a:rPr>
              <a:t>Clorul</a:t>
            </a:r>
            <a:r>
              <a:rPr lang="en-GB" b="1" dirty="0">
                <a:solidFill>
                  <a:schemeClr val="accent1"/>
                </a:solidFill>
              </a:rPr>
              <a:t> </a:t>
            </a:r>
            <a:r>
              <a:rPr lang="en-GB" b="1" dirty="0" err="1">
                <a:solidFill>
                  <a:schemeClr val="accent1"/>
                </a:solidFill>
              </a:rPr>
              <a:t>și</a:t>
            </a:r>
            <a:r>
              <a:rPr lang="en-GB" b="1" dirty="0">
                <a:solidFill>
                  <a:schemeClr val="accent1"/>
                </a:solidFill>
              </a:rPr>
              <a:t> </a:t>
            </a:r>
            <a:r>
              <a:rPr lang="en-GB" b="1" dirty="0" err="1">
                <a:solidFill>
                  <a:schemeClr val="accent1"/>
                </a:solidFill>
              </a:rPr>
              <a:t>compușii</a:t>
            </a:r>
            <a:r>
              <a:rPr lang="en-GB" b="1" dirty="0">
                <a:solidFill>
                  <a:schemeClr val="accent1"/>
                </a:solidFill>
              </a:rPr>
              <a:t> </a:t>
            </a:r>
            <a:r>
              <a:rPr lang="en-GB" b="1" dirty="0" err="1">
                <a:solidFill>
                  <a:schemeClr val="accent1"/>
                </a:solidFill>
              </a:rPr>
              <a:t>clorului</a:t>
            </a:r>
            <a:endParaRPr lang="en-GB" b="1" dirty="0">
              <a:solidFill>
                <a:schemeClr val="accent1"/>
              </a:solidFill>
            </a:endParaRPr>
          </a:p>
          <a:p>
            <a:pPr algn="just"/>
            <a:r>
              <a:rPr lang="en-GB" dirty="0" err="1">
                <a:solidFill>
                  <a:schemeClr val="accent1"/>
                </a:solidFill>
              </a:rPr>
              <a:t>Hipocloriții</a:t>
            </a:r>
            <a:r>
              <a:rPr lang="en-GB" dirty="0">
                <a:solidFill>
                  <a:schemeClr val="accent1"/>
                </a:solidFill>
              </a:rPr>
              <a:t>, </a:t>
            </a:r>
            <a:r>
              <a:rPr lang="en-GB" dirty="0" err="1">
                <a:solidFill>
                  <a:schemeClr val="accent1"/>
                </a:solidFill>
              </a:rPr>
              <a:t>cei</a:t>
            </a:r>
            <a:r>
              <a:rPr lang="en-GB" dirty="0">
                <a:solidFill>
                  <a:schemeClr val="accent1"/>
                </a:solidFill>
              </a:rPr>
              <a:t> </a:t>
            </a:r>
            <a:r>
              <a:rPr lang="en-GB" dirty="0" err="1">
                <a:solidFill>
                  <a:schemeClr val="accent1"/>
                </a:solidFill>
              </a:rPr>
              <a:t>mai</a:t>
            </a:r>
            <a:r>
              <a:rPr lang="en-GB" dirty="0">
                <a:solidFill>
                  <a:schemeClr val="accent1"/>
                </a:solidFill>
              </a:rPr>
              <a:t> </a:t>
            </a:r>
            <a:r>
              <a:rPr lang="en-GB" dirty="0" err="1">
                <a:solidFill>
                  <a:schemeClr val="accent1"/>
                </a:solidFill>
              </a:rPr>
              <a:t>folosiți</a:t>
            </a:r>
            <a:r>
              <a:rPr lang="en-GB" dirty="0">
                <a:solidFill>
                  <a:schemeClr val="accent1"/>
                </a:solidFill>
              </a:rPr>
              <a:t> </a:t>
            </a:r>
            <a:r>
              <a:rPr lang="en-GB" dirty="0" err="1">
                <a:solidFill>
                  <a:schemeClr val="accent1"/>
                </a:solidFill>
              </a:rPr>
              <a:t>dezinfectanți</a:t>
            </a:r>
            <a:r>
              <a:rPr lang="en-GB" dirty="0">
                <a:solidFill>
                  <a:schemeClr val="accent1"/>
                </a:solidFill>
              </a:rPr>
              <a:t> cu </a:t>
            </a:r>
            <a:r>
              <a:rPr lang="en-GB" dirty="0" err="1">
                <a:solidFill>
                  <a:schemeClr val="accent1"/>
                </a:solidFill>
              </a:rPr>
              <a:t>clor</a:t>
            </a:r>
            <a:r>
              <a:rPr lang="en-GB" dirty="0">
                <a:solidFill>
                  <a:schemeClr val="accent1"/>
                </a:solidFill>
              </a:rPr>
              <a:t>, sunt </a:t>
            </a:r>
            <a:r>
              <a:rPr lang="en-GB" dirty="0" err="1">
                <a:solidFill>
                  <a:schemeClr val="accent1"/>
                </a:solidFill>
              </a:rPr>
              <a:t>disponibili</a:t>
            </a:r>
            <a:r>
              <a:rPr lang="en-GB" dirty="0">
                <a:solidFill>
                  <a:schemeClr val="accent1"/>
                </a:solidFill>
              </a:rPr>
              <a:t> in forma </a:t>
            </a:r>
            <a:r>
              <a:rPr lang="en-GB" dirty="0" err="1">
                <a:solidFill>
                  <a:schemeClr val="accent1"/>
                </a:solidFill>
              </a:rPr>
              <a:t>lichida</a:t>
            </a:r>
            <a:r>
              <a:rPr lang="en-GB" dirty="0">
                <a:solidFill>
                  <a:schemeClr val="accent1"/>
                </a:solidFill>
              </a:rPr>
              <a:t> (</a:t>
            </a:r>
            <a:r>
              <a:rPr lang="en-GB" dirty="0" err="1">
                <a:solidFill>
                  <a:schemeClr val="accent1"/>
                </a:solidFill>
              </a:rPr>
              <a:t>hipoclorit</a:t>
            </a:r>
            <a:r>
              <a:rPr lang="en-GB" dirty="0">
                <a:solidFill>
                  <a:schemeClr val="accent1"/>
                </a:solidFill>
              </a:rPr>
              <a:t> de </a:t>
            </a:r>
            <a:r>
              <a:rPr lang="en-GB" dirty="0" err="1">
                <a:solidFill>
                  <a:schemeClr val="accent1"/>
                </a:solidFill>
              </a:rPr>
              <a:t>sodiu</a:t>
            </a:r>
            <a:r>
              <a:rPr lang="en-GB" dirty="0">
                <a:solidFill>
                  <a:schemeClr val="accent1"/>
                </a:solidFill>
              </a:rPr>
              <a:t>) </a:t>
            </a:r>
            <a:r>
              <a:rPr lang="en-GB" dirty="0" err="1">
                <a:solidFill>
                  <a:schemeClr val="accent1"/>
                </a:solidFill>
              </a:rPr>
              <a:t>sau</a:t>
            </a:r>
            <a:r>
              <a:rPr lang="en-GB" dirty="0">
                <a:solidFill>
                  <a:schemeClr val="accent1"/>
                </a:solidFill>
              </a:rPr>
              <a:t> </a:t>
            </a:r>
            <a:r>
              <a:rPr lang="en-GB" dirty="0" err="1">
                <a:solidFill>
                  <a:schemeClr val="accent1"/>
                </a:solidFill>
              </a:rPr>
              <a:t>solida</a:t>
            </a:r>
            <a:r>
              <a:rPr lang="en-GB" dirty="0">
                <a:solidFill>
                  <a:schemeClr val="accent1"/>
                </a:solidFill>
              </a:rPr>
              <a:t> (</a:t>
            </a:r>
            <a:r>
              <a:rPr lang="en-GB" dirty="0" err="1">
                <a:solidFill>
                  <a:schemeClr val="accent1"/>
                </a:solidFill>
              </a:rPr>
              <a:t>hipoclorit</a:t>
            </a:r>
            <a:r>
              <a:rPr lang="en-GB" dirty="0">
                <a:solidFill>
                  <a:schemeClr val="accent1"/>
                </a:solidFill>
              </a:rPr>
              <a:t> de </a:t>
            </a:r>
            <a:r>
              <a:rPr lang="en-GB" dirty="0" err="1">
                <a:solidFill>
                  <a:schemeClr val="accent1"/>
                </a:solidFill>
              </a:rPr>
              <a:t>calciu</a:t>
            </a:r>
            <a:r>
              <a:rPr lang="en-GB" dirty="0">
                <a:solidFill>
                  <a:schemeClr val="accent1"/>
                </a:solidFill>
              </a:rPr>
              <a:t>). Cele </a:t>
            </a:r>
            <a:r>
              <a:rPr lang="en-GB" dirty="0" err="1">
                <a:solidFill>
                  <a:schemeClr val="accent1"/>
                </a:solidFill>
              </a:rPr>
              <a:t>mai</a:t>
            </a:r>
            <a:r>
              <a:rPr lang="en-GB" dirty="0">
                <a:solidFill>
                  <a:schemeClr val="accent1"/>
                </a:solidFill>
              </a:rPr>
              <a:t> </a:t>
            </a:r>
            <a:r>
              <a:rPr lang="en-GB" dirty="0" err="1">
                <a:solidFill>
                  <a:schemeClr val="accent1"/>
                </a:solidFill>
              </a:rPr>
              <a:t>răspândite</a:t>
            </a:r>
            <a:r>
              <a:rPr lang="en-GB" dirty="0">
                <a:solidFill>
                  <a:schemeClr val="accent1"/>
                </a:solidFill>
              </a:rPr>
              <a:t> </a:t>
            </a:r>
            <a:r>
              <a:rPr lang="en-GB" dirty="0" err="1">
                <a:solidFill>
                  <a:schemeClr val="accent1"/>
                </a:solidFill>
              </a:rPr>
              <a:t>produse</a:t>
            </a:r>
            <a:r>
              <a:rPr lang="en-GB" dirty="0">
                <a:solidFill>
                  <a:schemeClr val="accent1"/>
                </a:solidFill>
              </a:rPr>
              <a:t> cu </a:t>
            </a:r>
            <a:r>
              <a:rPr lang="en-GB" dirty="0" err="1">
                <a:solidFill>
                  <a:schemeClr val="accent1"/>
                </a:solidFill>
              </a:rPr>
              <a:t>clor</a:t>
            </a:r>
            <a:r>
              <a:rPr lang="en-GB" dirty="0">
                <a:solidFill>
                  <a:schemeClr val="accent1"/>
                </a:solidFill>
              </a:rPr>
              <a:t> în </a:t>
            </a:r>
            <a:r>
              <a:rPr lang="en-GB" dirty="0" err="1">
                <a:solidFill>
                  <a:schemeClr val="accent1"/>
                </a:solidFill>
              </a:rPr>
              <a:t>unitățile</a:t>
            </a:r>
            <a:r>
              <a:rPr lang="en-GB" dirty="0">
                <a:solidFill>
                  <a:schemeClr val="accent1"/>
                </a:solidFill>
              </a:rPr>
              <a:t> de </a:t>
            </a:r>
            <a:r>
              <a:rPr lang="en-GB" dirty="0" err="1">
                <a:solidFill>
                  <a:schemeClr val="accent1"/>
                </a:solidFill>
              </a:rPr>
              <a:t>asistență</a:t>
            </a:r>
            <a:r>
              <a:rPr lang="en-GB" dirty="0">
                <a:solidFill>
                  <a:schemeClr val="accent1"/>
                </a:solidFill>
              </a:rPr>
              <a:t> </a:t>
            </a:r>
            <a:r>
              <a:rPr lang="en-GB" dirty="0" err="1">
                <a:solidFill>
                  <a:schemeClr val="accent1"/>
                </a:solidFill>
              </a:rPr>
              <a:t>medicală</a:t>
            </a:r>
            <a:r>
              <a:rPr lang="en-GB" dirty="0">
                <a:solidFill>
                  <a:schemeClr val="accent1"/>
                </a:solidFill>
              </a:rPr>
              <a:t> sunt </a:t>
            </a:r>
            <a:r>
              <a:rPr lang="en-GB" dirty="0" err="1">
                <a:solidFill>
                  <a:schemeClr val="accent1"/>
                </a:solidFill>
              </a:rPr>
              <a:t>soluții</a:t>
            </a:r>
            <a:r>
              <a:rPr lang="en-GB" dirty="0">
                <a:solidFill>
                  <a:schemeClr val="accent1"/>
                </a:solidFill>
              </a:rPr>
              <a:t> </a:t>
            </a:r>
            <a:r>
              <a:rPr lang="en-GB" dirty="0" err="1">
                <a:solidFill>
                  <a:schemeClr val="accent1"/>
                </a:solidFill>
              </a:rPr>
              <a:t>apoase</a:t>
            </a:r>
            <a:r>
              <a:rPr lang="en-GB" dirty="0">
                <a:solidFill>
                  <a:schemeClr val="accent1"/>
                </a:solidFill>
              </a:rPr>
              <a:t> de 5,25%–6,15% </a:t>
            </a:r>
            <a:r>
              <a:rPr lang="en-GB" dirty="0" err="1">
                <a:solidFill>
                  <a:schemeClr val="accent1"/>
                </a:solidFill>
              </a:rPr>
              <a:t>hipoclorit</a:t>
            </a:r>
            <a:r>
              <a:rPr lang="en-GB" dirty="0">
                <a:solidFill>
                  <a:schemeClr val="accent1"/>
                </a:solidFill>
              </a:rPr>
              <a:t> de </a:t>
            </a:r>
            <a:r>
              <a:rPr lang="en-GB" dirty="0" err="1">
                <a:solidFill>
                  <a:schemeClr val="accent1"/>
                </a:solidFill>
              </a:rPr>
              <a:t>sodiu</a:t>
            </a:r>
            <a:r>
              <a:rPr lang="en-GB" dirty="0">
                <a:solidFill>
                  <a:schemeClr val="accent1"/>
                </a:solidFill>
              </a:rPr>
              <a:t>, de </a:t>
            </a:r>
            <a:r>
              <a:rPr lang="en-GB" dirty="0" err="1">
                <a:solidFill>
                  <a:schemeClr val="accent1"/>
                </a:solidFill>
              </a:rPr>
              <a:t>obicei</a:t>
            </a:r>
            <a:r>
              <a:rPr lang="en-GB" dirty="0">
                <a:solidFill>
                  <a:schemeClr val="accent1"/>
                </a:solidFill>
              </a:rPr>
              <a:t> </a:t>
            </a:r>
            <a:r>
              <a:rPr lang="en-GB" dirty="0" err="1">
                <a:solidFill>
                  <a:schemeClr val="accent1"/>
                </a:solidFill>
              </a:rPr>
              <a:t>numit</a:t>
            </a:r>
            <a:r>
              <a:rPr lang="en-GB" dirty="0">
                <a:solidFill>
                  <a:schemeClr val="accent1"/>
                </a:solidFill>
              </a:rPr>
              <a:t> </a:t>
            </a:r>
            <a:r>
              <a:rPr lang="en-GB" dirty="0" err="1">
                <a:solidFill>
                  <a:schemeClr val="accent1"/>
                </a:solidFill>
              </a:rPr>
              <a:t>înălbitor</a:t>
            </a:r>
            <a:r>
              <a:rPr lang="en-GB" dirty="0">
                <a:solidFill>
                  <a:schemeClr val="accent1"/>
                </a:solidFill>
              </a:rPr>
              <a:t> de </a:t>
            </a:r>
            <a:r>
              <a:rPr lang="en-GB" dirty="0" err="1">
                <a:solidFill>
                  <a:schemeClr val="accent1"/>
                </a:solidFill>
              </a:rPr>
              <a:t>uz</a:t>
            </a:r>
            <a:r>
              <a:rPr lang="en-GB" dirty="0">
                <a:solidFill>
                  <a:schemeClr val="accent1"/>
                </a:solidFill>
              </a:rPr>
              <a:t> </a:t>
            </a:r>
            <a:r>
              <a:rPr lang="en-GB" dirty="0" err="1">
                <a:solidFill>
                  <a:schemeClr val="accent1"/>
                </a:solidFill>
              </a:rPr>
              <a:t>casnic</a:t>
            </a:r>
            <a:r>
              <a:rPr lang="en-GB" dirty="0">
                <a:solidFill>
                  <a:schemeClr val="accent1"/>
                </a:solidFill>
              </a:rPr>
              <a:t>. Au un </a:t>
            </a:r>
            <a:r>
              <a:rPr lang="en-GB" dirty="0" err="1">
                <a:solidFill>
                  <a:schemeClr val="accent1"/>
                </a:solidFill>
              </a:rPr>
              <a:t>spectru</a:t>
            </a:r>
            <a:r>
              <a:rPr lang="en-GB" dirty="0">
                <a:solidFill>
                  <a:schemeClr val="accent1"/>
                </a:solidFill>
              </a:rPr>
              <a:t> </a:t>
            </a:r>
            <a:r>
              <a:rPr lang="en-GB" dirty="0" err="1">
                <a:solidFill>
                  <a:schemeClr val="accent1"/>
                </a:solidFill>
              </a:rPr>
              <a:t>larg</a:t>
            </a:r>
            <a:r>
              <a:rPr lang="en-GB" dirty="0">
                <a:solidFill>
                  <a:schemeClr val="accent1"/>
                </a:solidFill>
              </a:rPr>
              <a:t> de </a:t>
            </a:r>
            <a:r>
              <a:rPr lang="en-GB" dirty="0" err="1">
                <a:solidFill>
                  <a:schemeClr val="accent1"/>
                </a:solidFill>
              </a:rPr>
              <a:t>activitate</a:t>
            </a:r>
            <a:r>
              <a:rPr lang="en-GB" dirty="0">
                <a:solidFill>
                  <a:schemeClr val="accent1"/>
                </a:solidFill>
              </a:rPr>
              <a:t> </a:t>
            </a:r>
            <a:r>
              <a:rPr lang="en-GB" dirty="0" err="1">
                <a:solidFill>
                  <a:schemeClr val="accent1"/>
                </a:solidFill>
              </a:rPr>
              <a:t>antimicrobiană</a:t>
            </a:r>
            <a:r>
              <a:rPr lang="en-GB" dirty="0">
                <a:solidFill>
                  <a:schemeClr val="accent1"/>
                </a:solidFill>
              </a:rPr>
              <a:t>, nu </a:t>
            </a:r>
            <a:r>
              <a:rPr lang="en-GB" dirty="0" err="1">
                <a:solidFill>
                  <a:schemeClr val="accent1"/>
                </a:solidFill>
              </a:rPr>
              <a:t>lasă</a:t>
            </a:r>
            <a:r>
              <a:rPr lang="en-GB" dirty="0">
                <a:solidFill>
                  <a:schemeClr val="accent1"/>
                </a:solidFill>
              </a:rPr>
              <a:t> </a:t>
            </a:r>
            <a:r>
              <a:rPr lang="en-GB" dirty="0" err="1">
                <a:solidFill>
                  <a:schemeClr val="accent1"/>
                </a:solidFill>
              </a:rPr>
              <a:t>toxice</a:t>
            </a:r>
            <a:r>
              <a:rPr lang="en-GB" dirty="0">
                <a:solidFill>
                  <a:schemeClr val="accent1"/>
                </a:solidFill>
              </a:rPr>
              <a:t> </a:t>
            </a:r>
            <a:r>
              <a:rPr lang="en-GB" dirty="0" err="1">
                <a:solidFill>
                  <a:schemeClr val="accent1"/>
                </a:solidFill>
              </a:rPr>
              <a:t>reziduurile</a:t>
            </a:r>
            <a:r>
              <a:rPr lang="en-GB" dirty="0">
                <a:solidFill>
                  <a:schemeClr val="accent1"/>
                </a:solidFill>
              </a:rPr>
              <a:t>, nu sunt </a:t>
            </a:r>
            <a:r>
              <a:rPr lang="en-GB" dirty="0" err="1">
                <a:solidFill>
                  <a:schemeClr val="accent1"/>
                </a:solidFill>
              </a:rPr>
              <a:t>afectate</a:t>
            </a:r>
            <a:r>
              <a:rPr lang="en-GB" dirty="0">
                <a:solidFill>
                  <a:schemeClr val="accent1"/>
                </a:solidFill>
              </a:rPr>
              <a:t> de </a:t>
            </a:r>
            <a:r>
              <a:rPr lang="en-GB" dirty="0" err="1">
                <a:solidFill>
                  <a:schemeClr val="accent1"/>
                </a:solidFill>
              </a:rPr>
              <a:t>duritatea</a:t>
            </a:r>
            <a:r>
              <a:rPr lang="en-GB" dirty="0">
                <a:solidFill>
                  <a:schemeClr val="accent1"/>
                </a:solidFill>
              </a:rPr>
              <a:t> </a:t>
            </a:r>
            <a:r>
              <a:rPr lang="en-GB" dirty="0" err="1">
                <a:solidFill>
                  <a:schemeClr val="accent1"/>
                </a:solidFill>
              </a:rPr>
              <a:t>apei</a:t>
            </a:r>
            <a:r>
              <a:rPr lang="en-GB" dirty="0">
                <a:solidFill>
                  <a:schemeClr val="accent1"/>
                </a:solidFill>
              </a:rPr>
              <a:t>, sunt </a:t>
            </a:r>
            <a:r>
              <a:rPr lang="en-GB" dirty="0" err="1">
                <a:solidFill>
                  <a:schemeClr val="accent1"/>
                </a:solidFill>
              </a:rPr>
              <a:t>ieftine</a:t>
            </a:r>
            <a:r>
              <a:rPr lang="en-GB" dirty="0">
                <a:solidFill>
                  <a:schemeClr val="accent1"/>
                </a:solidFill>
              </a:rPr>
              <a:t> </a:t>
            </a:r>
            <a:r>
              <a:rPr lang="en-GB" dirty="0" err="1">
                <a:solidFill>
                  <a:schemeClr val="accent1"/>
                </a:solidFill>
              </a:rPr>
              <a:t>și</a:t>
            </a:r>
            <a:r>
              <a:rPr lang="en-GB" dirty="0">
                <a:solidFill>
                  <a:schemeClr val="accent1"/>
                </a:solidFill>
              </a:rPr>
              <a:t> cu </a:t>
            </a:r>
            <a:r>
              <a:rPr lang="en-GB" dirty="0" err="1">
                <a:solidFill>
                  <a:schemeClr val="accent1"/>
                </a:solidFill>
              </a:rPr>
              <a:t>acțiune</a:t>
            </a:r>
            <a:r>
              <a:rPr lang="en-GB" dirty="0">
                <a:solidFill>
                  <a:schemeClr val="accent1"/>
                </a:solidFill>
              </a:rPr>
              <a:t> </a:t>
            </a:r>
            <a:r>
              <a:rPr lang="en-GB" dirty="0" err="1">
                <a:solidFill>
                  <a:schemeClr val="accent1"/>
                </a:solidFill>
              </a:rPr>
              <a:t>rapidă</a:t>
            </a:r>
            <a:r>
              <a:rPr lang="en-GB" dirty="0">
                <a:solidFill>
                  <a:schemeClr val="accent1"/>
                </a:solidFill>
              </a:rPr>
              <a:t>, </a:t>
            </a:r>
            <a:r>
              <a:rPr lang="en-GB" dirty="0" err="1">
                <a:solidFill>
                  <a:schemeClr val="accent1"/>
                </a:solidFill>
              </a:rPr>
              <a:t>îndepărtează</a:t>
            </a:r>
            <a:r>
              <a:rPr lang="en-GB" dirty="0">
                <a:solidFill>
                  <a:schemeClr val="accent1"/>
                </a:solidFill>
              </a:rPr>
              <a:t> </a:t>
            </a:r>
            <a:r>
              <a:rPr lang="en-GB" dirty="0" err="1">
                <a:solidFill>
                  <a:schemeClr val="accent1"/>
                </a:solidFill>
              </a:rPr>
              <a:t>organisme</a:t>
            </a:r>
            <a:r>
              <a:rPr lang="en-GB" dirty="0">
                <a:solidFill>
                  <a:schemeClr val="accent1"/>
                </a:solidFill>
              </a:rPr>
              <a:t> </a:t>
            </a:r>
            <a:r>
              <a:rPr lang="en-GB" dirty="0" err="1">
                <a:solidFill>
                  <a:schemeClr val="accent1"/>
                </a:solidFill>
              </a:rPr>
              <a:t>și</a:t>
            </a:r>
            <a:r>
              <a:rPr lang="en-GB" dirty="0">
                <a:solidFill>
                  <a:schemeClr val="accent1"/>
                </a:solidFill>
              </a:rPr>
              <a:t> </a:t>
            </a:r>
            <a:r>
              <a:rPr lang="en-GB" dirty="0" err="1">
                <a:solidFill>
                  <a:schemeClr val="accent1"/>
                </a:solidFill>
              </a:rPr>
              <a:t>biofilme</a:t>
            </a:r>
            <a:r>
              <a:rPr lang="en-GB" dirty="0">
                <a:solidFill>
                  <a:schemeClr val="accent1"/>
                </a:solidFill>
              </a:rPr>
              <a:t> </a:t>
            </a:r>
            <a:r>
              <a:rPr lang="en-GB" dirty="0" err="1">
                <a:solidFill>
                  <a:schemeClr val="accent1"/>
                </a:solidFill>
              </a:rPr>
              <a:t>uscate</a:t>
            </a:r>
            <a:r>
              <a:rPr lang="en-GB" dirty="0">
                <a:solidFill>
                  <a:schemeClr val="accent1"/>
                </a:solidFill>
              </a:rPr>
              <a:t> </a:t>
            </a:r>
            <a:r>
              <a:rPr lang="en-GB" dirty="0" err="1">
                <a:solidFill>
                  <a:schemeClr val="accent1"/>
                </a:solidFill>
              </a:rPr>
              <a:t>sau</a:t>
            </a:r>
            <a:r>
              <a:rPr lang="en-GB" dirty="0">
                <a:solidFill>
                  <a:schemeClr val="accent1"/>
                </a:solidFill>
              </a:rPr>
              <a:t> fixate de pe </a:t>
            </a:r>
            <a:r>
              <a:rPr lang="en-GB" dirty="0" err="1">
                <a:solidFill>
                  <a:schemeClr val="accent1"/>
                </a:solidFill>
              </a:rPr>
              <a:t>suprafețe</a:t>
            </a:r>
            <a:r>
              <a:rPr lang="en-GB" dirty="0">
                <a:solidFill>
                  <a:schemeClr val="accent1"/>
                </a:solidFill>
              </a:rPr>
              <a:t>, </a:t>
            </a:r>
            <a:r>
              <a:rPr lang="en-GB" dirty="0" err="1">
                <a:solidFill>
                  <a:schemeClr val="accent1"/>
                </a:solidFill>
              </a:rPr>
              <a:t>și</a:t>
            </a:r>
            <a:r>
              <a:rPr lang="en-GB" dirty="0">
                <a:solidFill>
                  <a:schemeClr val="accent1"/>
                </a:solidFill>
              </a:rPr>
              <a:t> au o </a:t>
            </a:r>
            <a:r>
              <a:rPr lang="en-GB" dirty="0" err="1">
                <a:solidFill>
                  <a:schemeClr val="accent1"/>
                </a:solidFill>
              </a:rPr>
              <a:t>incidență</a:t>
            </a:r>
            <a:r>
              <a:rPr lang="en-GB" dirty="0">
                <a:solidFill>
                  <a:schemeClr val="accent1"/>
                </a:solidFill>
              </a:rPr>
              <a:t> </a:t>
            </a:r>
            <a:r>
              <a:rPr lang="en-GB" dirty="0" err="1">
                <a:solidFill>
                  <a:schemeClr val="accent1"/>
                </a:solidFill>
              </a:rPr>
              <a:t>scăzută</a:t>
            </a:r>
            <a:r>
              <a:rPr lang="en-GB" dirty="0">
                <a:solidFill>
                  <a:schemeClr val="accent1"/>
                </a:solidFill>
              </a:rPr>
              <a:t> a </a:t>
            </a:r>
            <a:r>
              <a:rPr lang="en-GB" dirty="0" err="1">
                <a:solidFill>
                  <a:schemeClr val="accent1"/>
                </a:solidFill>
              </a:rPr>
              <a:t>toxicității</a:t>
            </a:r>
            <a:r>
              <a:rPr lang="en-GB" dirty="0">
                <a:solidFill>
                  <a:schemeClr val="accent1"/>
                </a:solidFill>
              </a:rPr>
              <a:t> grave. </a:t>
            </a:r>
            <a:endParaRPr lang="en-GB" dirty="0">
              <a:solidFill>
                <a:schemeClr val="accent1"/>
              </a:solidFill>
            </a:endParaRPr>
          </a:p>
          <a:p>
            <a:pPr algn="just"/>
            <a:endParaRPr lang="en-GB" dirty="0">
              <a:solidFill>
                <a:schemeClr val="accent1"/>
              </a:solidFill>
            </a:endParaRPr>
          </a:p>
          <a:p>
            <a:r>
              <a:rPr lang="en-GB" b="1" dirty="0">
                <a:solidFill>
                  <a:schemeClr val="accent1"/>
                </a:solidFill>
              </a:rPr>
              <a:t>3. </a:t>
            </a:r>
            <a:r>
              <a:rPr lang="en-GB" b="1" dirty="0" err="1">
                <a:solidFill>
                  <a:schemeClr val="accent1"/>
                </a:solidFill>
              </a:rPr>
              <a:t>Formaldehida</a:t>
            </a:r>
            <a:endParaRPr lang="en-GB" b="1" dirty="0">
              <a:solidFill>
                <a:schemeClr val="accent1"/>
              </a:solidFill>
            </a:endParaRPr>
          </a:p>
          <a:p>
            <a:pPr algn="just"/>
            <a:r>
              <a:rPr lang="en-GB" dirty="0" err="1">
                <a:solidFill>
                  <a:schemeClr val="accent1"/>
                </a:solidFill>
              </a:rPr>
              <a:t>Formaldehida</a:t>
            </a:r>
            <a:r>
              <a:rPr lang="en-GB" dirty="0">
                <a:solidFill>
                  <a:schemeClr val="accent1"/>
                </a:solidFill>
              </a:rPr>
              <a:t> </a:t>
            </a:r>
            <a:r>
              <a:rPr lang="en-GB" dirty="0" err="1">
                <a:solidFill>
                  <a:schemeClr val="accent1"/>
                </a:solidFill>
              </a:rPr>
              <a:t>este</a:t>
            </a:r>
            <a:r>
              <a:rPr lang="en-GB" dirty="0">
                <a:solidFill>
                  <a:schemeClr val="accent1"/>
                </a:solidFill>
              </a:rPr>
              <a:t> </a:t>
            </a:r>
            <a:r>
              <a:rPr lang="en-GB" dirty="0" err="1">
                <a:solidFill>
                  <a:schemeClr val="accent1"/>
                </a:solidFill>
              </a:rPr>
              <a:t>folosită</a:t>
            </a:r>
            <a:r>
              <a:rPr lang="en-GB" dirty="0">
                <a:solidFill>
                  <a:schemeClr val="accent1"/>
                </a:solidFill>
              </a:rPr>
              <a:t> ca </a:t>
            </a:r>
            <a:r>
              <a:rPr lang="en-GB" dirty="0" err="1">
                <a:solidFill>
                  <a:schemeClr val="accent1"/>
                </a:solidFill>
              </a:rPr>
              <a:t>dezinfectant</a:t>
            </a:r>
            <a:r>
              <a:rPr lang="en-GB" dirty="0">
                <a:solidFill>
                  <a:schemeClr val="accent1"/>
                </a:solidFill>
              </a:rPr>
              <a:t> </a:t>
            </a:r>
            <a:r>
              <a:rPr lang="en-GB" dirty="0" err="1">
                <a:solidFill>
                  <a:schemeClr val="accent1"/>
                </a:solidFill>
              </a:rPr>
              <a:t>și</a:t>
            </a:r>
            <a:r>
              <a:rPr lang="en-GB" dirty="0">
                <a:solidFill>
                  <a:schemeClr val="accent1"/>
                </a:solidFill>
              </a:rPr>
              <a:t> </a:t>
            </a:r>
            <a:r>
              <a:rPr lang="en-GB" dirty="0" err="1">
                <a:solidFill>
                  <a:schemeClr val="accent1"/>
                </a:solidFill>
              </a:rPr>
              <a:t>sterilizant</a:t>
            </a:r>
            <a:r>
              <a:rPr lang="en-GB" dirty="0">
                <a:solidFill>
                  <a:schemeClr val="accent1"/>
                </a:solidFill>
              </a:rPr>
              <a:t> </a:t>
            </a:r>
            <a:r>
              <a:rPr lang="en-GB" dirty="0" err="1">
                <a:solidFill>
                  <a:schemeClr val="accent1"/>
                </a:solidFill>
              </a:rPr>
              <a:t>atât</a:t>
            </a:r>
            <a:r>
              <a:rPr lang="en-GB" dirty="0">
                <a:solidFill>
                  <a:schemeClr val="accent1"/>
                </a:solidFill>
              </a:rPr>
              <a:t> în stare </a:t>
            </a:r>
            <a:r>
              <a:rPr lang="en-GB" dirty="0" err="1">
                <a:solidFill>
                  <a:schemeClr val="accent1"/>
                </a:solidFill>
              </a:rPr>
              <a:t>lichidă</a:t>
            </a:r>
            <a:r>
              <a:rPr lang="en-GB" dirty="0">
                <a:solidFill>
                  <a:schemeClr val="accent1"/>
                </a:solidFill>
              </a:rPr>
              <a:t>, </a:t>
            </a:r>
            <a:r>
              <a:rPr lang="en-GB" dirty="0" err="1">
                <a:solidFill>
                  <a:schemeClr val="accent1"/>
                </a:solidFill>
              </a:rPr>
              <a:t>cât</a:t>
            </a:r>
            <a:r>
              <a:rPr lang="en-GB" dirty="0">
                <a:solidFill>
                  <a:schemeClr val="accent1"/>
                </a:solidFill>
              </a:rPr>
              <a:t> </a:t>
            </a:r>
            <a:r>
              <a:rPr lang="en-GB" dirty="0" err="1">
                <a:solidFill>
                  <a:schemeClr val="accent1"/>
                </a:solidFill>
              </a:rPr>
              <a:t>și</a:t>
            </a:r>
            <a:r>
              <a:rPr lang="en-GB" dirty="0">
                <a:solidFill>
                  <a:schemeClr val="accent1"/>
                </a:solidFill>
              </a:rPr>
              <a:t> în stare </a:t>
            </a:r>
            <a:r>
              <a:rPr lang="en-GB" dirty="0" err="1">
                <a:solidFill>
                  <a:schemeClr val="accent1"/>
                </a:solidFill>
              </a:rPr>
              <a:t>gazoasă</a:t>
            </a:r>
            <a:r>
              <a:rPr lang="en-GB" dirty="0">
                <a:solidFill>
                  <a:schemeClr val="accent1"/>
                </a:solidFill>
              </a:rPr>
              <a:t>. </a:t>
            </a:r>
            <a:r>
              <a:rPr lang="en-GB" dirty="0" err="1">
                <a:solidFill>
                  <a:schemeClr val="accent1"/>
                </a:solidFill>
              </a:rPr>
              <a:t>Formaldehida</a:t>
            </a:r>
            <a:r>
              <a:rPr lang="en-GB" dirty="0">
                <a:solidFill>
                  <a:schemeClr val="accent1"/>
                </a:solidFill>
              </a:rPr>
              <a:t> </a:t>
            </a:r>
            <a:r>
              <a:rPr lang="en-GB" dirty="0" err="1">
                <a:solidFill>
                  <a:schemeClr val="accent1"/>
                </a:solidFill>
              </a:rPr>
              <a:t>este</a:t>
            </a:r>
            <a:r>
              <a:rPr lang="en-GB" dirty="0">
                <a:solidFill>
                  <a:schemeClr val="accent1"/>
                </a:solidFill>
              </a:rPr>
              <a:t> </a:t>
            </a:r>
            <a:r>
              <a:rPr lang="en-GB" dirty="0" err="1">
                <a:solidFill>
                  <a:schemeClr val="accent1"/>
                </a:solidFill>
              </a:rPr>
              <a:t>vândută</a:t>
            </a:r>
            <a:r>
              <a:rPr lang="en-GB" dirty="0">
                <a:solidFill>
                  <a:schemeClr val="accent1"/>
                </a:solidFill>
              </a:rPr>
              <a:t> </a:t>
            </a:r>
            <a:r>
              <a:rPr lang="en-GB" dirty="0" err="1">
                <a:solidFill>
                  <a:schemeClr val="accent1"/>
                </a:solidFill>
              </a:rPr>
              <a:t>și</a:t>
            </a:r>
            <a:r>
              <a:rPr lang="en-GB" dirty="0">
                <a:solidFill>
                  <a:schemeClr val="accent1"/>
                </a:solidFill>
              </a:rPr>
              <a:t> </a:t>
            </a:r>
            <a:r>
              <a:rPr lang="en-GB" dirty="0" err="1">
                <a:solidFill>
                  <a:schemeClr val="accent1"/>
                </a:solidFill>
              </a:rPr>
              <a:t>utilizată</a:t>
            </a:r>
            <a:r>
              <a:rPr lang="en-GB" dirty="0">
                <a:solidFill>
                  <a:schemeClr val="accent1"/>
                </a:solidFill>
              </a:rPr>
              <a:t> în principal ca </a:t>
            </a:r>
            <a:r>
              <a:rPr lang="en-GB" dirty="0" err="1">
                <a:solidFill>
                  <a:schemeClr val="accent1"/>
                </a:solidFill>
              </a:rPr>
              <a:t>soluție</a:t>
            </a:r>
            <a:r>
              <a:rPr lang="en-GB" dirty="0">
                <a:solidFill>
                  <a:schemeClr val="accent1"/>
                </a:solidFill>
              </a:rPr>
              <a:t> pe </a:t>
            </a:r>
            <a:r>
              <a:rPr lang="en-GB" dirty="0" err="1">
                <a:solidFill>
                  <a:schemeClr val="accent1"/>
                </a:solidFill>
              </a:rPr>
              <a:t>bază</a:t>
            </a:r>
            <a:r>
              <a:rPr lang="en-GB" dirty="0">
                <a:solidFill>
                  <a:schemeClr val="accent1"/>
                </a:solidFill>
              </a:rPr>
              <a:t> de </a:t>
            </a:r>
            <a:r>
              <a:rPr lang="en-GB" dirty="0" err="1">
                <a:solidFill>
                  <a:schemeClr val="accent1"/>
                </a:solidFill>
              </a:rPr>
              <a:t>apă</a:t>
            </a:r>
            <a:r>
              <a:rPr lang="en-GB" dirty="0">
                <a:solidFill>
                  <a:schemeClr val="accent1"/>
                </a:solidFill>
              </a:rPr>
              <a:t> </a:t>
            </a:r>
            <a:r>
              <a:rPr lang="en-GB" dirty="0" err="1">
                <a:solidFill>
                  <a:schemeClr val="accent1"/>
                </a:solidFill>
              </a:rPr>
              <a:t>numită</a:t>
            </a:r>
            <a:r>
              <a:rPr lang="en-GB" dirty="0">
                <a:solidFill>
                  <a:schemeClr val="accent1"/>
                </a:solidFill>
              </a:rPr>
              <a:t> formol, care </a:t>
            </a:r>
            <a:r>
              <a:rPr lang="en-GB" dirty="0" err="1">
                <a:solidFill>
                  <a:schemeClr val="accent1"/>
                </a:solidFill>
              </a:rPr>
              <a:t>este</a:t>
            </a:r>
            <a:r>
              <a:rPr lang="en-GB" dirty="0">
                <a:solidFill>
                  <a:schemeClr val="accent1"/>
                </a:solidFill>
              </a:rPr>
              <a:t> 37% </a:t>
            </a:r>
            <a:r>
              <a:rPr lang="en-GB" dirty="0" err="1">
                <a:solidFill>
                  <a:schemeClr val="accent1"/>
                </a:solidFill>
              </a:rPr>
              <a:t>formaldehidă</a:t>
            </a:r>
            <a:r>
              <a:rPr lang="en-GB" dirty="0">
                <a:solidFill>
                  <a:schemeClr val="accent1"/>
                </a:solidFill>
              </a:rPr>
              <a:t> în </a:t>
            </a:r>
            <a:r>
              <a:rPr lang="en-GB" dirty="0" err="1">
                <a:solidFill>
                  <a:schemeClr val="accent1"/>
                </a:solidFill>
              </a:rPr>
              <a:t>suspensie</a:t>
            </a:r>
            <a:r>
              <a:rPr lang="en-GB" dirty="0">
                <a:solidFill>
                  <a:schemeClr val="accent1"/>
                </a:solidFill>
              </a:rPr>
              <a:t>. </a:t>
            </a:r>
            <a:r>
              <a:rPr lang="en-GB" dirty="0" err="1">
                <a:solidFill>
                  <a:schemeClr val="accent1"/>
                </a:solidFill>
              </a:rPr>
              <a:t>Soluția</a:t>
            </a:r>
            <a:r>
              <a:rPr lang="en-GB" dirty="0">
                <a:solidFill>
                  <a:schemeClr val="accent1"/>
                </a:solidFill>
              </a:rPr>
              <a:t> </a:t>
            </a:r>
            <a:r>
              <a:rPr lang="en-GB" dirty="0" err="1">
                <a:solidFill>
                  <a:schemeClr val="accent1"/>
                </a:solidFill>
              </a:rPr>
              <a:t>apoasă</a:t>
            </a:r>
            <a:r>
              <a:rPr lang="en-GB" dirty="0">
                <a:solidFill>
                  <a:schemeClr val="accent1"/>
                </a:solidFill>
              </a:rPr>
              <a:t> </a:t>
            </a:r>
            <a:r>
              <a:rPr lang="en-GB" dirty="0" err="1">
                <a:solidFill>
                  <a:schemeClr val="accent1"/>
                </a:solidFill>
              </a:rPr>
              <a:t>este</a:t>
            </a:r>
            <a:r>
              <a:rPr lang="en-GB" dirty="0">
                <a:solidFill>
                  <a:schemeClr val="accent1"/>
                </a:solidFill>
              </a:rPr>
              <a:t> </a:t>
            </a:r>
            <a:r>
              <a:rPr lang="en-GB" dirty="0" err="1">
                <a:solidFill>
                  <a:schemeClr val="accent1"/>
                </a:solidFill>
              </a:rPr>
              <a:t>bactericid</a:t>
            </a:r>
            <a:r>
              <a:rPr lang="en-GB" dirty="0">
                <a:solidFill>
                  <a:schemeClr val="accent1"/>
                </a:solidFill>
              </a:rPr>
              <a:t>, </a:t>
            </a:r>
            <a:r>
              <a:rPr lang="en-GB" dirty="0" err="1">
                <a:solidFill>
                  <a:schemeClr val="accent1"/>
                </a:solidFill>
              </a:rPr>
              <a:t>tuberculocid</a:t>
            </a:r>
            <a:r>
              <a:rPr lang="en-GB" dirty="0">
                <a:solidFill>
                  <a:schemeClr val="accent1"/>
                </a:solidFill>
              </a:rPr>
              <a:t>, </a:t>
            </a:r>
            <a:r>
              <a:rPr lang="en-GB" dirty="0" err="1">
                <a:solidFill>
                  <a:schemeClr val="accent1"/>
                </a:solidFill>
              </a:rPr>
              <a:t>fungicid</a:t>
            </a:r>
            <a:r>
              <a:rPr lang="en-GB" dirty="0">
                <a:solidFill>
                  <a:schemeClr val="accent1"/>
                </a:solidFill>
              </a:rPr>
              <a:t>, </a:t>
            </a:r>
            <a:r>
              <a:rPr lang="en-GB" dirty="0" err="1">
                <a:solidFill>
                  <a:schemeClr val="accent1"/>
                </a:solidFill>
              </a:rPr>
              <a:t>virucid</a:t>
            </a:r>
            <a:r>
              <a:rPr lang="en-GB" dirty="0">
                <a:solidFill>
                  <a:schemeClr val="accent1"/>
                </a:solidFill>
              </a:rPr>
              <a:t> </a:t>
            </a:r>
            <a:r>
              <a:rPr lang="en-GB" dirty="0" err="1">
                <a:solidFill>
                  <a:schemeClr val="accent1"/>
                </a:solidFill>
              </a:rPr>
              <a:t>şi</a:t>
            </a:r>
            <a:r>
              <a:rPr lang="en-GB" dirty="0">
                <a:solidFill>
                  <a:schemeClr val="accent1"/>
                </a:solidFill>
              </a:rPr>
              <a:t> </a:t>
            </a:r>
            <a:r>
              <a:rPr lang="en-GB" dirty="0" err="1">
                <a:solidFill>
                  <a:schemeClr val="accent1"/>
                </a:solidFill>
              </a:rPr>
              <a:t>sporicid</a:t>
            </a:r>
            <a:r>
              <a:rPr lang="en-GB" dirty="0">
                <a:solidFill>
                  <a:schemeClr val="accent1"/>
                </a:solidFill>
              </a:rPr>
              <a:t>. OSHA a </a:t>
            </a:r>
            <a:r>
              <a:rPr lang="en-GB" dirty="0" err="1">
                <a:solidFill>
                  <a:schemeClr val="accent1"/>
                </a:solidFill>
              </a:rPr>
              <a:t>indicat</a:t>
            </a:r>
            <a:r>
              <a:rPr lang="en-GB" dirty="0">
                <a:solidFill>
                  <a:schemeClr val="accent1"/>
                </a:solidFill>
              </a:rPr>
              <a:t> </a:t>
            </a:r>
            <a:r>
              <a:rPr lang="en-GB" dirty="0" err="1">
                <a:solidFill>
                  <a:schemeClr val="accent1"/>
                </a:solidFill>
              </a:rPr>
              <a:t>că</a:t>
            </a:r>
            <a:r>
              <a:rPr lang="en-GB" dirty="0">
                <a:solidFill>
                  <a:schemeClr val="accent1"/>
                </a:solidFill>
              </a:rPr>
              <a:t> </a:t>
            </a:r>
            <a:r>
              <a:rPr lang="en-GB" dirty="0" err="1">
                <a:solidFill>
                  <a:schemeClr val="accent1"/>
                </a:solidFill>
              </a:rPr>
              <a:t>formaldehida</a:t>
            </a:r>
            <a:r>
              <a:rPr lang="en-GB" dirty="0">
                <a:solidFill>
                  <a:schemeClr val="accent1"/>
                </a:solidFill>
              </a:rPr>
              <a:t> </a:t>
            </a:r>
            <a:r>
              <a:rPr lang="en-GB" dirty="0" err="1">
                <a:solidFill>
                  <a:schemeClr val="accent1"/>
                </a:solidFill>
              </a:rPr>
              <a:t>ar</a:t>
            </a:r>
            <a:r>
              <a:rPr lang="en-GB" dirty="0">
                <a:solidFill>
                  <a:schemeClr val="accent1"/>
                </a:solidFill>
              </a:rPr>
              <a:t> </a:t>
            </a:r>
            <a:r>
              <a:rPr lang="en-GB" dirty="0" err="1">
                <a:solidFill>
                  <a:schemeClr val="accent1"/>
                </a:solidFill>
              </a:rPr>
              <a:t>trebui</a:t>
            </a:r>
            <a:r>
              <a:rPr lang="en-GB" dirty="0">
                <a:solidFill>
                  <a:schemeClr val="accent1"/>
                </a:solidFill>
              </a:rPr>
              <a:t> </a:t>
            </a:r>
            <a:r>
              <a:rPr lang="en-GB" dirty="0" err="1">
                <a:solidFill>
                  <a:schemeClr val="accent1"/>
                </a:solidFill>
              </a:rPr>
              <a:t>să</a:t>
            </a:r>
            <a:r>
              <a:rPr lang="en-GB" dirty="0">
                <a:solidFill>
                  <a:schemeClr val="accent1"/>
                </a:solidFill>
              </a:rPr>
              <a:t> fie </a:t>
            </a:r>
            <a:r>
              <a:rPr lang="en-GB" dirty="0" err="1">
                <a:solidFill>
                  <a:schemeClr val="accent1"/>
                </a:solidFill>
              </a:rPr>
              <a:t>manipulată</a:t>
            </a:r>
            <a:r>
              <a:rPr lang="en-GB" dirty="0">
                <a:solidFill>
                  <a:schemeClr val="accent1"/>
                </a:solidFill>
              </a:rPr>
              <a:t> la </a:t>
            </a:r>
            <a:r>
              <a:rPr lang="en-GB" dirty="0" err="1">
                <a:solidFill>
                  <a:schemeClr val="accent1"/>
                </a:solidFill>
              </a:rPr>
              <a:t>locul</a:t>
            </a:r>
            <a:r>
              <a:rPr lang="en-GB" dirty="0">
                <a:solidFill>
                  <a:schemeClr val="accent1"/>
                </a:solidFill>
              </a:rPr>
              <a:t> de </a:t>
            </a:r>
            <a:r>
              <a:rPr lang="en-GB" dirty="0" err="1">
                <a:solidFill>
                  <a:schemeClr val="accent1"/>
                </a:solidFill>
              </a:rPr>
              <a:t>muncă</a:t>
            </a:r>
            <a:r>
              <a:rPr lang="en-GB" dirty="0">
                <a:solidFill>
                  <a:schemeClr val="accent1"/>
                </a:solidFill>
              </a:rPr>
              <a:t> ca un </a:t>
            </a:r>
            <a:r>
              <a:rPr lang="en-GB" dirty="0" err="1">
                <a:solidFill>
                  <a:schemeClr val="accent1"/>
                </a:solidFill>
              </a:rPr>
              <a:t>potențial</a:t>
            </a:r>
            <a:r>
              <a:rPr lang="en-GB" dirty="0">
                <a:solidFill>
                  <a:schemeClr val="accent1"/>
                </a:solidFill>
              </a:rPr>
              <a:t> </a:t>
            </a:r>
            <a:r>
              <a:rPr lang="en-GB" dirty="0" err="1">
                <a:solidFill>
                  <a:schemeClr val="accent1"/>
                </a:solidFill>
              </a:rPr>
              <a:t>cancerigen</a:t>
            </a:r>
            <a:r>
              <a:rPr lang="en-GB" dirty="0">
                <a:solidFill>
                  <a:schemeClr val="accent1"/>
                </a:solidFill>
              </a:rPr>
              <a:t> </a:t>
            </a:r>
            <a:r>
              <a:rPr lang="en-GB" dirty="0" err="1">
                <a:solidFill>
                  <a:schemeClr val="accent1"/>
                </a:solidFill>
              </a:rPr>
              <a:t>și</a:t>
            </a:r>
            <a:r>
              <a:rPr lang="en-GB" dirty="0">
                <a:solidFill>
                  <a:schemeClr val="accent1"/>
                </a:solidFill>
              </a:rPr>
              <a:t> </a:t>
            </a:r>
            <a:r>
              <a:rPr lang="en-GB" dirty="0" err="1">
                <a:solidFill>
                  <a:schemeClr val="accent1"/>
                </a:solidFill>
              </a:rPr>
              <a:t>stabilește</a:t>
            </a:r>
            <a:r>
              <a:rPr lang="en-GB" dirty="0">
                <a:solidFill>
                  <a:schemeClr val="accent1"/>
                </a:solidFill>
              </a:rPr>
              <a:t> un standard de </a:t>
            </a:r>
            <a:r>
              <a:rPr lang="en-GB" dirty="0" err="1">
                <a:solidFill>
                  <a:schemeClr val="accent1"/>
                </a:solidFill>
              </a:rPr>
              <a:t>expunere</a:t>
            </a:r>
            <a:r>
              <a:rPr lang="en-GB" dirty="0">
                <a:solidFill>
                  <a:schemeClr val="accent1"/>
                </a:solidFill>
              </a:rPr>
              <a:t> a </a:t>
            </a:r>
            <a:r>
              <a:rPr lang="en-GB" dirty="0" err="1">
                <a:solidFill>
                  <a:schemeClr val="accent1"/>
                </a:solidFill>
              </a:rPr>
              <a:t>angajaților</a:t>
            </a:r>
            <a:r>
              <a:rPr lang="en-GB" dirty="0">
                <a:solidFill>
                  <a:schemeClr val="accent1"/>
                </a:solidFill>
              </a:rPr>
              <a:t> </a:t>
            </a:r>
            <a:r>
              <a:rPr lang="en-GB" dirty="0" err="1">
                <a:solidFill>
                  <a:schemeClr val="accent1"/>
                </a:solidFill>
              </a:rPr>
              <a:t>pentru</a:t>
            </a:r>
            <a:r>
              <a:rPr lang="en-GB" dirty="0">
                <a:solidFill>
                  <a:schemeClr val="accent1"/>
                </a:solidFill>
              </a:rPr>
              <a:t> </a:t>
            </a:r>
            <a:r>
              <a:rPr lang="en-GB" dirty="0" err="1">
                <a:solidFill>
                  <a:schemeClr val="accent1"/>
                </a:solidFill>
              </a:rPr>
              <a:t>formaldehidă</a:t>
            </a:r>
            <a:r>
              <a:rPr lang="en-GB" dirty="0">
                <a:solidFill>
                  <a:schemeClr val="accent1"/>
                </a:solidFill>
              </a:rPr>
              <a:t> care </a:t>
            </a:r>
            <a:r>
              <a:rPr lang="en-GB" dirty="0" err="1">
                <a:solidFill>
                  <a:schemeClr val="accent1"/>
                </a:solidFill>
              </a:rPr>
              <a:t>limitează</a:t>
            </a:r>
            <a:r>
              <a:rPr lang="en-GB" dirty="0">
                <a:solidFill>
                  <a:schemeClr val="accent1"/>
                </a:solidFill>
              </a:rPr>
              <a:t> o </a:t>
            </a:r>
            <a:r>
              <a:rPr lang="en-GB" dirty="0" err="1">
                <a:solidFill>
                  <a:schemeClr val="accent1"/>
                </a:solidFill>
              </a:rPr>
              <a:t>concentrație</a:t>
            </a:r>
            <a:r>
              <a:rPr lang="en-GB" dirty="0">
                <a:solidFill>
                  <a:schemeClr val="accent1"/>
                </a:solidFill>
              </a:rPr>
              <a:t> </a:t>
            </a:r>
            <a:r>
              <a:rPr lang="en-GB" dirty="0" err="1">
                <a:solidFill>
                  <a:schemeClr val="accent1"/>
                </a:solidFill>
              </a:rPr>
              <a:t>medie</a:t>
            </a:r>
            <a:r>
              <a:rPr lang="en-GB" dirty="0">
                <a:solidFill>
                  <a:schemeClr val="accent1"/>
                </a:solidFill>
              </a:rPr>
              <a:t> </a:t>
            </a:r>
            <a:r>
              <a:rPr lang="en-GB" dirty="0" err="1">
                <a:solidFill>
                  <a:schemeClr val="accent1"/>
                </a:solidFill>
              </a:rPr>
              <a:t>ponderată</a:t>
            </a:r>
            <a:r>
              <a:rPr lang="en-GB" dirty="0">
                <a:solidFill>
                  <a:schemeClr val="accent1"/>
                </a:solidFill>
              </a:rPr>
              <a:t> în </a:t>
            </a:r>
            <a:r>
              <a:rPr lang="en-GB" dirty="0" err="1">
                <a:solidFill>
                  <a:schemeClr val="accent1"/>
                </a:solidFill>
              </a:rPr>
              <a:t>timp</a:t>
            </a:r>
            <a:r>
              <a:rPr lang="en-GB" dirty="0">
                <a:solidFill>
                  <a:schemeClr val="accent1"/>
                </a:solidFill>
              </a:rPr>
              <a:t> de 8 ore de </a:t>
            </a:r>
            <a:r>
              <a:rPr lang="en-GB" dirty="0" err="1">
                <a:solidFill>
                  <a:schemeClr val="accent1"/>
                </a:solidFill>
              </a:rPr>
              <a:t>expunere</a:t>
            </a:r>
            <a:r>
              <a:rPr lang="en-GB" dirty="0">
                <a:solidFill>
                  <a:schemeClr val="accent1"/>
                </a:solidFill>
              </a:rPr>
              <a:t> de 0,75 ppm. </a:t>
            </a:r>
            <a:endParaRPr lang="x-none" dirty="0">
              <a:solidFill>
                <a:schemeClr val="accent1"/>
              </a:solidFill>
            </a:endParaRPr>
          </a:p>
        </p:txBody>
      </p:sp>
      <p:sp>
        <p:nvSpPr>
          <p:cNvPr id="5" name="TextBox 4"/>
          <p:cNvSpPr txBox="1"/>
          <p:nvPr/>
        </p:nvSpPr>
        <p:spPr>
          <a:xfrm>
            <a:off x="5933941" y="6377119"/>
            <a:ext cx="6098146" cy="276999"/>
          </a:xfrm>
          <a:prstGeom prst="rect">
            <a:avLst/>
          </a:prstGeom>
          <a:noFill/>
        </p:spPr>
        <p:txBody>
          <a:bodyPr wrap="square">
            <a:spAutoFit/>
          </a:bodyPr>
          <a:lstStyle/>
          <a:p>
            <a:pPr algn="r"/>
            <a:r>
              <a:rPr lang="x-none" sz="1200" dirty="0"/>
              <a:t>Sursa: CDC</a:t>
            </a:r>
            <a:endParaRPr lang="x-none" sz="120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Formaldehyde-Formalin 37%/40% Solution,Fish Tank DISINFECTANT,  ANTI-FUNGUS-1000g | Shopee Malaysia"/>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909929" y="0"/>
            <a:ext cx="3805294" cy="38052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he Differences Between Disinfecta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54000"/>
            <a:ext cx="5715000" cy="3175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uart Khan on Twitter: &quot;Chlorine is a “disinfectant”. Disinfectants don't  inactivate microorganisms instantaneously, but generally require some  period of time to achieve a specific number of inactivations. These  inactivation kinetics were studied"/>
          <p:cNvPicPr>
            <a:picLocks noChangeAspect="1" noChangeArrowheads="1"/>
          </p:cNvPicPr>
          <p:nvPr/>
        </p:nvPicPr>
        <p:blipFill rotWithShape="1">
          <a:blip r:embed="rId3">
            <a:extLst>
              <a:ext uri="{28A0092B-C50C-407E-A947-70E740481C1C}">
                <a14:useLocalDpi xmlns:a14="http://schemas.microsoft.com/office/drawing/2010/main" val="0"/>
              </a:ext>
            </a:extLst>
          </a:blip>
          <a:srcRect b="10044"/>
          <a:stretch>
            <a:fillRect/>
          </a:stretch>
        </p:blipFill>
        <p:spPr bwMode="auto">
          <a:xfrm>
            <a:off x="2960652" y="3283934"/>
            <a:ext cx="7009083" cy="35740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15169" y="0"/>
            <a:ext cx="3961662" cy="1077218"/>
          </a:xfrm>
          <a:prstGeom prst="rect">
            <a:avLst/>
          </a:prstGeom>
          <a:noFill/>
        </p:spPr>
        <p:txBody>
          <a:bodyPr wrap="none" rtlCol="0">
            <a:spAutoFit/>
          </a:bodyPr>
          <a:lstStyle/>
          <a:p>
            <a:pPr algn="ctr"/>
            <a:r>
              <a:rPr lang="x-none" sz="3200" b="1" dirty="0">
                <a:solidFill>
                  <a:schemeClr val="accent1"/>
                </a:solidFill>
                <a:latin typeface="+mj-lt"/>
              </a:rPr>
              <a:t>Clase de dezinfectanți</a:t>
            </a:r>
            <a:endParaRPr lang="x-none" sz="3200" b="1" dirty="0">
              <a:solidFill>
                <a:schemeClr val="accent1"/>
              </a:solidFill>
              <a:latin typeface="+mj-lt"/>
            </a:endParaRPr>
          </a:p>
          <a:p>
            <a:pPr algn="ctr"/>
            <a:r>
              <a:rPr lang="x-none" sz="3200" b="1" dirty="0">
                <a:solidFill>
                  <a:schemeClr val="accent1"/>
                </a:solidFill>
                <a:latin typeface="+mj-lt"/>
              </a:rPr>
              <a:t>A. Dezinfectanți chimici</a:t>
            </a:r>
            <a:endParaRPr lang="x-none" sz="3200" b="1" dirty="0">
              <a:solidFill>
                <a:schemeClr val="accent1"/>
              </a:solidFill>
              <a:latin typeface="+mj-lt"/>
            </a:endParaRPr>
          </a:p>
        </p:txBody>
      </p:sp>
      <p:sp>
        <p:nvSpPr>
          <p:cNvPr id="4" name="TextBox 3"/>
          <p:cNvSpPr txBox="1"/>
          <p:nvPr/>
        </p:nvSpPr>
        <p:spPr>
          <a:xfrm>
            <a:off x="326264" y="877904"/>
            <a:ext cx="11539471" cy="5909310"/>
          </a:xfrm>
          <a:prstGeom prst="rect">
            <a:avLst/>
          </a:prstGeom>
          <a:noFill/>
        </p:spPr>
        <p:txBody>
          <a:bodyPr wrap="square">
            <a:spAutoFit/>
          </a:bodyPr>
          <a:lstStyle/>
          <a:p>
            <a:pPr algn="just"/>
            <a:r>
              <a:rPr lang="en-GB" b="1" dirty="0">
                <a:solidFill>
                  <a:schemeClr val="accent1"/>
                </a:solidFill>
              </a:rPr>
              <a:t>4. </a:t>
            </a:r>
            <a:r>
              <a:rPr lang="en-GB" b="1" dirty="0" err="1">
                <a:solidFill>
                  <a:schemeClr val="accent1"/>
                </a:solidFill>
              </a:rPr>
              <a:t>Glutaraldehidă</a:t>
            </a:r>
            <a:endParaRPr lang="en-GB" b="1" dirty="0">
              <a:solidFill>
                <a:schemeClr val="accent1"/>
              </a:solidFill>
            </a:endParaRPr>
          </a:p>
          <a:p>
            <a:pPr algn="just"/>
            <a:r>
              <a:rPr lang="en-GB" dirty="0" err="1">
                <a:solidFill>
                  <a:schemeClr val="accent1"/>
                </a:solidFill>
              </a:rPr>
              <a:t>Glutaraldehida</a:t>
            </a:r>
            <a:r>
              <a:rPr lang="en-GB" dirty="0">
                <a:solidFill>
                  <a:schemeClr val="accent1"/>
                </a:solidFill>
              </a:rPr>
              <a:t> </a:t>
            </a:r>
            <a:r>
              <a:rPr lang="en-GB" dirty="0" err="1">
                <a:solidFill>
                  <a:schemeClr val="accent1"/>
                </a:solidFill>
              </a:rPr>
              <a:t>este</a:t>
            </a:r>
            <a:r>
              <a:rPr lang="en-GB" dirty="0">
                <a:solidFill>
                  <a:schemeClr val="accent1"/>
                </a:solidFill>
              </a:rPr>
              <a:t> o </a:t>
            </a:r>
            <a:r>
              <a:rPr lang="en-GB" dirty="0" err="1">
                <a:solidFill>
                  <a:schemeClr val="accent1"/>
                </a:solidFill>
              </a:rPr>
              <a:t>dialdehidă</a:t>
            </a:r>
            <a:r>
              <a:rPr lang="en-GB" dirty="0">
                <a:solidFill>
                  <a:schemeClr val="accent1"/>
                </a:solidFill>
              </a:rPr>
              <a:t> </a:t>
            </a:r>
            <a:r>
              <a:rPr lang="en-GB" dirty="0" err="1">
                <a:solidFill>
                  <a:schemeClr val="accent1"/>
                </a:solidFill>
              </a:rPr>
              <a:t>saturată</a:t>
            </a:r>
            <a:r>
              <a:rPr lang="en-GB" dirty="0">
                <a:solidFill>
                  <a:schemeClr val="accent1"/>
                </a:solidFill>
              </a:rPr>
              <a:t> care a </a:t>
            </a:r>
            <a:r>
              <a:rPr lang="en-GB" dirty="0" err="1">
                <a:solidFill>
                  <a:schemeClr val="accent1"/>
                </a:solidFill>
              </a:rPr>
              <a:t>câștigat</a:t>
            </a:r>
            <a:r>
              <a:rPr lang="en-GB" dirty="0">
                <a:solidFill>
                  <a:schemeClr val="accent1"/>
                </a:solidFill>
              </a:rPr>
              <a:t> o </a:t>
            </a:r>
            <a:r>
              <a:rPr lang="en-GB" dirty="0" err="1">
                <a:solidFill>
                  <a:schemeClr val="accent1"/>
                </a:solidFill>
              </a:rPr>
              <a:t>largă</a:t>
            </a:r>
            <a:r>
              <a:rPr lang="en-GB" dirty="0">
                <a:solidFill>
                  <a:schemeClr val="accent1"/>
                </a:solidFill>
              </a:rPr>
              <a:t> </a:t>
            </a:r>
            <a:r>
              <a:rPr lang="en-GB" dirty="0" err="1">
                <a:solidFill>
                  <a:schemeClr val="accent1"/>
                </a:solidFill>
              </a:rPr>
              <a:t>acceptare</a:t>
            </a:r>
            <a:r>
              <a:rPr lang="en-GB" dirty="0">
                <a:solidFill>
                  <a:schemeClr val="accent1"/>
                </a:solidFill>
              </a:rPr>
              <a:t> ca </a:t>
            </a:r>
            <a:r>
              <a:rPr lang="en-GB" dirty="0" err="1">
                <a:solidFill>
                  <a:schemeClr val="accent1"/>
                </a:solidFill>
              </a:rPr>
              <a:t>dezinfectant</a:t>
            </a:r>
            <a:r>
              <a:rPr lang="en-GB" dirty="0">
                <a:solidFill>
                  <a:schemeClr val="accent1"/>
                </a:solidFill>
              </a:rPr>
              <a:t> de </a:t>
            </a:r>
            <a:r>
              <a:rPr lang="en-GB" dirty="0" err="1">
                <a:solidFill>
                  <a:schemeClr val="accent1"/>
                </a:solidFill>
              </a:rPr>
              <a:t>nivel</a:t>
            </a:r>
            <a:r>
              <a:rPr lang="en-GB" dirty="0">
                <a:solidFill>
                  <a:schemeClr val="accent1"/>
                </a:solidFill>
              </a:rPr>
              <a:t> </a:t>
            </a:r>
            <a:r>
              <a:rPr lang="en-GB" dirty="0" err="1">
                <a:solidFill>
                  <a:schemeClr val="accent1"/>
                </a:solidFill>
              </a:rPr>
              <a:t>inalt</a:t>
            </a:r>
            <a:r>
              <a:rPr lang="en-GB" dirty="0">
                <a:solidFill>
                  <a:schemeClr val="accent1"/>
                </a:solidFill>
              </a:rPr>
              <a:t> </a:t>
            </a:r>
            <a:r>
              <a:rPr lang="en-GB" dirty="0" err="1">
                <a:solidFill>
                  <a:schemeClr val="accent1"/>
                </a:solidFill>
              </a:rPr>
              <a:t>și</a:t>
            </a:r>
            <a:r>
              <a:rPr lang="en-GB" dirty="0">
                <a:solidFill>
                  <a:schemeClr val="accent1"/>
                </a:solidFill>
              </a:rPr>
              <a:t> </a:t>
            </a:r>
            <a:r>
              <a:rPr lang="en-GB" dirty="0" err="1">
                <a:solidFill>
                  <a:schemeClr val="accent1"/>
                </a:solidFill>
              </a:rPr>
              <a:t>sterilizant</a:t>
            </a:r>
            <a:r>
              <a:rPr lang="en-GB" dirty="0">
                <a:solidFill>
                  <a:schemeClr val="accent1"/>
                </a:solidFill>
              </a:rPr>
              <a:t> </a:t>
            </a:r>
            <a:r>
              <a:rPr lang="en-GB" dirty="0" err="1">
                <a:solidFill>
                  <a:schemeClr val="accent1"/>
                </a:solidFill>
              </a:rPr>
              <a:t>chimic</a:t>
            </a:r>
            <a:r>
              <a:rPr lang="en-GB" dirty="0">
                <a:solidFill>
                  <a:schemeClr val="accent1"/>
                </a:solidFill>
              </a:rPr>
              <a:t>. </a:t>
            </a:r>
            <a:r>
              <a:rPr lang="en-GB" dirty="0" err="1">
                <a:solidFill>
                  <a:schemeClr val="accent1"/>
                </a:solidFill>
              </a:rPr>
              <a:t>Soluțiile</a:t>
            </a:r>
            <a:r>
              <a:rPr lang="en-GB" dirty="0">
                <a:solidFill>
                  <a:schemeClr val="accent1"/>
                </a:solidFill>
              </a:rPr>
              <a:t> </a:t>
            </a:r>
            <a:r>
              <a:rPr lang="en-GB" dirty="0" err="1">
                <a:solidFill>
                  <a:schemeClr val="accent1"/>
                </a:solidFill>
              </a:rPr>
              <a:t>apoase</a:t>
            </a:r>
            <a:r>
              <a:rPr lang="en-GB" dirty="0">
                <a:solidFill>
                  <a:schemeClr val="accent1"/>
                </a:solidFill>
              </a:rPr>
              <a:t> de </a:t>
            </a:r>
            <a:r>
              <a:rPr lang="en-GB" dirty="0" err="1">
                <a:solidFill>
                  <a:schemeClr val="accent1"/>
                </a:solidFill>
              </a:rPr>
              <a:t>glutaraldehidă</a:t>
            </a:r>
            <a:r>
              <a:rPr lang="en-GB" dirty="0">
                <a:solidFill>
                  <a:schemeClr val="accent1"/>
                </a:solidFill>
              </a:rPr>
              <a:t> sunt </a:t>
            </a:r>
            <a:r>
              <a:rPr lang="en-GB" dirty="0" err="1">
                <a:solidFill>
                  <a:schemeClr val="accent1"/>
                </a:solidFill>
              </a:rPr>
              <a:t>acide</a:t>
            </a:r>
            <a:r>
              <a:rPr lang="en-GB" dirty="0">
                <a:solidFill>
                  <a:schemeClr val="accent1"/>
                </a:solidFill>
              </a:rPr>
              <a:t> </a:t>
            </a:r>
            <a:r>
              <a:rPr lang="en-GB" dirty="0" err="1">
                <a:solidFill>
                  <a:schemeClr val="accent1"/>
                </a:solidFill>
              </a:rPr>
              <a:t>și</a:t>
            </a:r>
            <a:r>
              <a:rPr lang="en-GB" dirty="0">
                <a:solidFill>
                  <a:schemeClr val="accent1"/>
                </a:solidFill>
              </a:rPr>
              <a:t> în </a:t>
            </a:r>
            <a:r>
              <a:rPr lang="en-GB" dirty="0" err="1">
                <a:solidFill>
                  <a:schemeClr val="accent1"/>
                </a:solidFill>
              </a:rPr>
              <a:t>acesta</a:t>
            </a:r>
            <a:r>
              <a:rPr lang="en-GB" dirty="0">
                <a:solidFill>
                  <a:schemeClr val="accent1"/>
                </a:solidFill>
              </a:rPr>
              <a:t> stare nu sunt </a:t>
            </a:r>
            <a:r>
              <a:rPr lang="en-GB" dirty="0" err="1">
                <a:solidFill>
                  <a:schemeClr val="accent1"/>
                </a:solidFill>
              </a:rPr>
              <a:t>sporicide</a:t>
            </a:r>
            <a:r>
              <a:rPr lang="en-GB" dirty="0">
                <a:solidFill>
                  <a:schemeClr val="accent1"/>
                </a:solidFill>
              </a:rPr>
              <a:t>. </a:t>
            </a:r>
            <a:r>
              <a:rPr lang="en-GB" dirty="0" err="1">
                <a:solidFill>
                  <a:schemeClr val="accent1"/>
                </a:solidFill>
              </a:rPr>
              <a:t>Doar</a:t>
            </a:r>
            <a:r>
              <a:rPr lang="en-GB" dirty="0">
                <a:solidFill>
                  <a:schemeClr val="accent1"/>
                </a:solidFill>
              </a:rPr>
              <a:t> </a:t>
            </a:r>
            <a:r>
              <a:rPr lang="en-GB" dirty="0" err="1">
                <a:solidFill>
                  <a:schemeClr val="accent1"/>
                </a:solidFill>
              </a:rPr>
              <a:t>atunci</a:t>
            </a:r>
            <a:r>
              <a:rPr lang="en-GB" dirty="0">
                <a:solidFill>
                  <a:schemeClr val="accent1"/>
                </a:solidFill>
              </a:rPr>
              <a:t> </a:t>
            </a:r>
            <a:r>
              <a:rPr lang="en-GB" dirty="0" err="1">
                <a:solidFill>
                  <a:schemeClr val="accent1"/>
                </a:solidFill>
              </a:rPr>
              <a:t>când</a:t>
            </a:r>
            <a:r>
              <a:rPr lang="en-GB" dirty="0">
                <a:solidFill>
                  <a:schemeClr val="accent1"/>
                </a:solidFill>
              </a:rPr>
              <a:t> </a:t>
            </a:r>
            <a:r>
              <a:rPr lang="en-GB" dirty="0" err="1">
                <a:solidFill>
                  <a:schemeClr val="accent1"/>
                </a:solidFill>
              </a:rPr>
              <a:t>soluția</a:t>
            </a:r>
            <a:r>
              <a:rPr lang="en-GB" dirty="0">
                <a:solidFill>
                  <a:schemeClr val="accent1"/>
                </a:solidFill>
              </a:rPr>
              <a:t> </a:t>
            </a:r>
            <a:r>
              <a:rPr lang="en-GB" dirty="0" err="1">
                <a:solidFill>
                  <a:schemeClr val="accent1"/>
                </a:solidFill>
              </a:rPr>
              <a:t>este</a:t>
            </a:r>
            <a:r>
              <a:rPr lang="en-GB" dirty="0">
                <a:solidFill>
                  <a:schemeClr val="accent1"/>
                </a:solidFill>
              </a:rPr>
              <a:t> „</a:t>
            </a:r>
            <a:r>
              <a:rPr lang="en-GB" dirty="0" err="1">
                <a:solidFill>
                  <a:schemeClr val="accent1"/>
                </a:solidFill>
              </a:rPr>
              <a:t>activată</a:t>
            </a:r>
            <a:r>
              <a:rPr lang="en-GB" dirty="0">
                <a:solidFill>
                  <a:schemeClr val="accent1"/>
                </a:solidFill>
              </a:rPr>
              <a:t>” (</a:t>
            </a:r>
            <a:r>
              <a:rPr lang="en-GB" dirty="0" err="1">
                <a:solidFill>
                  <a:schemeClr val="accent1"/>
                </a:solidFill>
              </a:rPr>
              <a:t>alcalină</a:t>
            </a:r>
            <a:r>
              <a:rPr lang="en-GB" dirty="0">
                <a:solidFill>
                  <a:schemeClr val="accent1"/>
                </a:solidFill>
              </a:rPr>
              <a:t>) </a:t>
            </a:r>
            <a:r>
              <a:rPr lang="en-GB" dirty="0" err="1">
                <a:solidFill>
                  <a:schemeClr val="accent1"/>
                </a:solidFill>
              </a:rPr>
              <a:t>prin</a:t>
            </a:r>
            <a:r>
              <a:rPr lang="en-GB" dirty="0">
                <a:solidFill>
                  <a:schemeClr val="accent1"/>
                </a:solidFill>
              </a:rPr>
              <a:t> </a:t>
            </a:r>
            <a:r>
              <a:rPr lang="en-GB" dirty="0" err="1">
                <a:solidFill>
                  <a:schemeClr val="accent1"/>
                </a:solidFill>
              </a:rPr>
              <a:t>utilizarea</a:t>
            </a:r>
            <a:r>
              <a:rPr lang="en-GB" dirty="0">
                <a:solidFill>
                  <a:schemeClr val="accent1"/>
                </a:solidFill>
              </a:rPr>
              <a:t> </a:t>
            </a:r>
            <a:r>
              <a:rPr lang="en-GB" dirty="0" err="1">
                <a:solidFill>
                  <a:schemeClr val="accent1"/>
                </a:solidFill>
              </a:rPr>
              <a:t>agenților</a:t>
            </a:r>
            <a:r>
              <a:rPr lang="en-GB" dirty="0">
                <a:solidFill>
                  <a:schemeClr val="accent1"/>
                </a:solidFill>
              </a:rPr>
              <a:t> de </a:t>
            </a:r>
            <a:r>
              <a:rPr lang="en-GB" dirty="0" err="1">
                <a:solidFill>
                  <a:schemeClr val="accent1"/>
                </a:solidFill>
              </a:rPr>
              <a:t>alcalinizare</a:t>
            </a:r>
            <a:r>
              <a:rPr lang="en-GB" dirty="0">
                <a:solidFill>
                  <a:schemeClr val="accent1"/>
                </a:solidFill>
              </a:rPr>
              <a:t> la pH 7,5–8,5 </a:t>
            </a:r>
            <a:r>
              <a:rPr lang="en-GB" dirty="0" err="1">
                <a:solidFill>
                  <a:schemeClr val="accent1"/>
                </a:solidFill>
              </a:rPr>
              <a:t>soluția</a:t>
            </a:r>
            <a:r>
              <a:rPr lang="en-GB" dirty="0">
                <a:solidFill>
                  <a:schemeClr val="accent1"/>
                </a:solidFill>
              </a:rPr>
              <a:t> </a:t>
            </a:r>
            <a:r>
              <a:rPr lang="en-GB" dirty="0" err="1">
                <a:solidFill>
                  <a:schemeClr val="accent1"/>
                </a:solidFill>
              </a:rPr>
              <a:t>devine</a:t>
            </a:r>
            <a:r>
              <a:rPr lang="en-GB" dirty="0">
                <a:solidFill>
                  <a:schemeClr val="accent1"/>
                </a:solidFill>
              </a:rPr>
              <a:t> </a:t>
            </a:r>
            <a:r>
              <a:rPr lang="en-GB" dirty="0" err="1">
                <a:solidFill>
                  <a:schemeClr val="accent1"/>
                </a:solidFill>
              </a:rPr>
              <a:t>sporicid</a:t>
            </a:r>
            <a:r>
              <a:rPr lang="en-GB" dirty="0">
                <a:solidFill>
                  <a:schemeClr val="accent1"/>
                </a:solidFill>
              </a:rPr>
              <a:t>. </a:t>
            </a:r>
            <a:endParaRPr lang="en-GB" dirty="0">
              <a:solidFill>
                <a:schemeClr val="accent1"/>
              </a:solidFill>
            </a:endParaRPr>
          </a:p>
          <a:p>
            <a:pPr algn="just"/>
            <a:endParaRPr lang="en-GB" b="1" dirty="0">
              <a:solidFill>
                <a:schemeClr val="accent1"/>
              </a:solidFill>
            </a:endParaRPr>
          </a:p>
          <a:p>
            <a:pPr algn="just"/>
            <a:r>
              <a:rPr lang="en-GB" b="1" dirty="0">
                <a:solidFill>
                  <a:schemeClr val="accent1"/>
                </a:solidFill>
              </a:rPr>
              <a:t>5. </a:t>
            </a:r>
            <a:r>
              <a:rPr lang="en-GB" b="1" dirty="0" err="1">
                <a:solidFill>
                  <a:schemeClr val="accent1"/>
                </a:solidFill>
              </a:rPr>
              <a:t>Iodofori</a:t>
            </a:r>
            <a:endParaRPr lang="en-GB" b="1" dirty="0">
              <a:solidFill>
                <a:schemeClr val="accent1"/>
              </a:solidFill>
            </a:endParaRPr>
          </a:p>
          <a:p>
            <a:pPr algn="just"/>
            <a:r>
              <a:rPr lang="en-GB" dirty="0" err="1">
                <a:solidFill>
                  <a:schemeClr val="accent1"/>
                </a:solidFill>
              </a:rPr>
              <a:t>Soluțiile</a:t>
            </a:r>
            <a:r>
              <a:rPr lang="en-GB" dirty="0">
                <a:solidFill>
                  <a:schemeClr val="accent1"/>
                </a:solidFill>
              </a:rPr>
              <a:t> </a:t>
            </a:r>
            <a:r>
              <a:rPr lang="en-GB" dirty="0" err="1">
                <a:solidFill>
                  <a:schemeClr val="accent1"/>
                </a:solidFill>
              </a:rPr>
              <a:t>sau</a:t>
            </a:r>
            <a:r>
              <a:rPr lang="en-GB" dirty="0">
                <a:solidFill>
                  <a:schemeClr val="accent1"/>
                </a:solidFill>
              </a:rPr>
              <a:t> </a:t>
            </a:r>
            <a:r>
              <a:rPr lang="en-GB" dirty="0" err="1">
                <a:solidFill>
                  <a:schemeClr val="accent1"/>
                </a:solidFill>
              </a:rPr>
              <a:t>tincturile</a:t>
            </a:r>
            <a:r>
              <a:rPr lang="en-GB" dirty="0">
                <a:solidFill>
                  <a:schemeClr val="accent1"/>
                </a:solidFill>
              </a:rPr>
              <a:t> de </a:t>
            </a:r>
            <a:r>
              <a:rPr lang="en-GB" dirty="0" err="1">
                <a:solidFill>
                  <a:schemeClr val="accent1"/>
                </a:solidFill>
              </a:rPr>
              <a:t>iod</a:t>
            </a:r>
            <a:r>
              <a:rPr lang="en-GB" dirty="0">
                <a:solidFill>
                  <a:schemeClr val="accent1"/>
                </a:solidFill>
              </a:rPr>
              <a:t> au </a:t>
            </a:r>
            <a:r>
              <a:rPr lang="en-GB" dirty="0" err="1">
                <a:solidFill>
                  <a:schemeClr val="accent1"/>
                </a:solidFill>
              </a:rPr>
              <a:t>fost</a:t>
            </a:r>
            <a:r>
              <a:rPr lang="en-GB" dirty="0">
                <a:solidFill>
                  <a:schemeClr val="accent1"/>
                </a:solidFill>
              </a:rPr>
              <a:t> </a:t>
            </a:r>
            <a:r>
              <a:rPr lang="en-GB" dirty="0" err="1">
                <a:solidFill>
                  <a:schemeClr val="accent1"/>
                </a:solidFill>
              </a:rPr>
              <a:t>folosite</a:t>
            </a:r>
            <a:r>
              <a:rPr lang="en-GB" dirty="0">
                <a:solidFill>
                  <a:schemeClr val="accent1"/>
                </a:solidFill>
              </a:rPr>
              <a:t> de </a:t>
            </a:r>
            <a:r>
              <a:rPr lang="en-GB" dirty="0" err="1">
                <a:solidFill>
                  <a:schemeClr val="accent1"/>
                </a:solidFill>
              </a:rPr>
              <a:t>mult</a:t>
            </a:r>
            <a:r>
              <a:rPr lang="en-GB" dirty="0">
                <a:solidFill>
                  <a:schemeClr val="accent1"/>
                </a:solidFill>
              </a:rPr>
              <a:t> </a:t>
            </a:r>
            <a:r>
              <a:rPr lang="en-GB" dirty="0" err="1">
                <a:solidFill>
                  <a:schemeClr val="accent1"/>
                </a:solidFill>
              </a:rPr>
              <a:t>timp</a:t>
            </a:r>
            <a:r>
              <a:rPr lang="en-GB" dirty="0">
                <a:solidFill>
                  <a:schemeClr val="accent1"/>
                </a:solidFill>
              </a:rPr>
              <a:t> de </a:t>
            </a:r>
            <a:r>
              <a:rPr lang="en-GB" dirty="0" err="1">
                <a:solidFill>
                  <a:schemeClr val="accent1"/>
                </a:solidFill>
              </a:rPr>
              <a:t>profesioniștii</a:t>
            </a:r>
            <a:r>
              <a:rPr lang="en-GB" dirty="0">
                <a:solidFill>
                  <a:schemeClr val="accent1"/>
                </a:solidFill>
              </a:rPr>
              <a:t> din </a:t>
            </a:r>
            <a:r>
              <a:rPr lang="en-GB" dirty="0" err="1">
                <a:solidFill>
                  <a:schemeClr val="accent1"/>
                </a:solidFill>
              </a:rPr>
              <a:t>domeniul</a:t>
            </a:r>
            <a:r>
              <a:rPr lang="en-GB" dirty="0">
                <a:solidFill>
                  <a:schemeClr val="accent1"/>
                </a:solidFill>
              </a:rPr>
              <a:t> </a:t>
            </a:r>
            <a:r>
              <a:rPr lang="en-GB" dirty="0" err="1">
                <a:solidFill>
                  <a:schemeClr val="accent1"/>
                </a:solidFill>
              </a:rPr>
              <a:t>sănătății</a:t>
            </a:r>
            <a:r>
              <a:rPr lang="en-GB" dirty="0">
                <a:solidFill>
                  <a:schemeClr val="accent1"/>
                </a:solidFill>
              </a:rPr>
              <a:t> în </a:t>
            </a:r>
            <a:r>
              <a:rPr lang="en-GB" dirty="0" err="1">
                <a:solidFill>
                  <a:schemeClr val="accent1"/>
                </a:solidFill>
              </a:rPr>
              <a:t>primul</a:t>
            </a:r>
            <a:r>
              <a:rPr lang="en-GB" dirty="0">
                <a:solidFill>
                  <a:schemeClr val="accent1"/>
                </a:solidFill>
              </a:rPr>
              <a:t> </a:t>
            </a:r>
            <a:r>
              <a:rPr lang="en-GB" dirty="0" err="1">
                <a:solidFill>
                  <a:schemeClr val="accent1"/>
                </a:solidFill>
              </a:rPr>
              <a:t>rând</a:t>
            </a:r>
            <a:r>
              <a:rPr lang="en-GB" dirty="0">
                <a:solidFill>
                  <a:schemeClr val="accent1"/>
                </a:solidFill>
              </a:rPr>
              <a:t> ca </a:t>
            </a:r>
            <a:r>
              <a:rPr lang="en-GB" dirty="0" err="1">
                <a:solidFill>
                  <a:schemeClr val="accent1"/>
                </a:solidFill>
              </a:rPr>
              <a:t>antiseptice</a:t>
            </a:r>
            <a:r>
              <a:rPr lang="en-GB" dirty="0">
                <a:solidFill>
                  <a:schemeClr val="accent1"/>
                </a:solidFill>
              </a:rPr>
              <a:t> pe </a:t>
            </a:r>
            <a:r>
              <a:rPr lang="en-GB" dirty="0" err="1">
                <a:solidFill>
                  <a:schemeClr val="accent1"/>
                </a:solidFill>
              </a:rPr>
              <a:t>piele</a:t>
            </a:r>
            <a:r>
              <a:rPr lang="en-GB" dirty="0">
                <a:solidFill>
                  <a:schemeClr val="accent1"/>
                </a:solidFill>
              </a:rPr>
              <a:t> </a:t>
            </a:r>
            <a:r>
              <a:rPr lang="en-GB" dirty="0" err="1">
                <a:solidFill>
                  <a:schemeClr val="accent1"/>
                </a:solidFill>
              </a:rPr>
              <a:t>sau</a:t>
            </a:r>
            <a:r>
              <a:rPr lang="en-GB" dirty="0">
                <a:solidFill>
                  <a:schemeClr val="accent1"/>
                </a:solidFill>
              </a:rPr>
              <a:t> </a:t>
            </a:r>
            <a:r>
              <a:rPr lang="en-GB" dirty="0" err="1">
                <a:solidFill>
                  <a:schemeClr val="accent1"/>
                </a:solidFill>
              </a:rPr>
              <a:t>țesut</a:t>
            </a:r>
            <a:r>
              <a:rPr lang="en-GB" dirty="0">
                <a:solidFill>
                  <a:schemeClr val="accent1"/>
                </a:solidFill>
              </a:rPr>
              <a:t>. </a:t>
            </a:r>
            <a:r>
              <a:rPr lang="en-GB" dirty="0" err="1">
                <a:solidFill>
                  <a:schemeClr val="accent1"/>
                </a:solidFill>
              </a:rPr>
              <a:t>Iodoforii</a:t>
            </a:r>
            <a:r>
              <a:rPr lang="en-GB" dirty="0">
                <a:solidFill>
                  <a:schemeClr val="accent1"/>
                </a:solidFill>
              </a:rPr>
              <a:t>, pe de </a:t>
            </a:r>
            <a:r>
              <a:rPr lang="en-GB" dirty="0" err="1">
                <a:solidFill>
                  <a:schemeClr val="accent1"/>
                </a:solidFill>
              </a:rPr>
              <a:t>altă</a:t>
            </a:r>
            <a:r>
              <a:rPr lang="en-GB" dirty="0">
                <a:solidFill>
                  <a:schemeClr val="accent1"/>
                </a:solidFill>
              </a:rPr>
              <a:t> parte, au </a:t>
            </a:r>
            <a:r>
              <a:rPr lang="en-GB" dirty="0" err="1">
                <a:solidFill>
                  <a:schemeClr val="accent1"/>
                </a:solidFill>
              </a:rPr>
              <a:t>fost</a:t>
            </a:r>
            <a:r>
              <a:rPr lang="en-GB" dirty="0">
                <a:solidFill>
                  <a:schemeClr val="accent1"/>
                </a:solidFill>
              </a:rPr>
              <a:t> </a:t>
            </a:r>
            <a:r>
              <a:rPr lang="en-GB" dirty="0" err="1">
                <a:solidFill>
                  <a:schemeClr val="accent1"/>
                </a:solidFill>
              </a:rPr>
              <a:t>folosiți</a:t>
            </a:r>
            <a:r>
              <a:rPr lang="en-GB" dirty="0">
                <a:solidFill>
                  <a:schemeClr val="accent1"/>
                </a:solidFill>
              </a:rPr>
              <a:t> </a:t>
            </a:r>
            <a:r>
              <a:rPr lang="en-GB" dirty="0" err="1">
                <a:solidFill>
                  <a:schemeClr val="accent1"/>
                </a:solidFill>
              </a:rPr>
              <a:t>atât</a:t>
            </a:r>
            <a:r>
              <a:rPr lang="en-GB" dirty="0">
                <a:solidFill>
                  <a:schemeClr val="accent1"/>
                </a:solidFill>
              </a:rPr>
              <a:t> ca </a:t>
            </a:r>
            <a:r>
              <a:rPr lang="en-GB" dirty="0" err="1">
                <a:solidFill>
                  <a:schemeClr val="accent1"/>
                </a:solidFill>
              </a:rPr>
              <a:t>antiseptice</a:t>
            </a:r>
            <a:r>
              <a:rPr lang="en-GB" dirty="0">
                <a:solidFill>
                  <a:schemeClr val="accent1"/>
                </a:solidFill>
              </a:rPr>
              <a:t>, </a:t>
            </a:r>
            <a:r>
              <a:rPr lang="en-GB" dirty="0" err="1">
                <a:solidFill>
                  <a:schemeClr val="accent1"/>
                </a:solidFill>
              </a:rPr>
              <a:t>cât</a:t>
            </a:r>
            <a:r>
              <a:rPr lang="en-GB" dirty="0">
                <a:solidFill>
                  <a:schemeClr val="accent1"/>
                </a:solidFill>
              </a:rPr>
              <a:t> </a:t>
            </a:r>
            <a:r>
              <a:rPr lang="en-GB" dirty="0" err="1">
                <a:solidFill>
                  <a:schemeClr val="accent1"/>
                </a:solidFill>
              </a:rPr>
              <a:t>și</a:t>
            </a:r>
            <a:r>
              <a:rPr lang="en-GB" dirty="0">
                <a:solidFill>
                  <a:schemeClr val="accent1"/>
                </a:solidFill>
              </a:rPr>
              <a:t> </a:t>
            </a:r>
            <a:r>
              <a:rPr lang="en-GB" dirty="0" err="1">
                <a:solidFill>
                  <a:schemeClr val="accent1"/>
                </a:solidFill>
              </a:rPr>
              <a:t>pentru</a:t>
            </a:r>
            <a:r>
              <a:rPr lang="en-GB" dirty="0">
                <a:solidFill>
                  <a:schemeClr val="accent1"/>
                </a:solidFill>
              </a:rPr>
              <a:t> </a:t>
            </a:r>
            <a:r>
              <a:rPr lang="en-GB" dirty="0" err="1">
                <a:solidFill>
                  <a:schemeClr val="accent1"/>
                </a:solidFill>
              </a:rPr>
              <a:t>dezinfecție</a:t>
            </a:r>
            <a:r>
              <a:rPr lang="en-GB" dirty="0">
                <a:solidFill>
                  <a:schemeClr val="accent1"/>
                </a:solidFill>
              </a:rPr>
              <a:t> </a:t>
            </a:r>
            <a:r>
              <a:rPr lang="en-GB" dirty="0" err="1">
                <a:solidFill>
                  <a:schemeClr val="accent1"/>
                </a:solidFill>
              </a:rPr>
              <a:t>și</a:t>
            </a:r>
            <a:r>
              <a:rPr lang="en-GB" dirty="0">
                <a:solidFill>
                  <a:schemeClr val="accent1"/>
                </a:solidFill>
              </a:rPr>
              <a:t> </a:t>
            </a:r>
            <a:r>
              <a:rPr lang="en-GB" dirty="0" err="1">
                <a:solidFill>
                  <a:schemeClr val="accent1"/>
                </a:solidFill>
              </a:rPr>
              <a:t>sterilizare</a:t>
            </a:r>
            <a:r>
              <a:rPr lang="en-GB" dirty="0">
                <a:solidFill>
                  <a:schemeClr val="accent1"/>
                </a:solidFill>
              </a:rPr>
              <a:t> în </a:t>
            </a:r>
            <a:r>
              <a:rPr lang="en-GB" dirty="0" err="1">
                <a:solidFill>
                  <a:schemeClr val="accent1"/>
                </a:solidFill>
              </a:rPr>
              <a:t>unitățile</a:t>
            </a:r>
            <a:r>
              <a:rPr lang="en-GB" dirty="0">
                <a:solidFill>
                  <a:schemeClr val="accent1"/>
                </a:solidFill>
              </a:rPr>
              <a:t> de </a:t>
            </a:r>
            <a:r>
              <a:rPr lang="en-GB" dirty="0" err="1">
                <a:solidFill>
                  <a:schemeClr val="accent1"/>
                </a:solidFill>
              </a:rPr>
              <a:t>asistență</a:t>
            </a:r>
            <a:r>
              <a:rPr lang="en-GB" dirty="0">
                <a:solidFill>
                  <a:schemeClr val="accent1"/>
                </a:solidFill>
              </a:rPr>
              <a:t> </a:t>
            </a:r>
            <a:r>
              <a:rPr lang="en-GB" dirty="0" err="1">
                <a:solidFill>
                  <a:schemeClr val="accent1"/>
                </a:solidFill>
              </a:rPr>
              <a:t>medicala</a:t>
            </a:r>
            <a:r>
              <a:rPr lang="en-GB" dirty="0">
                <a:solidFill>
                  <a:schemeClr val="accent1"/>
                </a:solidFill>
              </a:rPr>
              <a:t>. Un </a:t>
            </a:r>
            <a:r>
              <a:rPr lang="en-GB" dirty="0" err="1">
                <a:solidFill>
                  <a:schemeClr val="accent1"/>
                </a:solidFill>
              </a:rPr>
              <a:t>iodofor</a:t>
            </a:r>
            <a:r>
              <a:rPr lang="en-GB" dirty="0">
                <a:solidFill>
                  <a:schemeClr val="accent1"/>
                </a:solidFill>
              </a:rPr>
              <a:t> </a:t>
            </a:r>
            <a:r>
              <a:rPr lang="en-GB" dirty="0" err="1">
                <a:solidFill>
                  <a:schemeClr val="accent1"/>
                </a:solidFill>
              </a:rPr>
              <a:t>este</a:t>
            </a:r>
            <a:r>
              <a:rPr lang="en-GB" dirty="0">
                <a:solidFill>
                  <a:schemeClr val="accent1"/>
                </a:solidFill>
              </a:rPr>
              <a:t> o </a:t>
            </a:r>
            <a:r>
              <a:rPr lang="en-GB" dirty="0" err="1">
                <a:solidFill>
                  <a:schemeClr val="accent1"/>
                </a:solidFill>
              </a:rPr>
              <a:t>combinație</a:t>
            </a:r>
            <a:r>
              <a:rPr lang="en-GB" dirty="0">
                <a:solidFill>
                  <a:schemeClr val="accent1"/>
                </a:solidFill>
              </a:rPr>
              <a:t> de </a:t>
            </a:r>
            <a:r>
              <a:rPr lang="en-GB" dirty="0" err="1">
                <a:solidFill>
                  <a:schemeClr val="accent1"/>
                </a:solidFill>
              </a:rPr>
              <a:t>iod</a:t>
            </a:r>
            <a:r>
              <a:rPr lang="en-GB" dirty="0">
                <a:solidFill>
                  <a:schemeClr val="accent1"/>
                </a:solidFill>
              </a:rPr>
              <a:t> </a:t>
            </a:r>
            <a:r>
              <a:rPr lang="en-GB" dirty="0" err="1">
                <a:solidFill>
                  <a:schemeClr val="accent1"/>
                </a:solidFill>
              </a:rPr>
              <a:t>și</a:t>
            </a:r>
            <a:r>
              <a:rPr lang="en-GB" dirty="0">
                <a:solidFill>
                  <a:schemeClr val="accent1"/>
                </a:solidFill>
              </a:rPr>
              <a:t> un agent de </a:t>
            </a:r>
            <a:r>
              <a:rPr lang="en-GB" dirty="0" err="1">
                <a:solidFill>
                  <a:schemeClr val="accent1"/>
                </a:solidFill>
              </a:rPr>
              <a:t>solubilizare</a:t>
            </a:r>
            <a:r>
              <a:rPr lang="en-GB" dirty="0">
                <a:solidFill>
                  <a:schemeClr val="accent1"/>
                </a:solidFill>
              </a:rPr>
              <a:t> </a:t>
            </a:r>
            <a:r>
              <a:rPr lang="en-GB" dirty="0" err="1">
                <a:solidFill>
                  <a:schemeClr val="accent1"/>
                </a:solidFill>
              </a:rPr>
              <a:t>sau</a:t>
            </a:r>
            <a:r>
              <a:rPr lang="en-GB" dirty="0">
                <a:solidFill>
                  <a:schemeClr val="accent1"/>
                </a:solidFill>
              </a:rPr>
              <a:t> </a:t>
            </a:r>
            <a:r>
              <a:rPr lang="en-GB" dirty="0" err="1">
                <a:solidFill>
                  <a:schemeClr val="accent1"/>
                </a:solidFill>
              </a:rPr>
              <a:t>purtător</a:t>
            </a:r>
            <a:r>
              <a:rPr lang="en-GB" dirty="0">
                <a:solidFill>
                  <a:schemeClr val="accent1"/>
                </a:solidFill>
              </a:rPr>
              <a:t>; </a:t>
            </a:r>
            <a:r>
              <a:rPr lang="en-GB" dirty="0" err="1">
                <a:solidFill>
                  <a:schemeClr val="accent1"/>
                </a:solidFill>
              </a:rPr>
              <a:t>complexul</a:t>
            </a:r>
            <a:r>
              <a:rPr lang="en-GB" dirty="0">
                <a:solidFill>
                  <a:schemeClr val="accent1"/>
                </a:solidFill>
              </a:rPr>
              <a:t> </a:t>
            </a:r>
            <a:r>
              <a:rPr lang="en-GB" dirty="0" err="1">
                <a:solidFill>
                  <a:schemeClr val="accent1"/>
                </a:solidFill>
              </a:rPr>
              <a:t>rezultat</a:t>
            </a:r>
            <a:r>
              <a:rPr lang="en-GB" dirty="0">
                <a:solidFill>
                  <a:schemeClr val="accent1"/>
                </a:solidFill>
              </a:rPr>
              <a:t> </a:t>
            </a:r>
            <a:r>
              <a:rPr lang="en-GB" dirty="0" err="1">
                <a:solidFill>
                  <a:schemeClr val="accent1"/>
                </a:solidFill>
              </a:rPr>
              <a:t>oferă</a:t>
            </a:r>
            <a:r>
              <a:rPr lang="en-GB" dirty="0">
                <a:solidFill>
                  <a:schemeClr val="accent1"/>
                </a:solidFill>
              </a:rPr>
              <a:t> un </a:t>
            </a:r>
            <a:r>
              <a:rPr lang="en-GB" dirty="0" err="1">
                <a:solidFill>
                  <a:schemeClr val="accent1"/>
                </a:solidFill>
              </a:rPr>
              <a:t>rezervor</a:t>
            </a:r>
            <a:r>
              <a:rPr lang="en-GB" dirty="0">
                <a:solidFill>
                  <a:schemeClr val="accent1"/>
                </a:solidFill>
              </a:rPr>
              <a:t> de </a:t>
            </a:r>
            <a:r>
              <a:rPr lang="en-GB" dirty="0" err="1">
                <a:solidFill>
                  <a:schemeClr val="accent1"/>
                </a:solidFill>
              </a:rPr>
              <a:t>iod</a:t>
            </a:r>
            <a:r>
              <a:rPr lang="en-GB" dirty="0">
                <a:solidFill>
                  <a:schemeClr val="accent1"/>
                </a:solidFill>
              </a:rPr>
              <a:t> cu </a:t>
            </a:r>
            <a:r>
              <a:rPr lang="en-GB" dirty="0" err="1">
                <a:solidFill>
                  <a:schemeClr val="accent1"/>
                </a:solidFill>
              </a:rPr>
              <a:t>eliberare</a:t>
            </a:r>
            <a:r>
              <a:rPr lang="en-GB" dirty="0">
                <a:solidFill>
                  <a:schemeClr val="accent1"/>
                </a:solidFill>
              </a:rPr>
              <a:t> </a:t>
            </a:r>
            <a:r>
              <a:rPr lang="en-GB" dirty="0" err="1">
                <a:solidFill>
                  <a:schemeClr val="accent1"/>
                </a:solidFill>
              </a:rPr>
              <a:t>susținută</a:t>
            </a:r>
            <a:r>
              <a:rPr lang="en-GB" dirty="0">
                <a:solidFill>
                  <a:schemeClr val="accent1"/>
                </a:solidFill>
              </a:rPr>
              <a:t> </a:t>
            </a:r>
            <a:r>
              <a:rPr lang="en-GB" dirty="0" err="1">
                <a:solidFill>
                  <a:schemeClr val="accent1"/>
                </a:solidFill>
              </a:rPr>
              <a:t>și</a:t>
            </a:r>
            <a:r>
              <a:rPr lang="en-GB" dirty="0">
                <a:solidFill>
                  <a:schemeClr val="accent1"/>
                </a:solidFill>
              </a:rPr>
              <a:t> </a:t>
            </a:r>
            <a:r>
              <a:rPr lang="en-GB" dirty="0" err="1">
                <a:solidFill>
                  <a:schemeClr val="accent1"/>
                </a:solidFill>
              </a:rPr>
              <a:t>eliberează</a:t>
            </a:r>
            <a:r>
              <a:rPr lang="en-GB" dirty="0">
                <a:solidFill>
                  <a:schemeClr val="accent1"/>
                </a:solidFill>
              </a:rPr>
              <a:t> </a:t>
            </a:r>
            <a:r>
              <a:rPr lang="en-GB" dirty="0" err="1">
                <a:solidFill>
                  <a:schemeClr val="accent1"/>
                </a:solidFill>
              </a:rPr>
              <a:t>cantități</a:t>
            </a:r>
            <a:r>
              <a:rPr lang="en-GB" dirty="0">
                <a:solidFill>
                  <a:schemeClr val="accent1"/>
                </a:solidFill>
              </a:rPr>
              <a:t> </a:t>
            </a:r>
            <a:r>
              <a:rPr lang="en-GB" dirty="0" err="1">
                <a:solidFill>
                  <a:schemeClr val="accent1"/>
                </a:solidFill>
              </a:rPr>
              <a:t>mici</a:t>
            </a:r>
            <a:r>
              <a:rPr lang="en-GB" dirty="0">
                <a:solidFill>
                  <a:schemeClr val="accent1"/>
                </a:solidFill>
              </a:rPr>
              <a:t> de </a:t>
            </a:r>
            <a:r>
              <a:rPr lang="en-GB" dirty="0" err="1">
                <a:solidFill>
                  <a:schemeClr val="accent1"/>
                </a:solidFill>
              </a:rPr>
              <a:t>iod</a:t>
            </a:r>
            <a:r>
              <a:rPr lang="en-GB" dirty="0">
                <a:solidFill>
                  <a:schemeClr val="accent1"/>
                </a:solidFill>
              </a:rPr>
              <a:t> liber </a:t>
            </a:r>
            <a:r>
              <a:rPr lang="en-GB" dirty="0" err="1">
                <a:solidFill>
                  <a:schemeClr val="accent1"/>
                </a:solidFill>
              </a:rPr>
              <a:t>intr</a:t>
            </a:r>
            <a:r>
              <a:rPr lang="en-GB" dirty="0">
                <a:solidFill>
                  <a:schemeClr val="accent1"/>
                </a:solidFill>
              </a:rPr>
              <a:t>-o </a:t>
            </a:r>
            <a:r>
              <a:rPr lang="en-GB" dirty="0" err="1">
                <a:solidFill>
                  <a:schemeClr val="accent1"/>
                </a:solidFill>
              </a:rPr>
              <a:t>solutie</a:t>
            </a:r>
            <a:r>
              <a:rPr lang="en-GB" dirty="0">
                <a:solidFill>
                  <a:schemeClr val="accent1"/>
                </a:solidFill>
              </a:rPr>
              <a:t> </a:t>
            </a:r>
            <a:r>
              <a:rPr lang="en-GB" dirty="0" err="1">
                <a:solidFill>
                  <a:schemeClr val="accent1"/>
                </a:solidFill>
              </a:rPr>
              <a:t>apoasa</a:t>
            </a:r>
            <a:r>
              <a:rPr lang="en-GB" dirty="0">
                <a:solidFill>
                  <a:schemeClr val="accent1"/>
                </a:solidFill>
              </a:rPr>
              <a:t>. </a:t>
            </a:r>
            <a:endParaRPr lang="en-GB" dirty="0">
              <a:solidFill>
                <a:schemeClr val="accent1"/>
              </a:solidFill>
            </a:endParaRPr>
          </a:p>
          <a:p>
            <a:pPr algn="just"/>
            <a:endParaRPr lang="en-GB" dirty="0">
              <a:solidFill>
                <a:schemeClr val="accent1"/>
              </a:solidFill>
            </a:endParaRPr>
          </a:p>
          <a:p>
            <a:pPr algn="just"/>
            <a:r>
              <a:rPr lang="en-GB" b="1" dirty="0">
                <a:solidFill>
                  <a:schemeClr val="accent1"/>
                </a:solidFill>
              </a:rPr>
              <a:t>6. </a:t>
            </a:r>
            <a:r>
              <a:rPr lang="en-GB" b="1" dirty="0" err="1">
                <a:solidFill>
                  <a:schemeClr val="accent1"/>
                </a:solidFill>
              </a:rPr>
              <a:t>Ortoftalaldehidă</a:t>
            </a:r>
            <a:r>
              <a:rPr lang="en-GB" b="1" dirty="0">
                <a:solidFill>
                  <a:schemeClr val="accent1"/>
                </a:solidFill>
              </a:rPr>
              <a:t> (OPA)</a:t>
            </a:r>
            <a:endParaRPr lang="en-GB" b="1" dirty="0">
              <a:solidFill>
                <a:schemeClr val="accent1"/>
              </a:solidFill>
            </a:endParaRPr>
          </a:p>
          <a:p>
            <a:pPr algn="just"/>
            <a:r>
              <a:rPr lang="en-GB" dirty="0" err="1">
                <a:solidFill>
                  <a:schemeClr val="accent1"/>
                </a:solidFill>
              </a:rPr>
              <a:t>Ortoftalaldehida</a:t>
            </a:r>
            <a:r>
              <a:rPr lang="en-GB" dirty="0">
                <a:solidFill>
                  <a:schemeClr val="accent1"/>
                </a:solidFill>
              </a:rPr>
              <a:t> </a:t>
            </a:r>
            <a:r>
              <a:rPr lang="en-GB" dirty="0" err="1">
                <a:solidFill>
                  <a:schemeClr val="accent1"/>
                </a:solidFill>
              </a:rPr>
              <a:t>este</a:t>
            </a:r>
            <a:r>
              <a:rPr lang="en-GB" dirty="0">
                <a:solidFill>
                  <a:schemeClr val="accent1"/>
                </a:solidFill>
              </a:rPr>
              <a:t> un </a:t>
            </a:r>
            <a:r>
              <a:rPr lang="en-GB" dirty="0" err="1">
                <a:solidFill>
                  <a:schemeClr val="accent1"/>
                </a:solidFill>
              </a:rPr>
              <a:t>dezinfectant</a:t>
            </a:r>
            <a:r>
              <a:rPr lang="en-GB" dirty="0">
                <a:solidFill>
                  <a:schemeClr val="accent1"/>
                </a:solidFill>
              </a:rPr>
              <a:t> de </a:t>
            </a:r>
            <a:r>
              <a:rPr lang="en-GB" dirty="0" err="1">
                <a:solidFill>
                  <a:schemeClr val="accent1"/>
                </a:solidFill>
              </a:rPr>
              <a:t>nivel</a:t>
            </a:r>
            <a:r>
              <a:rPr lang="en-GB" dirty="0">
                <a:solidFill>
                  <a:schemeClr val="accent1"/>
                </a:solidFill>
              </a:rPr>
              <a:t> </a:t>
            </a:r>
            <a:r>
              <a:rPr lang="en-GB" dirty="0" err="1">
                <a:solidFill>
                  <a:schemeClr val="accent1"/>
                </a:solidFill>
              </a:rPr>
              <a:t>înalt</a:t>
            </a:r>
            <a:r>
              <a:rPr lang="en-GB" dirty="0">
                <a:solidFill>
                  <a:schemeClr val="accent1"/>
                </a:solidFill>
              </a:rPr>
              <a:t> care a </a:t>
            </a:r>
            <a:r>
              <a:rPr lang="en-GB" dirty="0" err="1">
                <a:solidFill>
                  <a:schemeClr val="accent1"/>
                </a:solidFill>
              </a:rPr>
              <a:t>primit</a:t>
            </a:r>
            <a:r>
              <a:rPr lang="en-GB" dirty="0">
                <a:solidFill>
                  <a:schemeClr val="accent1"/>
                </a:solidFill>
              </a:rPr>
              <a:t> </a:t>
            </a:r>
            <a:r>
              <a:rPr lang="en-GB" dirty="0" err="1">
                <a:solidFill>
                  <a:schemeClr val="accent1"/>
                </a:solidFill>
              </a:rPr>
              <a:t>aprobarea</a:t>
            </a:r>
            <a:r>
              <a:rPr lang="en-GB" dirty="0">
                <a:solidFill>
                  <a:schemeClr val="accent1"/>
                </a:solidFill>
              </a:rPr>
              <a:t> FDA în </a:t>
            </a:r>
            <a:r>
              <a:rPr lang="en-GB" dirty="0" err="1">
                <a:solidFill>
                  <a:schemeClr val="accent1"/>
                </a:solidFill>
              </a:rPr>
              <a:t>octombrie</a:t>
            </a:r>
            <a:r>
              <a:rPr lang="en-GB" dirty="0">
                <a:solidFill>
                  <a:schemeClr val="accent1"/>
                </a:solidFill>
              </a:rPr>
              <a:t> 1999. </a:t>
            </a:r>
            <a:r>
              <a:rPr lang="en-GB" dirty="0" err="1">
                <a:solidFill>
                  <a:schemeClr val="accent1"/>
                </a:solidFill>
              </a:rPr>
              <a:t>Contine</a:t>
            </a:r>
            <a:r>
              <a:rPr lang="en-GB" dirty="0">
                <a:solidFill>
                  <a:schemeClr val="accent1"/>
                </a:solidFill>
              </a:rPr>
              <a:t> 0,55% 1,2-benzendicarboxaldehida (OPA). </a:t>
            </a:r>
            <a:r>
              <a:rPr lang="en-GB" dirty="0" err="1">
                <a:solidFill>
                  <a:schemeClr val="accent1"/>
                </a:solidFill>
              </a:rPr>
              <a:t>Soluția</a:t>
            </a:r>
            <a:r>
              <a:rPr lang="en-GB" dirty="0">
                <a:solidFill>
                  <a:schemeClr val="accent1"/>
                </a:solidFill>
              </a:rPr>
              <a:t> OPA </a:t>
            </a:r>
            <a:r>
              <a:rPr lang="en-GB" dirty="0" err="1">
                <a:solidFill>
                  <a:schemeClr val="accent1"/>
                </a:solidFill>
              </a:rPr>
              <a:t>este</a:t>
            </a:r>
            <a:r>
              <a:rPr lang="en-GB" dirty="0">
                <a:solidFill>
                  <a:schemeClr val="accent1"/>
                </a:solidFill>
              </a:rPr>
              <a:t> un </a:t>
            </a:r>
            <a:r>
              <a:rPr lang="en-GB" dirty="0" err="1">
                <a:solidFill>
                  <a:schemeClr val="accent1"/>
                </a:solidFill>
              </a:rPr>
              <a:t>lichid</a:t>
            </a:r>
            <a:r>
              <a:rPr lang="en-GB" dirty="0">
                <a:solidFill>
                  <a:schemeClr val="accent1"/>
                </a:solidFill>
              </a:rPr>
              <a:t> </a:t>
            </a:r>
            <a:r>
              <a:rPr lang="en-GB" dirty="0" err="1">
                <a:solidFill>
                  <a:schemeClr val="accent1"/>
                </a:solidFill>
              </a:rPr>
              <a:t>limpede</a:t>
            </a:r>
            <a:r>
              <a:rPr lang="en-GB" dirty="0">
                <a:solidFill>
                  <a:schemeClr val="accent1"/>
                </a:solidFill>
              </a:rPr>
              <a:t>, </a:t>
            </a:r>
            <a:r>
              <a:rPr lang="en-GB" dirty="0" err="1">
                <a:solidFill>
                  <a:schemeClr val="accent1"/>
                </a:solidFill>
              </a:rPr>
              <a:t>albastru</a:t>
            </a:r>
            <a:r>
              <a:rPr lang="en-GB" dirty="0">
                <a:solidFill>
                  <a:schemeClr val="accent1"/>
                </a:solidFill>
              </a:rPr>
              <a:t> pal cu un pH de 7,5. </a:t>
            </a:r>
            <a:endParaRPr lang="en-GB" dirty="0">
              <a:solidFill>
                <a:schemeClr val="accent1"/>
              </a:solidFill>
            </a:endParaRPr>
          </a:p>
          <a:p>
            <a:pPr algn="just"/>
            <a:endParaRPr lang="en-GB" dirty="0">
              <a:solidFill>
                <a:schemeClr val="accent1"/>
              </a:solidFill>
            </a:endParaRPr>
          </a:p>
          <a:p>
            <a:pPr algn="just"/>
            <a:r>
              <a:rPr lang="en-GB" b="1" dirty="0">
                <a:solidFill>
                  <a:schemeClr val="accent1"/>
                </a:solidFill>
              </a:rPr>
              <a:t>7. Acid peracetic</a:t>
            </a:r>
            <a:endParaRPr lang="en-GB" b="1" dirty="0">
              <a:solidFill>
                <a:schemeClr val="accent1"/>
              </a:solidFill>
            </a:endParaRPr>
          </a:p>
          <a:p>
            <a:pPr algn="just"/>
            <a:r>
              <a:rPr lang="en-GB" dirty="0" err="1">
                <a:solidFill>
                  <a:schemeClr val="accent1"/>
                </a:solidFill>
              </a:rPr>
              <a:t>Acidul</a:t>
            </a:r>
            <a:r>
              <a:rPr lang="en-GB" dirty="0">
                <a:solidFill>
                  <a:schemeClr val="accent1"/>
                </a:solidFill>
              </a:rPr>
              <a:t> peracetic </a:t>
            </a:r>
            <a:r>
              <a:rPr lang="en-GB" dirty="0" err="1">
                <a:solidFill>
                  <a:schemeClr val="accent1"/>
                </a:solidFill>
              </a:rPr>
              <a:t>sau</a:t>
            </a:r>
            <a:r>
              <a:rPr lang="en-GB" dirty="0">
                <a:solidFill>
                  <a:schemeClr val="accent1"/>
                </a:solidFill>
              </a:rPr>
              <a:t> </a:t>
            </a:r>
            <a:r>
              <a:rPr lang="en-GB" dirty="0" err="1">
                <a:solidFill>
                  <a:schemeClr val="accent1"/>
                </a:solidFill>
              </a:rPr>
              <a:t>peroxiacetic</a:t>
            </a:r>
            <a:r>
              <a:rPr lang="en-GB" dirty="0">
                <a:solidFill>
                  <a:schemeClr val="accent1"/>
                </a:solidFill>
              </a:rPr>
              <a:t> se </a:t>
            </a:r>
            <a:r>
              <a:rPr lang="en-GB" dirty="0" err="1">
                <a:solidFill>
                  <a:schemeClr val="accent1"/>
                </a:solidFill>
              </a:rPr>
              <a:t>caracterizează</a:t>
            </a:r>
            <a:r>
              <a:rPr lang="en-GB" dirty="0">
                <a:solidFill>
                  <a:schemeClr val="accent1"/>
                </a:solidFill>
              </a:rPr>
              <a:t> </a:t>
            </a:r>
            <a:r>
              <a:rPr lang="en-GB" dirty="0" err="1">
                <a:solidFill>
                  <a:schemeClr val="accent1"/>
                </a:solidFill>
              </a:rPr>
              <a:t>printr</a:t>
            </a:r>
            <a:r>
              <a:rPr lang="en-GB" dirty="0">
                <a:solidFill>
                  <a:schemeClr val="accent1"/>
                </a:solidFill>
              </a:rPr>
              <a:t>-o </a:t>
            </a:r>
            <a:r>
              <a:rPr lang="en-GB" dirty="0" err="1">
                <a:solidFill>
                  <a:schemeClr val="accent1"/>
                </a:solidFill>
              </a:rPr>
              <a:t>acțiune</a:t>
            </a:r>
            <a:r>
              <a:rPr lang="en-GB" dirty="0">
                <a:solidFill>
                  <a:schemeClr val="accent1"/>
                </a:solidFill>
              </a:rPr>
              <a:t> </a:t>
            </a:r>
            <a:r>
              <a:rPr lang="en-GB" dirty="0" err="1">
                <a:solidFill>
                  <a:schemeClr val="accent1"/>
                </a:solidFill>
              </a:rPr>
              <a:t>rapidă</a:t>
            </a:r>
            <a:r>
              <a:rPr lang="en-GB" dirty="0">
                <a:solidFill>
                  <a:schemeClr val="accent1"/>
                </a:solidFill>
              </a:rPr>
              <a:t> </a:t>
            </a:r>
            <a:r>
              <a:rPr lang="en-GB" dirty="0" err="1">
                <a:solidFill>
                  <a:schemeClr val="accent1"/>
                </a:solidFill>
              </a:rPr>
              <a:t>împotriva</a:t>
            </a:r>
            <a:r>
              <a:rPr lang="en-GB" dirty="0">
                <a:solidFill>
                  <a:schemeClr val="accent1"/>
                </a:solidFill>
              </a:rPr>
              <a:t> </a:t>
            </a:r>
            <a:r>
              <a:rPr lang="en-GB" dirty="0" err="1">
                <a:solidFill>
                  <a:schemeClr val="accent1"/>
                </a:solidFill>
              </a:rPr>
              <a:t>tuturor</a:t>
            </a:r>
            <a:r>
              <a:rPr lang="en-GB" dirty="0">
                <a:solidFill>
                  <a:schemeClr val="accent1"/>
                </a:solidFill>
              </a:rPr>
              <a:t> </a:t>
            </a:r>
            <a:r>
              <a:rPr lang="en-GB" dirty="0" err="1">
                <a:solidFill>
                  <a:schemeClr val="accent1"/>
                </a:solidFill>
              </a:rPr>
              <a:t>microorganismelor</a:t>
            </a:r>
            <a:r>
              <a:rPr lang="en-GB" dirty="0">
                <a:solidFill>
                  <a:schemeClr val="accent1"/>
                </a:solidFill>
              </a:rPr>
              <a:t>. </a:t>
            </a:r>
            <a:r>
              <a:rPr lang="en-GB" dirty="0" err="1">
                <a:solidFill>
                  <a:schemeClr val="accent1"/>
                </a:solidFill>
              </a:rPr>
              <a:t>Avantajele</a:t>
            </a:r>
            <a:r>
              <a:rPr lang="en-GB" dirty="0">
                <a:solidFill>
                  <a:schemeClr val="accent1"/>
                </a:solidFill>
              </a:rPr>
              <a:t> ale </a:t>
            </a:r>
            <a:r>
              <a:rPr lang="en-GB" dirty="0" err="1">
                <a:solidFill>
                  <a:schemeClr val="accent1"/>
                </a:solidFill>
              </a:rPr>
              <a:t>acidului</a:t>
            </a:r>
            <a:r>
              <a:rPr lang="en-GB" dirty="0">
                <a:solidFill>
                  <a:schemeClr val="accent1"/>
                </a:solidFill>
              </a:rPr>
              <a:t> peracetic sunt </a:t>
            </a:r>
            <a:r>
              <a:rPr lang="en-GB" dirty="0" err="1">
                <a:solidFill>
                  <a:schemeClr val="accent1"/>
                </a:solidFill>
              </a:rPr>
              <a:t>că</a:t>
            </a:r>
            <a:r>
              <a:rPr lang="en-GB" dirty="0">
                <a:solidFill>
                  <a:schemeClr val="accent1"/>
                </a:solidFill>
              </a:rPr>
              <a:t> nu are </a:t>
            </a:r>
            <a:r>
              <a:rPr lang="en-GB" dirty="0" err="1">
                <a:solidFill>
                  <a:schemeClr val="accent1"/>
                </a:solidFill>
              </a:rPr>
              <a:t>produși</a:t>
            </a:r>
            <a:r>
              <a:rPr lang="en-GB" dirty="0">
                <a:solidFill>
                  <a:schemeClr val="accent1"/>
                </a:solidFill>
              </a:rPr>
              <a:t> de </a:t>
            </a:r>
            <a:r>
              <a:rPr lang="en-GB" dirty="0" err="1">
                <a:solidFill>
                  <a:schemeClr val="accent1"/>
                </a:solidFill>
              </a:rPr>
              <a:t>descompunere</a:t>
            </a:r>
            <a:r>
              <a:rPr lang="en-GB" dirty="0">
                <a:solidFill>
                  <a:schemeClr val="accent1"/>
                </a:solidFill>
              </a:rPr>
              <a:t> </a:t>
            </a:r>
            <a:r>
              <a:rPr lang="en-GB" dirty="0" err="1">
                <a:solidFill>
                  <a:schemeClr val="accent1"/>
                </a:solidFill>
              </a:rPr>
              <a:t>nocivi</a:t>
            </a:r>
            <a:r>
              <a:rPr lang="en-GB" dirty="0">
                <a:solidFill>
                  <a:schemeClr val="accent1"/>
                </a:solidFill>
              </a:rPr>
              <a:t> (</a:t>
            </a:r>
            <a:r>
              <a:rPr lang="en-GB" dirty="0" err="1">
                <a:solidFill>
                  <a:schemeClr val="accent1"/>
                </a:solidFill>
              </a:rPr>
              <a:t>adică</a:t>
            </a:r>
            <a:r>
              <a:rPr lang="en-GB" dirty="0">
                <a:solidFill>
                  <a:schemeClr val="accent1"/>
                </a:solidFill>
              </a:rPr>
              <a:t>, acid acetic, </a:t>
            </a:r>
            <a:r>
              <a:rPr lang="en-GB" dirty="0" err="1">
                <a:solidFill>
                  <a:schemeClr val="accent1"/>
                </a:solidFill>
              </a:rPr>
              <a:t>apă</a:t>
            </a:r>
            <a:r>
              <a:rPr lang="en-GB" dirty="0">
                <a:solidFill>
                  <a:schemeClr val="accent1"/>
                </a:solidFill>
              </a:rPr>
              <a:t>, </a:t>
            </a:r>
            <a:r>
              <a:rPr lang="en-GB" dirty="0" err="1">
                <a:solidFill>
                  <a:schemeClr val="accent1"/>
                </a:solidFill>
              </a:rPr>
              <a:t>oxigen</a:t>
            </a:r>
            <a:r>
              <a:rPr lang="en-GB" dirty="0">
                <a:solidFill>
                  <a:schemeClr val="accent1"/>
                </a:solidFill>
              </a:rPr>
              <a:t>, </a:t>
            </a:r>
            <a:r>
              <a:rPr lang="en-GB" dirty="0" err="1">
                <a:solidFill>
                  <a:schemeClr val="accent1"/>
                </a:solidFill>
              </a:rPr>
              <a:t>peroxid</a:t>
            </a:r>
            <a:r>
              <a:rPr lang="en-GB" dirty="0">
                <a:solidFill>
                  <a:schemeClr val="accent1"/>
                </a:solidFill>
              </a:rPr>
              <a:t> de </a:t>
            </a:r>
            <a:r>
              <a:rPr lang="en-GB" dirty="0" err="1">
                <a:solidFill>
                  <a:schemeClr val="accent1"/>
                </a:solidFill>
              </a:rPr>
              <a:t>hidrogen</a:t>
            </a:r>
            <a:r>
              <a:rPr lang="en-GB" dirty="0">
                <a:solidFill>
                  <a:schemeClr val="accent1"/>
                </a:solidFill>
              </a:rPr>
              <a:t>), </a:t>
            </a:r>
            <a:r>
              <a:rPr lang="en-GB" dirty="0" err="1">
                <a:solidFill>
                  <a:schemeClr val="accent1"/>
                </a:solidFill>
              </a:rPr>
              <a:t>îmbunătățește</a:t>
            </a:r>
            <a:r>
              <a:rPr lang="en-GB" dirty="0">
                <a:solidFill>
                  <a:schemeClr val="accent1"/>
                </a:solidFill>
              </a:rPr>
              <a:t> </a:t>
            </a:r>
            <a:r>
              <a:rPr lang="en-GB" dirty="0" err="1">
                <a:solidFill>
                  <a:schemeClr val="accent1"/>
                </a:solidFill>
              </a:rPr>
              <a:t>îndepărtarea</a:t>
            </a:r>
            <a:r>
              <a:rPr lang="en-GB" dirty="0">
                <a:solidFill>
                  <a:schemeClr val="accent1"/>
                </a:solidFill>
              </a:rPr>
              <a:t> </a:t>
            </a:r>
            <a:r>
              <a:rPr lang="en-GB" dirty="0" err="1">
                <a:solidFill>
                  <a:schemeClr val="accent1"/>
                </a:solidFill>
              </a:rPr>
              <a:t>materialului</a:t>
            </a:r>
            <a:r>
              <a:rPr lang="en-GB" dirty="0">
                <a:solidFill>
                  <a:schemeClr val="accent1"/>
                </a:solidFill>
              </a:rPr>
              <a:t> organic </a:t>
            </a:r>
            <a:r>
              <a:rPr lang="en-GB" dirty="0" err="1">
                <a:solidFill>
                  <a:schemeClr val="accent1"/>
                </a:solidFill>
              </a:rPr>
              <a:t>și</a:t>
            </a:r>
            <a:r>
              <a:rPr lang="en-GB" dirty="0">
                <a:solidFill>
                  <a:schemeClr val="accent1"/>
                </a:solidFill>
              </a:rPr>
              <a:t> nu </a:t>
            </a:r>
            <a:r>
              <a:rPr lang="en-GB" dirty="0" err="1">
                <a:solidFill>
                  <a:schemeClr val="accent1"/>
                </a:solidFill>
              </a:rPr>
              <a:t>lasa</a:t>
            </a:r>
            <a:r>
              <a:rPr lang="en-GB" dirty="0">
                <a:solidFill>
                  <a:schemeClr val="accent1"/>
                </a:solidFill>
              </a:rPr>
              <a:t> </a:t>
            </a:r>
            <a:r>
              <a:rPr lang="en-GB" dirty="0" err="1">
                <a:solidFill>
                  <a:schemeClr val="accent1"/>
                </a:solidFill>
              </a:rPr>
              <a:t>reziduuri</a:t>
            </a:r>
            <a:r>
              <a:rPr lang="en-GB" dirty="0">
                <a:solidFill>
                  <a:schemeClr val="accent1"/>
                </a:solidFill>
              </a:rPr>
              <a:t>. </a:t>
            </a:r>
            <a:r>
              <a:rPr lang="en-GB" dirty="0" err="1">
                <a:solidFill>
                  <a:schemeClr val="accent1"/>
                </a:solidFill>
              </a:rPr>
              <a:t>Rămâne</a:t>
            </a:r>
            <a:r>
              <a:rPr lang="en-GB" dirty="0">
                <a:solidFill>
                  <a:schemeClr val="accent1"/>
                </a:solidFill>
              </a:rPr>
              <a:t> </a:t>
            </a:r>
            <a:r>
              <a:rPr lang="en-GB" dirty="0" err="1">
                <a:solidFill>
                  <a:schemeClr val="accent1"/>
                </a:solidFill>
              </a:rPr>
              <a:t>eficient</a:t>
            </a:r>
            <a:r>
              <a:rPr lang="en-GB" dirty="0">
                <a:solidFill>
                  <a:schemeClr val="accent1"/>
                </a:solidFill>
              </a:rPr>
              <a:t> în </a:t>
            </a:r>
            <a:r>
              <a:rPr lang="en-GB" dirty="0" err="1">
                <a:solidFill>
                  <a:schemeClr val="accent1"/>
                </a:solidFill>
              </a:rPr>
              <a:t>prezența</a:t>
            </a:r>
            <a:r>
              <a:rPr lang="en-GB" dirty="0">
                <a:solidFill>
                  <a:schemeClr val="accent1"/>
                </a:solidFill>
              </a:rPr>
              <a:t> </a:t>
            </a:r>
            <a:r>
              <a:rPr lang="en-GB" dirty="0" err="1">
                <a:solidFill>
                  <a:schemeClr val="accent1"/>
                </a:solidFill>
              </a:rPr>
              <a:t>materiei</a:t>
            </a:r>
            <a:r>
              <a:rPr lang="en-GB" dirty="0">
                <a:solidFill>
                  <a:schemeClr val="accent1"/>
                </a:solidFill>
              </a:rPr>
              <a:t> </a:t>
            </a:r>
            <a:r>
              <a:rPr lang="en-GB" dirty="0" err="1">
                <a:solidFill>
                  <a:schemeClr val="accent1"/>
                </a:solidFill>
              </a:rPr>
              <a:t>organice</a:t>
            </a:r>
            <a:r>
              <a:rPr lang="en-GB" dirty="0">
                <a:solidFill>
                  <a:schemeClr val="accent1"/>
                </a:solidFill>
              </a:rPr>
              <a:t> </a:t>
            </a:r>
            <a:r>
              <a:rPr lang="en-GB" dirty="0" err="1">
                <a:solidFill>
                  <a:schemeClr val="accent1"/>
                </a:solidFill>
              </a:rPr>
              <a:t>și</a:t>
            </a:r>
            <a:r>
              <a:rPr lang="en-GB" dirty="0">
                <a:solidFill>
                  <a:schemeClr val="accent1"/>
                </a:solidFill>
              </a:rPr>
              <a:t> </a:t>
            </a:r>
            <a:r>
              <a:rPr lang="en-GB" dirty="0" err="1">
                <a:solidFill>
                  <a:schemeClr val="accent1"/>
                </a:solidFill>
              </a:rPr>
              <a:t>este</a:t>
            </a:r>
            <a:r>
              <a:rPr lang="en-GB" dirty="0">
                <a:solidFill>
                  <a:schemeClr val="accent1"/>
                </a:solidFill>
              </a:rPr>
              <a:t> </a:t>
            </a:r>
            <a:r>
              <a:rPr lang="en-GB" dirty="0" err="1">
                <a:solidFill>
                  <a:schemeClr val="accent1"/>
                </a:solidFill>
              </a:rPr>
              <a:t>sporicid</a:t>
            </a:r>
            <a:r>
              <a:rPr lang="en-GB" dirty="0">
                <a:solidFill>
                  <a:schemeClr val="accent1"/>
                </a:solidFill>
              </a:rPr>
              <a:t> </a:t>
            </a:r>
            <a:r>
              <a:rPr lang="en-GB" dirty="0" err="1">
                <a:solidFill>
                  <a:schemeClr val="accent1"/>
                </a:solidFill>
              </a:rPr>
              <a:t>chiar</a:t>
            </a:r>
            <a:r>
              <a:rPr lang="en-GB" dirty="0">
                <a:solidFill>
                  <a:schemeClr val="accent1"/>
                </a:solidFill>
              </a:rPr>
              <a:t> </a:t>
            </a:r>
            <a:r>
              <a:rPr lang="en-GB" dirty="0" err="1">
                <a:solidFill>
                  <a:schemeClr val="accent1"/>
                </a:solidFill>
              </a:rPr>
              <a:t>și</a:t>
            </a:r>
            <a:r>
              <a:rPr lang="en-GB" dirty="0">
                <a:solidFill>
                  <a:schemeClr val="accent1"/>
                </a:solidFill>
              </a:rPr>
              <a:t> la </a:t>
            </a:r>
            <a:r>
              <a:rPr lang="en-GB" dirty="0" err="1">
                <a:solidFill>
                  <a:schemeClr val="accent1"/>
                </a:solidFill>
              </a:rPr>
              <a:t>nivel</a:t>
            </a:r>
            <a:r>
              <a:rPr lang="en-GB" dirty="0">
                <a:solidFill>
                  <a:schemeClr val="accent1"/>
                </a:solidFill>
              </a:rPr>
              <a:t> </a:t>
            </a:r>
            <a:r>
              <a:rPr lang="en-GB" dirty="0" err="1">
                <a:solidFill>
                  <a:schemeClr val="accent1"/>
                </a:solidFill>
              </a:rPr>
              <a:t>scăzut</a:t>
            </a:r>
            <a:r>
              <a:rPr lang="en-GB" dirty="0">
                <a:solidFill>
                  <a:schemeClr val="accent1"/>
                </a:solidFill>
              </a:rPr>
              <a:t> de </a:t>
            </a:r>
            <a:r>
              <a:rPr lang="en-GB" dirty="0" err="1">
                <a:solidFill>
                  <a:schemeClr val="accent1"/>
                </a:solidFill>
              </a:rPr>
              <a:t>temperatura</a:t>
            </a:r>
            <a:r>
              <a:rPr lang="en-GB" dirty="0">
                <a:solidFill>
                  <a:schemeClr val="accent1"/>
                </a:solidFill>
              </a:rPr>
              <a:t>. </a:t>
            </a:r>
            <a:endParaRPr lang="en-GB" dirty="0">
              <a:solidFill>
                <a:schemeClr val="accent1"/>
              </a:solidFill>
            </a:endParaRPr>
          </a:p>
        </p:txBody>
      </p:sp>
      <p:sp>
        <p:nvSpPr>
          <p:cNvPr id="3" name="TextBox 2"/>
          <p:cNvSpPr txBox="1"/>
          <p:nvPr/>
        </p:nvSpPr>
        <p:spPr>
          <a:xfrm>
            <a:off x="5933941" y="6377119"/>
            <a:ext cx="6098146" cy="276999"/>
          </a:xfrm>
          <a:prstGeom prst="rect">
            <a:avLst/>
          </a:prstGeom>
          <a:noFill/>
        </p:spPr>
        <p:txBody>
          <a:bodyPr wrap="square">
            <a:spAutoFit/>
          </a:bodyPr>
          <a:lstStyle/>
          <a:p>
            <a:pPr algn="r"/>
            <a:r>
              <a:rPr lang="x-none" sz="1200" dirty="0"/>
              <a:t>Sursa: CDC</a:t>
            </a:r>
            <a:endParaRPr lang="x-none" sz="12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lutaraldehyde Cold Sterilization Solution 14 day 1 Gallon: Science Lab  Cleaning Supplies: Amazon.com: Industrial &amp; Scientific"/>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 y="793363"/>
            <a:ext cx="4456090" cy="445609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edical Endoscope Disinfectant 0.55% Ortho Phthalaldehyde Opa Disinfectant  Solution for Wholesale Price - China Medical Endoscope Disinfectant and  0.55% Ortho Phthalaldehyde"/>
          <p:cNvPicPr>
            <a:picLocks noChangeAspect="1" noChangeArrowheads="1"/>
          </p:cNvPicPr>
          <p:nvPr/>
        </p:nvPicPr>
        <p:blipFill rotWithShape="1">
          <a:blip r:embed="rId2">
            <a:extLst>
              <a:ext uri="{28A0092B-C50C-407E-A947-70E740481C1C}">
                <a14:useLocalDpi xmlns:a14="http://schemas.microsoft.com/office/drawing/2010/main" val="0"/>
              </a:ext>
            </a:extLst>
          </a:blip>
          <a:srcRect r="8756"/>
          <a:stretch>
            <a:fillRect/>
          </a:stretch>
        </p:blipFill>
        <p:spPr bwMode="auto">
          <a:xfrm>
            <a:off x="7971068" y="793363"/>
            <a:ext cx="4065907" cy="445609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8916" y="3567448"/>
            <a:ext cx="5213082" cy="324610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ODOPHOR | Range Pharm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5005" y="44450"/>
            <a:ext cx="3640905" cy="36409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15169" y="0"/>
            <a:ext cx="3961662" cy="1077218"/>
          </a:xfrm>
          <a:prstGeom prst="rect">
            <a:avLst/>
          </a:prstGeom>
          <a:noFill/>
        </p:spPr>
        <p:txBody>
          <a:bodyPr wrap="none" rtlCol="0">
            <a:spAutoFit/>
          </a:bodyPr>
          <a:lstStyle/>
          <a:p>
            <a:pPr algn="ctr"/>
            <a:r>
              <a:rPr lang="x-none" sz="3200" b="1" dirty="0">
                <a:solidFill>
                  <a:schemeClr val="accent1"/>
                </a:solidFill>
                <a:latin typeface="+mj-lt"/>
              </a:rPr>
              <a:t>Clase de dezinfectanți</a:t>
            </a:r>
            <a:endParaRPr lang="x-none" sz="3200" b="1" dirty="0">
              <a:solidFill>
                <a:schemeClr val="accent1"/>
              </a:solidFill>
              <a:latin typeface="+mj-lt"/>
            </a:endParaRPr>
          </a:p>
          <a:p>
            <a:pPr algn="ctr"/>
            <a:r>
              <a:rPr lang="x-none" sz="3200" b="1" dirty="0">
                <a:solidFill>
                  <a:schemeClr val="accent1"/>
                </a:solidFill>
                <a:latin typeface="+mj-lt"/>
              </a:rPr>
              <a:t>A. Dezinfectanți chimici</a:t>
            </a:r>
            <a:endParaRPr lang="x-none" sz="3200" b="1" dirty="0">
              <a:solidFill>
                <a:schemeClr val="accent1"/>
              </a:solidFill>
              <a:latin typeface="+mj-lt"/>
            </a:endParaRPr>
          </a:p>
        </p:txBody>
      </p:sp>
      <p:sp>
        <p:nvSpPr>
          <p:cNvPr id="4" name="TextBox 3"/>
          <p:cNvSpPr txBox="1"/>
          <p:nvPr/>
        </p:nvSpPr>
        <p:spPr>
          <a:xfrm>
            <a:off x="326264" y="954107"/>
            <a:ext cx="11539471" cy="5632311"/>
          </a:xfrm>
          <a:prstGeom prst="rect">
            <a:avLst/>
          </a:prstGeom>
          <a:noFill/>
        </p:spPr>
        <p:txBody>
          <a:bodyPr wrap="square">
            <a:spAutoFit/>
          </a:bodyPr>
          <a:lstStyle/>
          <a:p>
            <a:pPr algn="just"/>
            <a:r>
              <a:rPr lang="en-GB" b="1" dirty="0">
                <a:solidFill>
                  <a:schemeClr val="accent1"/>
                </a:solidFill>
              </a:rPr>
              <a:t>8. </a:t>
            </a:r>
            <a:r>
              <a:rPr lang="en-GB" b="1" dirty="0" err="1">
                <a:solidFill>
                  <a:schemeClr val="accent1"/>
                </a:solidFill>
              </a:rPr>
              <a:t>Apă</a:t>
            </a:r>
            <a:r>
              <a:rPr lang="en-GB" b="1" dirty="0">
                <a:solidFill>
                  <a:schemeClr val="accent1"/>
                </a:solidFill>
              </a:rPr>
              <a:t> </a:t>
            </a:r>
            <a:r>
              <a:rPr lang="en-GB" b="1" dirty="0" err="1">
                <a:solidFill>
                  <a:schemeClr val="accent1"/>
                </a:solidFill>
              </a:rPr>
              <a:t>oxigenată</a:t>
            </a:r>
            <a:endParaRPr lang="en-GB" b="1" dirty="0">
              <a:solidFill>
                <a:schemeClr val="accent1"/>
              </a:solidFill>
            </a:endParaRPr>
          </a:p>
          <a:p>
            <a:pPr algn="just"/>
            <a:r>
              <a:rPr lang="en-GB" dirty="0" err="1">
                <a:solidFill>
                  <a:schemeClr val="accent1"/>
                </a:solidFill>
              </a:rPr>
              <a:t>Literatura</a:t>
            </a:r>
            <a:r>
              <a:rPr lang="en-GB" dirty="0">
                <a:solidFill>
                  <a:schemeClr val="accent1"/>
                </a:solidFill>
              </a:rPr>
              <a:t> de </a:t>
            </a:r>
            <a:r>
              <a:rPr lang="en-GB" dirty="0" err="1">
                <a:solidFill>
                  <a:schemeClr val="accent1"/>
                </a:solidFill>
              </a:rPr>
              <a:t>specialitate</a:t>
            </a:r>
            <a:r>
              <a:rPr lang="en-GB" dirty="0">
                <a:solidFill>
                  <a:schemeClr val="accent1"/>
                </a:solidFill>
              </a:rPr>
              <a:t> </a:t>
            </a:r>
            <a:r>
              <a:rPr lang="en-GB" dirty="0" err="1">
                <a:solidFill>
                  <a:schemeClr val="accent1"/>
                </a:solidFill>
              </a:rPr>
              <a:t>conține</a:t>
            </a:r>
            <a:r>
              <a:rPr lang="en-GB" dirty="0">
                <a:solidFill>
                  <a:schemeClr val="accent1"/>
                </a:solidFill>
              </a:rPr>
              <a:t> </a:t>
            </a:r>
            <a:r>
              <a:rPr lang="en-GB" dirty="0" err="1">
                <a:solidFill>
                  <a:schemeClr val="accent1"/>
                </a:solidFill>
              </a:rPr>
              <a:t>mai</a:t>
            </a:r>
            <a:r>
              <a:rPr lang="en-GB" dirty="0">
                <a:solidFill>
                  <a:schemeClr val="accent1"/>
                </a:solidFill>
              </a:rPr>
              <a:t> </a:t>
            </a:r>
            <a:r>
              <a:rPr lang="en-GB" dirty="0" err="1">
                <a:solidFill>
                  <a:schemeClr val="accent1"/>
                </a:solidFill>
              </a:rPr>
              <a:t>multe</a:t>
            </a:r>
            <a:r>
              <a:rPr lang="en-GB" dirty="0">
                <a:solidFill>
                  <a:schemeClr val="accent1"/>
                </a:solidFill>
              </a:rPr>
              <a:t> </a:t>
            </a:r>
            <a:r>
              <a:rPr lang="en-GB" dirty="0" err="1">
                <a:solidFill>
                  <a:schemeClr val="accent1"/>
                </a:solidFill>
              </a:rPr>
              <a:t>relatări</a:t>
            </a:r>
            <a:r>
              <a:rPr lang="en-GB" dirty="0">
                <a:solidFill>
                  <a:schemeClr val="accent1"/>
                </a:solidFill>
              </a:rPr>
              <a:t> ale </a:t>
            </a:r>
            <a:r>
              <a:rPr lang="en-GB" dirty="0" err="1">
                <a:solidFill>
                  <a:schemeClr val="accent1"/>
                </a:solidFill>
              </a:rPr>
              <a:t>proprietăților</a:t>
            </a:r>
            <a:r>
              <a:rPr lang="en-GB" dirty="0">
                <a:solidFill>
                  <a:schemeClr val="accent1"/>
                </a:solidFill>
              </a:rPr>
              <a:t>, </a:t>
            </a:r>
            <a:r>
              <a:rPr lang="en-GB" dirty="0" err="1">
                <a:solidFill>
                  <a:schemeClr val="accent1"/>
                </a:solidFill>
              </a:rPr>
              <a:t>eficacității</a:t>
            </a:r>
            <a:r>
              <a:rPr lang="en-GB" dirty="0">
                <a:solidFill>
                  <a:schemeClr val="accent1"/>
                </a:solidFill>
              </a:rPr>
              <a:t> </a:t>
            </a:r>
            <a:r>
              <a:rPr lang="en-GB" dirty="0" err="1">
                <a:solidFill>
                  <a:schemeClr val="accent1"/>
                </a:solidFill>
              </a:rPr>
              <a:t>germicidelor</a:t>
            </a:r>
            <a:r>
              <a:rPr lang="en-GB" dirty="0">
                <a:solidFill>
                  <a:schemeClr val="accent1"/>
                </a:solidFill>
              </a:rPr>
              <a:t> </a:t>
            </a:r>
            <a:r>
              <a:rPr lang="en-GB" dirty="0" err="1">
                <a:solidFill>
                  <a:schemeClr val="accent1"/>
                </a:solidFill>
              </a:rPr>
              <a:t>și</a:t>
            </a:r>
            <a:r>
              <a:rPr lang="en-GB" dirty="0">
                <a:solidFill>
                  <a:schemeClr val="accent1"/>
                </a:solidFill>
              </a:rPr>
              <a:t> </a:t>
            </a:r>
            <a:r>
              <a:rPr lang="en-GB" dirty="0" err="1">
                <a:solidFill>
                  <a:schemeClr val="accent1"/>
                </a:solidFill>
              </a:rPr>
              <a:t>utilizări</a:t>
            </a:r>
            <a:r>
              <a:rPr lang="en-GB" dirty="0">
                <a:solidFill>
                  <a:schemeClr val="accent1"/>
                </a:solidFill>
              </a:rPr>
              <a:t> </a:t>
            </a:r>
            <a:r>
              <a:rPr lang="en-GB" dirty="0" err="1">
                <a:solidFill>
                  <a:schemeClr val="accent1"/>
                </a:solidFill>
              </a:rPr>
              <a:t>potențiale</a:t>
            </a:r>
            <a:r>
              <a:rPr lang="en-GB" dirty="0">
                <a:solidFill>
                  <a:schemeClr val="accent1"/>
                </a:solidFill>
              </a:rPr>
              <a:t> </a:t>
            </a:r>
            <a:r>
              <a:rPr lang="en-GB" dirty="0" err="1">
                <a:solidFill>
                  <a:schemeClr val="accent1"/>
                </a:solidFill>
              </a:rPr>
              <a:t>pentru</a:t>
            </a:r>
            <a:r>
              <a:rPr lang="en-GB" dirty="0">
                <a:solidFill>
                  <a:schemeClr val="accent1"/>
                </a:solidFill>
              </a:rPr>
              <a:t> </a:t>
            </a:r>
            <a:r>
              <a:rPr lang="en-GB" dirty="0" err="1">
                <a:solidFill>
                  <a:schemeClr val="accent1"/>
                </a:solidFill>
              </a:rPr>
              <a:t>peroxidul</a:t>
            </a:r>
            <a:r>
              <a:rPr lang="en-GB" dirty="0">
                <a:solidFill>
                  <a:schemeClr val="accent1"/>
                </a:solidFill>
              </a:rPr>
              <a:t> de </a:t>
            </a:r>
            <a:r>
              <a:rPr lang="en-GB" dirty="0" err="1">
                <a:solidFill>
                  <a:schemeClr val="accent1"/>
                </a:solidFill>
              </a:rPr>
              <a:t>hidrogen</a:t>
            </a:r>
            <a:r>
              <a:rPr lang="en-GB" dirty="0">
                <a:solidFill>
                  <a:schemeClr val="accent1"/>
                </a:solidFill>
              </a:rPr>
              <a:t> </a:t>
            </a:r>
            <a:r>
              <a:rPr lang="en-GB" dirty="0" err="1">
                <a:solidFill>
                  <a:schemeClr val="accent1"/>
                </a:solidFill>
              </a:rPr>
              <a:t>stabilizat</a:t>
            </a:r>
            <a:r>
              <a:rPr lang="en-GB" dirty="0">
                <a:solidFill>
                  <a:schemeClr val="accent1"/>
                </a:solidFill>
              </a:rPr>
              <a:t> în </a:t>
            </a:r>
            <a:r>
              <a:rPr lang="en-GB" dirty="0" err="1">
                <a:solidFill>
                  <a:schemeClr val="accent1"/>
                </a:solidFill>
              </a:rPr>
              <a:t>mediul</a:t>
            </a:r>
            <a:r>
              <a:rPr lang="en-GB" dirty="0">
                <a:solidFill>
                  <a:schemeClr val="accent1"/>
                </a:solidFill>
              </a:rPr>
              <a:t> medical. </a:t>
            </a:r>
            <a:r>
              <a:rPr lang="en-GB" dirty="0" err="1">
                <a:solidFill>
                  <a:schemeClr val="accent1"/>
                </a:solidFill>
              </a:rPr>
              <a:t>Rapoartele</a:t>
            </a:r>
            <a:r>
              <a:rPr lang="en-GB" dirty="0">
                <a:solidFill>
                  <a:schemeClr val="accent1"/>
                </a:solidFill>
              </a:rPr>
              <a:t> </a:t>
            </a:r>
            <a:r>
              <a:rPr lang="en-GB" dirty="0" err="1">
                <a:solidFill>
                  <a:schemeClr val="accent1"/>
                </a:solidFill>
              </a:rPr>
              <a:t>publicate</a:t>
            </a:r>
            <a:r>
              <a:rPr lang="en-GB" dirty="0">
                <a:solidFill>
                  <a:schemeClr val="accent1"/>
                </a:solidFill>
              </a:rPr>
              <a:t> </a:t>
            </a:r>
            <a:r>
              <a:rPr lang="en-GB" dirty="0" err="1">
                <a:solidFill>
                  <a:schemeClr val="accent1"/>
                </a:solidFill>
              </a:rPr>
              <a:t>atribuie</a:t>
            </a:r>
            <a:r>
              <a:rPr lang="en-GB" dirty="0">
                <a:solidFill>
                  <a:schemeClr val="accent1"/>
                </a:solidFill>
              </a:rPr>
              <a:t> </a:t>
            </a:r>
            <a:r>
              <a:rPr lang="en-GB" dirty="0" err="1">
                <a:solidFill>
                  <a:schemeClr val="accent1"/>
                </a:solidFill>
              </a:rPr>
              <a:t>activitatea</a:t>
            </a:r>
            <a:r>
              <a:rPr lang="en-GB" dirty="0">
                <a:solidFill>
                  <a:schemeClr val="accent1"/>
                </a:solidFill>
              </a:rPr>
              <a:t> </a:t>
            </a:r>
            <a:r>
              <a:rPr lang="en-GB" dirty="0" err="1">
                <a:solidFill>
                  <a:schemeClr val="accent1"/>
                </a:solidFill>
              </a:rPr>
              <a:t>germicida</a:t>
            </a:r>
            <a:r>
              <a:rPr lang="en-GB" dirty="0">
                <a:solidFill>
                  <a:schemeClr val="accent1"/>
                </a:solidFill>
              </a:rPr>
              <a:t> a </a:t>
            </a:r>
            <a:r>
              <a:rPr lang="en-GB" dirty="0" err="1">
                <a:solidFill>
                  <a:schemeClr val="accent1"/>
                </a:solidFill>
              </a:rPr>
              <a:t>peroxidului</a:t>
            </a:r>
            <a:r>
              <a:rPr lang="en-GB" dirty="0">
                <a:solidFill>
                  <a:schemeClr val="accent1"/>
                </a:solidFill>
              </a:rPr>
              <a:t> de </a:t>
            </a:r>
            <a:r>
              <a:rPr lang="en-GB" dirty="0" err="1">
                <a:solidFill>
                  <a:schemeClr val="accent1"/>
                </a:solidFill>
              </a:rPr>
              <a:t>hidrogen</a:t>
            </a:r>
            <a:r>
              <a:rPr lang="en-GB" dirty="0">
                <a:solidFill>
                  <a:schemeClr val="accent1"/>
                </a:solidFill>
              </a:rPr>
              <a:t> </a:t>
            </a:r>
            <a:r>
              <a:rPr lang="en-GB" dirty="0" err="1">
                <a:solidFill>
                  <a:schemeClr val="accent1"/>
                </a:solidFill>
              </a:rPr>
              <a:t>si</a:t>
            </a:r>
            <a:r>
              <a:rPr lang="en-GB" dirty="0">
                <a:solidFill>
                  <a:schemeClr val="accent1"/>
                </a:solidFill>
              </a:rPr>
              <a:t> </a:t>
            </a:r>
            <a:r>
              <a:rPr lang="en-GB" dirty="0" err="1">
                <a:solidFill>
                  <a:schemeClr val="accent1"/>
                </a:solidFill>
              </a:rPr>
              <a:t>atestă</a:t>
            </a:r>
            <a:r>
              <a:rPr lang="en-GB" dirty="0">
                <a:solidFill>
                  <a:schemeClr val="accent1"/>
                </a:solidFill>
              </a:rPr>
              <a:t> </a:t>
            </a:r>
            <a:r>
              <a:rPr lang="en-GB" dirty="0" err="1">
                <a:solidFill>
                  <a:schemeClr val="accent1"/>
                </a:solidFill>
              </a:rPr>
              <a:t>rolul</a:t>
            </a:r>
            <a:r>
              <a:rPr lang="en-GB" dirty="0">
                <a:solidFill>
                  <a:schemeClr val="accent1"/>
                </a:solidFill>
              </a:rPr>
              <a:t> </a:t>
            </a:r>
            <a:r>
              <a:rPr lang="en-GB" dirty="0" err="1">
                <a:solidFill>
                  <a:schemeClr val="accent1"/>
                </a:solidFill>
              </a:rPr>
              <a:t>bactericid</a:t>
            </a:r>
            <a:r>
              <a:rPr lang="en-GB" dirty="0">
                <a:solidFill>
                  <a:schemeClr val="accent1"/>
                </a:solidFill>
              </a:rPr>
              <a:t>, </a:t>
            </a:r>
            <a:r>
              <a:rPr lang="en-GB" dirty="0" err="1">
                <a:solidFill>
                  <a:schemeClr val="accent1"/>
                </a:solidFill>
              </a:rPr>
              <a:t>virucid</a:t>
            </a:r>
            <a:r>
              <a:rPr lang="en-GB" dirty="0">
                <a:solidFill>
                  <a:schemeClr val="accent1"/>
                </a:solidFill>
              </a:rPr>
              <a:t>, </a:t>
            </a:r>
            <a:r>
              <a:rPr lang="en-GB" dirty="0" err="1">
                <a:solidFill>
                  <a:schemeClr val="accent1"/>
                </a:solidFill>
              </a:rPr>
              <a:t>sporicid</a:t>
            </a:r>
            <a:r>
              <a:rPr lang="en-GB" dirty="0">
                <a:solidFill>
                  <a:schemeClr val="accent1"/>
                </a:solidFill>
              </a:rPr>
              <a:t> </a:t>
            </a:r>
            <a:r>
              <a:rPr lang="en-GB" dirty="0" err="1">
                <a:solidFill>
                  <a:schemeClr val="accent1"/>
                </a:solidFill>
              </a:rPr>
              <a:t>și</a:t>
            </a:r>
            <a:r>
              <a:rPr lang="en-GB" dirty="0">
                <a:solidFill>
                  <a:schemeClr val="accent1"/>
                </a:solidFill>
              </a:rPr>
              <a:t> </a:t>
            </a:r>
            <a:r>
              <a:rPr lang="en-GB" dirty="0" err="1">
                <a:solidFill>
                  <a:schemeClr val="accent1"/>
                </a:solidFill>
              </a:rPr>
              <a:t>fungicid</a:t>
            </a:r>
            <a:r>
              <a:rPr lang="en-GB" dirty="0">
                <a:solidFill>
                  <a:schemeClr val="accent1"/>
                </a:solidFill>
              </a:rPr>
              <a:t>.</a:t>
            </a:r>
            <a:endParaRPr lang="en-GB" dirty="0">
              <a:solidFill>
                <a:schemeClr val="accent1"/>
              </a:solidFill>
            </a:endParaRPr>
          </a:p>
          <a:p>
            <a:endParaRPr lang="en-GB" dirty="0">
              <a:solidFill>
                <a:schemeClr val="accent1"/>
              </a:solidFill>
            </a:endParaRPr>
          </a:p>
          <a:p>
            <a:r>
              <a:rPr lang="en-GB" b="1" dirty="0">
                <a:solidFill>
                  <a:schemeClr val="accent1"/>
                </a:solidFill>
              </a:rPr>
              <a:t>9. Acid peracetic </a:t>
            </a:r>
            <a:r>
              <a:rPr lang="en-GB" b="1" dirty="0" err="1">
                <a:solidFill>
                  <a:schemeClr val="accent1"/>
                </a:solidFill>
              </a:rPr>
              <a:t>și</a:t>
            </a:r>
            <a:r>
              <a:rPr lang="en-GB" b="1" dirty="0">
                <a:solidFill>
                  <a:schemeClr val="accent1"/>
                </a:solidFill>
              </a:rPr>
              <a:t> </a:t>
            </a:r>
            <a:r>
              <a:rPr lang="en-GB" b="1" dirty="0" err="1">
                <a:solidFill>
                  <a:schemeClr val="accent1"/>
                </a:solidFill>
              </a:rPr>
              <a:t>peroxid</a:t>
            </a:r>
            <a:r>
              <a:rPr lang="en-GB" b="1" dirty="0">
                <a:solidFill>
                  <a:schemeClr val="accent1"/>
                </a:solidFill>
              </a:rPr>
              <a:t> de </a:t>
            </a:r>
            <a:r>
              <a:rPr lang="en-GB" b="1" dirty="0" err="1">
                <a:solidFill>
                  <a:schemeClr val="accent1"/>
                </a:solidFill>
              </a:rPr>
              <a:t>hidrogen</a:t>
            </a:r>
            <a:endParaRPr lang="en-GB" b="1" dirty="0">
              <a:solidFill>
                <a:schemeClr val="accent1"/>
              </a:solidFill>
            </a:endParaRPr>
          </a:p>
          <a:p>
            <a:pPr algn="just"/>
            <a:r>
              <a:rPr lang="en-GB" dirty="0">
                <a:solidFill>
                  <a:schemeClr val="accent1"/>
                </a:solidFill>
              </a:rPr>
              <a:t>Sunt </a:t>
            </a:r>
            <a:r>
              <a:rPr lang="en-GB" dirty="0" err="1">
                <a:solidFill>
                  <a:schemeClr val="accent1"/>
                </a:solidFill>
              </a:rPr>
              <a:t>disponibili</a:t>
            </a:r>
            <a:r>
              <a:rPr lang="en-GB" dirty="0">
                <a:solidFill>
                  <a:schemeClr val="accent1"/>
                </a:solidFill>
              </a:rPr>
              <a:t> </a:t>
            </a:r>
            <a:r>
              <a:rPr lang="en-GB" dirty="0" err="1">
                <a:solidFill>
                  <a:schemeClr val="accent1"/>
                </a:solidFill>
              </a:rPr>
              <a:t>doi</a:t>
            </a:r>
            <a:r>
              <a:rPr lang="en-GB" dirty="0">
                <a:solidFill>
                  <a:schemeClr val="accent1"/>
                </a:solidFill>
              </a:rPr>
              <a:t> </a:t>
            </a:r>
            <a:r>
              <a:rPr lang="en-GB" dirty="0" err="1">
                <a:solidFill>
                  <a:schemeClr val="accent1"/>
                </a:solidFill>
              </a:rPr>
              <a:t>sterilizanți</a:t>
            </a:r>
            <a:r>
              <a:rPr lang="en-GB" dirty="0">
                <a:solidFill>
                  <a:schemeClr val="accent1"/>
                </a:solidFill>
              </a:rPr>
              <a:t> </a:t>
            </a:r>
            <a:r>
              <a:rPr lang="en-GB" dirty="0" err="1">
                <a:solidFill>
                  <a:schemeClr val="accent1"/>
                </a:solidFill>
              </a:rPr>
              <a:t>chimici</a:t>
            </a:r>
            <a:r>
              <a:rPr lang="en-GB" dirty="0">
                <a:solidFill>
                  <a:schemeClr val="accent1"/>
                </a:solidFill>
              </a:rPr>
              <a:t> care </a:t>
            </a:r>
            <a:r>
              <a:rPr lang="en-GB" dirty="0" err="1">
                <a:solidFill>
                  <a:schemeClr val="accent1"/>
                </a:solidFill>
              </a:rPr>
              <a:t>conțin</a:t>
            </a:r>
            <a:r>
              <a:rPr lang="en-GB" dirty="0">
                <a:solidFill>
                  <a:schemeClr val="accent1"/>
                </a:solidFill>
              </a:rPr>
              <a:t> acid peracetic plus </a:t>
            </a:r>
            <a:r>
              <a:rPr lang="en-GB" dirty="0" err="1">
                <a:solidFill>
                  <a:schemeClr val="accent1"/>
                </a:solidFill>
              </a:rPr>
              <a:t>peroxid</a:t>
            </a:r>
            <a:r>
              <a:rPr lang="en-GB" dirty="0">
                <a:solidFill>
                  <a:schemeClr val="accent1"/>
                </a:solidFill>
              </a:rPr>
              <a:t> de </a:t>
            </a:r>
            <a:r>
              <a:rPr lang="en-GB" dirty="0" err="1">
                <a:solidFill>
                  <a:schemeClr val="accent1"/>
                </a:solidFill>
              </a:rPr>
              <a:t>hidrogen</a:t>
            </a:r>
            <a:r>
              <a:rPr lang="en-GB" dirty="0">
                <a:solidFill>
                  <a:schemeClr val="accent1"/>
                </a:solidFill>
              </a:rPr>
              <a:t> (0,08% acid peracetic cu 1,0% </a:t>
            </a:r>
            <a:r>
              <a:rPr lang="en-GB" dirty="0" err="1">
                <a:solidFill>
                  <a:schemeClr val="accent1"/>
                </a:solidFill>
              </a:rPr>
              <a:t>peroxid</a:t>
            </a:r>
            <a:r>
              <a:rPr lang="en-GB" dirty="0">
                <a:solidFill>
                  <a:schemeClr val="accent1"/>
                </a:solidFill>
              </a:rPr>
              <a:t> de </a:t>
            </a:r>
            <a:r>
              <a:rPr lang="en-GB" dirty="0" err="1">
                <a:solidFill>
                  <a:schemeClr val="accent1"/>
                </a:solidFill>
              </a:rPr>
              <a:t>hidrogen</a:t>
            </a:r>
            <a:r>
              <a:rPr lang="en-GB" dirty="0">
                <a:solidFill>
                  <a:schemeClr val="accent1"/>
                </a:solidFill>
              </a:rPr>
              <a:t> </a:t>
            </a:r>
            <a:r>
              <a:rPr lang="en-GB" dirty="0" err="1">
                <a:solidFill>
                  <a:schemeClr val="accent1"/>
                </a:solidFill>
              </a:rPr>
              <a:t>și</a:t>
            </a:r>
            <a:r>
              <a:rPr lang="en-GB" dirty="0">
                <a:solidFill>
                  <a:schemeClr val="accent1"/>
                </a:solidFill>
              </a:rPr>
              <a:t> 0,23% acid peracetic cu 7,35% </a:t>
            </a:r>
            <a:r>
              <a:rPr lang="en-GB" dirty="0" err="1">
                <a:solidFill>
                  <a:schemeClr val="accent1"/>
                </a:solidFill>
              </a:rPr>
              <a:t>peroxid</a:t>
            </a:r>
            <a:r>
              <a:rPr lang="en-GB" dirty="0">
                <a:solidFill>
                  <a:schemeClr val="accent1"/>
                </a:solidFill>
              </a:rPr>
              <a:t> de </a:t>
            </a:r>
            <a:r>
              <a:rPr lang="en-GB" dirty="0" err="1">
                <a:solidFill>
                  <a:schemeClr val="accent1"/>
                </a:solidFill>
              </a:rPr>
              <a:t>hidrogen</a:t>
            </a:r>
            <a:r>
              <a:rPr lang="en-GB" dirty="0">
                <a:solidFill>
                  <a:schemeClr val="accent1"/>
                </a:solidFill>
              </a:rPr>
              <a:t>).</a:t>
            </a:r>
            <a:endParaRPr lang="en-GB" dirty="0">
              <a:solidFill>
                <a:schemeClr val="accent1"/>
              </a:solidFill>
            </a:endParaRPr>
          </a:p>
          <a:p>
            <a:pPr algn="just"/>
            <a:endParaRPr lang="en-GB" dirty="0">
              <a:solidFill>
                <a:schemeClr val="accent1"/>
              </a:solidFill>
            </a:endParaRPr>
          </a:p>
          <a:p>
            <a:pPr algn="just"/>
            <a:r>
              <a:rPr lang="en-GB" b="1" dirty="0">
                <a:solidFill>
                  <a:schemeClr val="accent1"/>
                </a:solidFill>
              </a:rPr>
              <a:t>10. </a:t>
            </a:r>
            <a:r>
              <a:rPr lang="en-GB" b="1" dirty="0" err="1">
                <a:solidFill>
                  <a:schemeClr val="accent1"/>
                </a:solidFill>
              </a:rPr>
              <a:t>Fenolii</a:t>
            </a:r>
            <a:endParaRPr lang="en-GB" b="1" dirty="0">
              <a:solidFill>
                <a:schemeClr val="accent1"/>
              </a:solidFill>
            </a:endParaRPr>
          </a:p>
          <a:p>
            <a:pPr algn="just"/>
            <a:r>
              <a:rPr lang="en-GB" dirty="0" err="1">
                <a:solidFill>
                  <a:schemeClr val="accent1"/>
                </a:solidFill>
              </a:rPr>
              <a:t>Fenolul</a:t>
            </a:r>
            <a:r>
              <a:rPr lang="en-GB" dirty="0">
                <a:solidFill>
                  <a:schemeClr val="accent1"/>
                </a:solidFill>
              </a:rPr>
              <a:t> a </a:t>
            </a:r>
            <a:r>
              <a:rPr lang="en-GB" dirty="0" err="1">
                <a:solidFill>
                  <a:schemeClr val="accent1"/>
                </a:solidFill>
              </a:rPr>
              <a:t>ocupat</a:t>
            </a:r>
            <a:r>
              <a:rPr lang="en-GB" dirty="0">
                <a:solidFill>
                  <a:schemeClr val="accent1"/>
                </a:solidFill>
              </a:rPr>
              <a:t> </a:t>
            </a:r>
            <a:r>
              <a:rPr lang="en-GB" dirty="0" err="1">
                <a:solidFill>
                  <a:schemeClr val="accent1"/>
                </a:solidFill>
              </a:rPr>
              <a:t>încă</a:t>
            </a:r>
            <a:r>
              <a:rPr lang="en-GB" dirty="0">
                <a:solidFill>
                  <a:schemeClr val="accent1"/>
                </a:solidFill>
              </a:rPr>
              <a:t> de la </a:t>
            </a:r>
            <a:r>
              <a:rPr lang="en-GB" dirty="0" err="1">
                <a:solidFill>
                  <a:schemeClr val="accent1"/>
                </a:solidFill>
              </a:rPr>
              <a:t>început</a:t>
            </a:r>
            <a:r>
              <a:rPr lang="en-GB" dirty="0">
                <a:solidFill>
                  <a:schemeClr val="accent1"/>
                </a:solidFill>
              </a:rPr>
              <a:t> un </a:t>
            </a:r>
            <a:r>
              <a:rPr lang="en-GB" dirty="0" err="1">
                <a:solidFill>
                  <a:schemeClr val="accent1"/>
                </a:solidFill>
              </a:rPr>
              <a:t>loc</a:t>
            </a:r>
            <a:r>
              <a:rPr lang="en-GB" dirty="0">
                <a:solidFill>
                  <a:schemeClr val="accent1"/>
                </a:solidFill>
              </a:rPr>
              <a:t> </a:t>
            </a:r>
            <a:r>
              <a:rPr lang="en-GB" dirty="0" err="1">
                <a:solidFill>
                  <a:schemeClr val="accent1"/>
                </a:solidFill>
              </a:rPr>
              <a:t>proeminent</a:t>
            </a:r>
            <a:r>
              <a:rPr lang="en-GB" dirty="0">
                <a:solidFill>
                  <a:schemeClr val="accent1"/>
                </a:solidFill>
              </a:rPr>
              <a:t> în </a:t>
            </a:r>
            <a:r>
              <a:rPr lang="en-GB" dirty="0" err="1">
                <a:solidFill>
                  <a:schemeClr val="accent1"/>
                </a:solidFill>
              </a:rPr>
              <a:t>domeniul</a:t>
            </a:r>
            <a:r>
              <a:rPr lang="en-GB" dirty="0">
                <a:solidFill>
                  <a:schemeClr val="accent1"/>
                </a:solidFill>
              </a:rPr>
              <a:t> </a:t>
            </a:r>
            <a:r>
              <a:rPr lang="en-GB" dirty="0" err="1">
                <a:solidFill>
                  <a:schemeClr val="accent1"/>
                </a:solidFill>
              </a:rPr>
              <a:t>dezinfectării</a:t>
            </a:r>
            <a:r>
              <a:rPr lang="en-GB" dirty="0">
                <a:solidFill>
                  <a:schemeClr val="accent1"/>
                </a:solidFill>
              </a:rPr>
              <a:t> </a:t>
            </a:r>
            <a:r>
              <a:rPr lang="en-GB" dirty="0" err="1">
                <a:solidFill>
                  <a:schemeClr val="accent1"/>
                </a:solidFill>
              </a:rPr>
              <a:t>spitalelor</a:t>
            </a:r>
            <a:r>
              <a:rPr lang="en-GB" dirty="0">
                <a:solidFill>
                  <a:schemeClr val="accent1"/>
                </a:solidFill>
              </a:rPr>
              <a:t> </a:t>
            </a:r>
            <a:r>
              <a:rPr lang="en-GB" dirty="0" err="1">
                <a:solidFill>
                  <a:schemeClr val="accent1"/>
                </a:solidFill>
              </a:rPr>
              <a:t>folosit</a:t>
            </a:r>
            <a:r>
              <a:rPr lang="en-GB" dirty="0">
                <a:solidFill>
                  <a:schemeClr val="accent1"/>
                </a:solidFill>
              </a:rPr>
              <a:t> ca </a:t>
            </a:r>
            <a:r>
              <a:rPr lang="en-GB" dirty="0" err="1">
                <a:solidFill>
                  <a:schemeClr val="accent1"/>
                </a:solidFill>
              </a:rPr>
              <a:t>germicid</a:t>
            </a:r>
            <a:r>
              <a:rPr lang="en-GB" dirty="0">
                <a:solidFill>
                  <a:schemeClr val="accent1"/>
                </a:solidFill>
              </a:rPr>
              <a:t> de </a:t>
            </a:r>
            <a:r>
              <a:rPr lang="en-GB" dirty="0" err="1">
                <a:solidFill>
                  <a:schemeClr val="accent1"/>
                </a:solidFill>
              </a:rPr>
              <a:t>către</a:t>
            </a:r>
            <a:r>
              <a:rPr lang="en-GB" dirty="0">
                <a:solidFill>
                  <a:schemeClr val="accent1"/>
                </a:solidFill>
              </a:rPr>
              <a:t> Lister în </a:t>
            </a:r>
            <a:r>
              <a:rPr lang="en-GB" dirty="0" err="1">
                <a:solidFill>
                  <a:schemeClr val="accent1"/>
                </a:solidFill>
              </a:rPr>
              <a:t>lucrarea</a:t>
            </a:r>
            <a:r>
              <a:rPr lang="en-GB" dirty="0">
                <a:solidFill>
                  <a:schemeClr val="accent1"/>
                </a:solidFill>
              </a:rPr>
              <a:t> </a:t>
            </a:r>
            <a:r>
              <a:rPr lang="en-GB" dirty="0" err="1">
                <a:solidFill>
                  <a:schemeClr val="accent1"/>
                </a:solidFill>
              </a:rPr>
              <a:t>sa</a:t>
            </a:r>
            <a:r>
              <a:rPr lang="en-GB" dirty="0">
                <a:solidFill>
                  <a:schemeClr val="accent1"/>
                </a:solidFill>
              </a:rPr>
              <a:t> de </a:t>
            </a:r>
            <a:r>
              <a:rPr lang="en-GB" dirty="0" err="1">
                <a:solidFill>
                  <a:schemeClr val="accent1"/>
                </a:solidFill>
              </a:rPr>
              <a:t>pionierat</a:t>
            </a:r>
            <a:r>
              <a:rPr lang="en-GB" dirty="0">
                <a:solidFill>
                  <a:schemeClr val="accent1"/>
                </a:solidFill>
              </a:rPr>
              <a:t> în </a:t>
            </a:r>
            <a:r>
              <a:rPr lang="en-GB" dirty="0" err="1">
                <a:solidFill>
                  <a:schemeClr val="accent1"/>
                </a:solidFill>
              </a:rPr>
              <a:t>chirurgia</a:t>
            </a:r>
            <a:r>
              <a:rPr lang="en-GB" dirty="0">
                <a:solidFill>
                  <a:schemeClr val="accent1"/>
                </a:solidFill>
              </a:rPr>
              <a:t> </a:t>
            </a:r>
            <a:r>
              <a:rPr lang="en-GB" dirty="0" err="1">
                <a:solidFill>
                  <a:schemeClr val="accent1"/>
                </a:solidFill>
              </a:rPr>
              <a:t>antiseptică</a:t>
            </a:r>
            <a:r>
              <a:rPr lang="en-GB" dirty="0">
                <a:solidFill>
                  <a:schemeClr val="accent1"/>
                </a:solidFill>
              </a:rPr>
              <a:t>. </a:t>
            </a:r>
            <a:r>
              <a:rPr lang="en-GB" dirty="0" err="1">
                <a:solidFill>
                  <a:schemeClr val="accent1"/>
                </a:solidFill>
              </a:rPr>
              <a:t>Derivații</a:t>
            </a:r>
            <a:r>
              <a:rPr lang="en-GB" dirty="0">
                <a:solidFill>
                  <a:schemeClr val="accent1"/>
                </a:solidFill>
              </a:rPr>
              <a:t> de </a:t>
            </a:r>
            <a:r>
              <a:rPr lang="en-GB" dirty="0" err="1">
                <a:solidFill>
                  <a:schemeClr val="accent1"/>
                </a:solidFill>
              </a:rPr>
              <a:t>fenol</a:t>
            </a:r>
            <a:r>
              <a:rPr lang="en-GB" dirty="0">
                <a:solidFill>
                  <a:schemeClr val="accent1"/>
                </a:solidFill>
              </a:rPr>
              <a:t> </a:t>
            </a:r>
            <a:r>
              <a:rPr lang="en-GB" dirty="0" err="1">
                <a:solidFill>
                  <a:schemeClr val="accent1"/>
                </a:solidFill>
              </a:rPr>
              <a:t>își</a:t>
            </a:r>
            <a:r>
              <a:rPr lang="en-GB" dirty="0">
                <a:solidFill>
                  <a:schemeClr val="accent1"/>
                </a:solidFill>
              </a:rPr>
              <a:t> au </a:t>
            </a:r>
            <a:r>
              <a:rPr lang="en-GB" dirty="0" err="1">
                <a:solidFill>
                  <a:schemeClr val="accent1"/>
                </a:solidFill>
              </a:rPr>
              <a:t>originea</a:t>
            </a:r>
            <a:r>
              <a:rPr lang="en-GB" dirty="0">
                <a:solidFill>
                  <a:schemeClr val="accent1"/>
                </a:solidFill>
              </a:rPr>
              <a:t> </a:t>
            </a:r>
            <a:r>
              <a:rPr lang="en-GB" dirty="0" err="1">
                <a:solidFill>
                  <a:schemeClr val="accent1"/>
                </a:solidFill>
              </a:rPr>
              <a:t>atunci</a:t>
            </a:r>
            <a:r>
              <a:rPr lang="en-GB" dirty="0">
                <a:solidFill>
                  <a:schemeClr val="accent1"/>
                </a:solidFill>
              </a:rPr>
              <a:t> </a:t>
            </a:r>
            <a:r>
              <a:rPr lang="en-GB" dirty="0" err="1">
                <a:solidFill>
                  <a:schemeClr val="accent1"/>
                </a:solidFill>
              </a:rPr>
              <a:t>când</a:t>
            </a:r>
            <a:r>
              <a:rPr lang="en-GB" dirty="0">
                <a:solidFill>
                  <a:schemeClr val="accent1"/>
                </a:solidFill>
              </a:rPr>
              <a:t> o </a:t>
            </a:r>
            <a:r>
              <a:rPr lang="en-GB" dirty="0" err="1">
                <a:solidFill>
                  <a:schemeClr val="accent1"/>
                </a:solidFill>
              </a:rPr>
              <a:t>grupare</a:t>
            </a:r>
            <a:r>
              <a:rPr lang="en-GB" dirty="0">
                <a:solidFill>
                  <a:schemeClr val="accent1"/>
                </a:solidFill>
              </a:rPr>
              <a:t> </a:t>
            </a:r>
            <a:r>
              <a:rPr lang="en-GB" dirty="0" err="1">
                <a:solidFill>
                  <a:schemeClr val="accent1"/>
                </a:solidFill>
              </a:rPr>
              <a:t>funcțională</a:t>
            </a:r>
            <a:r>
              <a:rPr lang="en-GB" dirty="0">
                <a:solidFill>
                  <a:schemeClr val="accent1"/>
                </a:solidFill>
              </a:rPr>
              <a:t> (</a:t>
            </a:r>
            <a:r>
              <a:rPr lang="en-GB" dirty="0" err="1">
                <a:solidFill>
                  <a:schemeClr val="accent1"/>
                </a:solidFill>
              </a:rPr>
              <a:t>alchil</a:t>
            </a:r>
            <a:r>
              <a:rPr lang="en-GB" dirty="0">
                <a:solidFill>
                  <a:schemeClr val="accent1"/>
                </a:solidFill>
              </a:rPr>
              <a:t>, </a:t>
            </a:r>
            <a:r>
              <a:rPr lang="en-GB" dirty="0" err="1">
                <a:solidFill>
                  <a:schemeClr val="accent1"/>
                </a:solidFill>
              </a:rPr>
              <a:t>fenil</a:t>
            </a:r>
            <a:r>
              <a:rPr lang="en-GB" dirty="0">
                <a:solidFill>
                  <a:schemeClr val="accent1"/>
                </a:solidFill>
              </a:rPr>
              <a:t>, </a:t>
            </a:r>
            <a:r>
              <a:rPr lang="en-GB" dirty="0" err="1">
                <a:solidFill>
                  <a:schemeClr val="accent1"/>
                </a:solidFill>
              </a:rPr>
              <a:t>benzii</a:t>
            </a:r>
            <a:r>
              <a:rPr lang="en-GB" dirty="0">
                <a:solidFill>
                  <a:schemeClr val="accent1"/>
                </a:solidFill>
              </a:rPr>
              <a:t>, halogen) </a:t>
            </a:r>
            <a:r>
              <a:rPr lang="en-GB" dirty="0" err="1">
                <a:solidFill>
                  <a:schemeClr val="accent1"/>
                </a:solidFill>
              </a:rPr>
              <a:t>înlocuiește</a:t>
            </a:r>
            <a:r>
              <a:rPr lang="en-GB" dirty="0">
                <a:solidFill>
                  <a:schemeClr val="accent1"/>
                </a:solidFill>
              </a:rPr>
              <a:t> </a:t>
            </a:r>
            <a:r>
              <a:rPr lang="en-GB" dirty="0" err="1">
                <a:solidFill>
                  <a:schemeClr val="accent1"/>
                </a:solidFill>
              </a:rPr>
              <a:t>unul</a:t>
            </a:r>
            <a:r>
              <a:rPr lang="en-GB" dirty="0">
                <a:solidFill>
                  <a:schemeClr val="accent1"/>
                </a:solidFill>
              </a:rPr>
              <a:t> </a:t>
            </a:r>
            <a:r>
              <a:rPr lang="en-GB" dirty="0" err="1">
                <a:solidFill>
                  <a:schemeClr val="accent1"/>
                </a:solidFill>
              </a:rPr>
              <a:t>dintre</a:t>
            </a:r>
            <a:r>
              <a:rPr lang="en-GB" dirty="0">
                <a:solidFill>
                  <a:schemeClr val="accent1"/>
                </a:solidFill>
              </a:rPr>
              <a:t> </a:t>
            </a:r>
            <a:r>
              <a:rPr lang="en-GB" dirty="0" err="1">
                <a:solidFill>
                  <a:schemeClr val="accent1"/>
                </a:solidFill>
              </a:rPr>
              <a:t>atomii</a:t>
            </a:r>
            <a:r>
              <a:rPr lang="en-GB" dirty="0">
                <a:solidFill>
                  <a:schemeClr val="accent1"/>
                </a:solidFill>
              </a:rPr>
              <a:t> de </a:t>
            </a:r>
            <a:r>
              <a:rPr lang="en-GB" dirty="0" err="1">
                <a:solidFill>
                  <a:schemeClr val="accent1"/>
                </a:solidFill>
              </a:rPr>
              <a:t>hidrogen</a:t>
            </a:r>
            <a:r>
              <a:rPr lang="en-GB" dirty="0">
                <a:solidFill>
                  <a:schemeClr val="accent1"/>
                </a:solidFill>
              </a:rPr>
              <a:t> din </a:t>
            </a:r>
            <a:r>
              <a:rPr lang="en-GB" dirty="0" err="1">
                <a:solidFill>
                  <a:schemeClr val="accent1"/>
                </a:solidFill>
              </a:rPr>
              <a:t>structura</a:t>
            </a:r>
            <a:r>
              <a:rPr lang="en-GB" dirty="0">
                <a:solidFill>
                  <a:schemeClr val="accent1"/>
                </a:solidFill>
              </a:rPr>
              <a:t>. Doi </a:t>
            </a:r>
            <a:r>
              <a:rPr lang="en-GB" dirty="0" err="1">
                <a:solidFill>
                  <a:schemeClr val="accent1"/>
                </a:solidFill>
              </a:rPr>
              <a:t>derivați</a:t>
            </a:r>
            <a:r>
              <a:rPr lang="en-GB" dirty="0">
                <a:solidFill>
                  <a:schemeClr val="accent1"/>
                </a:solidFill>
              </a:rPr>
              <a:t> de </a:t>
            </a:r>
            <a:r>
              <a:rPr lang="en-GB" dirty="0" err="1">
                <a:solidFill>
                  <a:schemeClr val="accent1"/>
                </a:solidFill>
              </a:rPr>
              <a:t>fenol</a:t>
            </a:r>
            <a:r>
              <a:rPr lang="en-GB" dirty="0">
                <a:solidFill>
                  <a:schemeClr val="accent1"/>
                </a:solidFill>
              </a:rPr>
              <a:t> </a:t>
            </a:r>
            <a:r>
              <a:rPr lang="en-GB" dirty="0" err="1">
                <a:solidFill>
                  <a:schemeClr val="accent1"/>
                </a:solidFill>
              </a:rPr>
              <a:t>găsiți</a:t>
            </a:r>
            <a:r>
              <a:rPr lang="en-GB" dirty="0">
                <a:solidFill>
                  <a:schemeClr val="accent1"/>
                </a:solidFill>
              </a:rPr>
              <a:t> în mod </a:t>
            </a:r>
            <a:r>
              <a:rPr lang="en-GB" dirty="0" err="1">
                <a:solidFill>
                  <a:schemeClr val="accent1"/>
                </a:solidFill>
              </a:rPr>
              <a:t>obișnuit</a:t>
            </a:r>
            <a:r>
              <a:rPr lang="en-GB" dirty="0">
                <a:solidFill>
                  <a:schemeClr val="accent1"/>
                </a:solidFill>
              </a:rPr>
              <a:t> ca </a:t>
            </a:r>
            <a:r>
              <a:rPr lang="en-GB" dirty="0" err="1">
                <a:solidFill>
                  <a:schemeClr val="accent1"/>
                </a:solidFill>
              </a:rPr>
              <a:t>constituenți</a:t>
            </a:r>
            <a:r>
              <a:rPr lang="en-GB" dirty="0">
                <a:solidFill>
                  <a:schemeClr val="accent1"/>
                </a:solidFill>
              </a:rPr>
              <a:t> ai </a:t>
            </a:r>
            <a:r>
              <a:rPr lang="en-GB" dirty="0" err="1">
                <a:solidFill>
                  <a:schemeClr val="accent1"/>
                </a:solidFill>
              </a:rPr>
              <a:t>dezinfectanților</a:t>
            </a:r>
            <a:r>
              <a:rPr lang="en-GB" dirty="0">
                <a:solidFill>
                  <a:schemeClr val="accent1"/>
                </a:solidFill>
              </a:rPr>
              <a:t> </a:t>
            </a:r>
            <a:r>
              <a:rPr lang="en-GB" dirty="0" err="1">
                <a:solidFill>
                  <a:schemeClr val="accent1"/>
                </a:solidFill>
              </a:rPr>
              <a:t>pentru</a:t>
            </a:r>
            <a:r>
              <a:rPr lang="en-GB" dirty="0">
                <a:solidFill>
                  <a:schemeClr val="accent1"/>
                </a:solidFill>
              </a:rPr>
              <a:t> </a:t>
            </a:r>
            <a:r>
              <a:rPr lang="en-GB" dirty="0" err="1">
                <a:solidFill>
                  <a:schemeClr val="accent1"/>
                </a:solidFill>
              </a:rPr>
              <a:t>spitale</a:t>
            </a:r>
            <a:r>
              <a:rPr lang="en-GB" dirty="0">
                <a:solidFill>
                  <a:schemeClr val="accent1"/>
                </a:solidFill>
              </a:rPr>
              <a:t> sunt </a:t>
            </a:r>
            <a:r>
              <a:rPr lang="en-GB" dirty="0" err="1">
                <a:solidFill>
                  <a:schemeClr val="accent1"/>
                </a:solidFill>
              </a:rPr>
              <a:t>orto-fenilfenolul</a:t>
            </a:r>
            <a:r>
              <a:rPr lang="en-GB" dirty="0">
                <a:solidFill>
                  <a:schemeClr val="accent1"/>
                </a:solidFill>
              </a:rPr>
              <a:t> </a:t>
            </a:r>
            <a:r>
              <a:rPr lang="en-GB" dirty="0" err="1">
                <a:solidFill>
                  <a:schemeClr val="accent1"/>
                </a:solidFill>
              </a:rPr>
              <a:t>și</a:t>
            </a:r>
            <a:r>
              <a:rPr lang="en-GB" dirty="0">
                <a:solidFill>
                  <a:schemeClr val="accent1"/>
                </a:solidFill>
              </a:rPr>
              <a:t> </a:t>
            </a:r>
            <a:r>
              <a:rPr lang="en-GB" dirty="0" err="1">
                <a:solidFill>
                  <a:schemeClr val="accent1"/>
                </a:solidFill>
              </a:rPr>
              <a:t>orto</a:t>
            </a:r>
            <a:r>
              <a:rPr lang="en-GB" dirty="0">
                <a:solidFill>
                  <a:schemeClr val="accent1"/>
                </a:solidFill>
              </a:rPr>
              <a:t>-</a:t>
            </a:r>
            <a:r>
              <a:rPr lang="en-GB" dirty="0" err="1">
                <a:solidFill>
                  <a:schemeClr val="accent1"/>
                </a:solidFill>
              </a:rPr>
              <a:t>benzil</a:t>
            </a:r>
            <a:r>
              <a:rPr lang="en-GB" dirty="0">
                <a:solidFill>
                  <a:schemeClr val="accent1"/>
                </a:solidFill>
              </a:rPr>
              <a:t>-para-</a:t>
            </a:r>
            <a:r>
              <a:rPr lang="en-GB" dirty="0" err="1">
                <a:solidFill>
                  <a:schemeClr val="accent1"/>
                </a:solidFill>
              </a:rPr>
              <a:t>clorofenolul</a:t>
            </a:r>
            <a:r>
              <a:rPr lang="en-GB" dirty="0">
                <a:solidFill>
                  <a:schemeClr val="accent1"/>
                </a:solidFill>
              </a:rPr>
              <a:t>. </a:t>
            </a:r>
            <a:endParaRPr lang="en-GB" dirty="0">
              <a:solidFill>
                <a:schemeClr val="accent1"/>
              </a:solidFill>
            </a:endParaRPr>
          </a:p>
          <a:p>
            <a:pPr algn="just"/>
            <a:endParaRPr lang="en-GB" dirty="0">
              <a:solidFill>
                <a:schemeClr val="accent1"/>
              </a:solidFill>
            </a:endParaRPr>
          </a:p>
          <a:p>
            <a:pPr algn="just"/>
            <a:r>
              <a:rPr lang="en-GB" b="1" dirty="0">
                <a:solidFill>
                  <a:schemeClr val="accent1"/>
                </a:solidFill>
              </a:rPr>
              <a:t>11. </a:t>
            </a:r>
            <a:r>
              <a:rPr lang="en-GB" b="1" dirty="0" err="1">
                <a:solidFill>
                  <a:schemeClr val="accent1"/>
                </a:solidFill>
              </a:rPr>
              <a:t>Compuși</a:t>
            </a:r>
            <a:r>
              <a:rPr lang="en-GB" b="1" dirty="0">
                <a:solidFill>
                  <a:schemeClr val="accent1"/>
                </a:solidFill>
              </a:rPr>
              <a:t> </a:t>
            </a:r>
            <a:r>
              <a:rPr lang="en-GB" b="1" dirty="0" err="1">
                <a:solidFill>
                  <a:schemeClr val="accent1"/>
                </a:solidFill>
              </a:rPr>
              <a:t>cuaternari</a:t>
            </a:r>
            <a:r>
              <a:rPr lang="en-GB" b="1" dirty="0">
                <a:solidFill>
                  <a:schemeClr val="accent1"/>
                </a:solidFill>
              </a:rPr>
              <a:t> de </a:t>
            </a:r>
            <a:r>
              <a:rPr lang="en-GB" b="1" dirty="0" err="1">
                <a:solidFill>
                  <a:schemeClr val="accent1"/>
                </a:solidFill>
              </a:rPr>
              <a:t>amoniu</a:t>
            </a:r>
            <a:endParaRPr lang="en-GB" b="1" dirty="0">
              <a:solidFill>
                <a:schemeClr val="accent1"/>
              </a:solidFill>
            </a:endParaRPr>
          </a:p>
          <a:p>
            <a:pPr algn="just"/>
            <a:r>
              <a:rPr lang="en-GB" dirty="0" err="1">
                <a:solidFill>
                  <a:schemeClr val="accent1"/>
                </a:solidFill>
              </a:rPr>
              <a:t>Compușii</a:t>
            </a:r>
            <a:r>
              <a:rPr lang="en-GB" dirty="0">
                <a:solidFill>
                  <a:schemeClr val="accent1"/>
                </a:solidFill>
              </a:rPr>
              <a:t> de </a:t>
            </a:r>
            <a:r>
              <a:rPr lang="en-GB" dirty="0" err="1">
                <a:solidFill>
                  <a:schemeClr val="accent1"/>
                </a:solidFill>
              </a:rPr>
              <a:t>amoniu</a:t>
            </a:r>
            <a:r>
              <a:rPr lang="en-GB" dirty="0">
                <a:solidFill>
                  <a:schemeClr val="accent1"/>
                </a:solidFill>
              </a:rPr>
              <a:t> </a:t>
            </a:r>
            <a:r>
              <a:rPr lang="en-GB" dirty="0" err="1">
                <a:solidFill>
                  <a:schemeClr val="accent1"/>
                </a:solidFill>
              </a:rPr>
              <a:t>cuaternar</a:t>
            </a:r>
            <a:r>
              <a:rPr lang="en-GB" dirty="0">
                <a:solidFill>
                  <a:schemeClr val="accent1"/>
                </a:solidFill>
              </a:rPr>
              <a:t> sunt </a:t>
            </a:r>
            <a:r>
              <a:rPr lang="en-GB" dirty="0" err="1">
                <a:solidFill>
                  <a:schemeClr val="accent1"/>
                </a:solidFill>
              </a:rPr>
              <a:t>utilizați</a:t>
            </a:r>
            <a:r>
              <a:rPr lang="en-GB" dirty="0">
                <a:solidFill>
                  <a:schemeClr val="accent1"/>
                </a:solidFill>
              </a:rPr>
              <a:t> pe </a:t>
            </a:r>
            <a:r>
              <a:rPr lang="en-GB" dirty="0" err="1">
                <a:solidFill>
                  <a:schemeClr val="accent1"/>
                </a:solidFill>
              </a:rPr>
              <a:t>scară</a:t>
            </a:r>
            <a:r>
              <a:rPr lang="en-GB" dirty="0">
                <a:solidFill>
                  <a:schemeClr val="accent1"/>
                </a:solidFill>
              </a:rPr>
              <a:t> </a:t>
            </a:r>
            <a:r>
              <a:rPr lang="en-GB" dirty="0" err="1">
                <a:solidFill>
                  <a:schemeClr val="accent1"/>
                </a:solidFill>
              </a:rPr>
              <a:t>largă</a:t>
            </a:r>
            <a:r>
              <a:rPr lang="en-GB" dirty="0">
                <a:solidFill>
                  <a:schemeClr val="accent1"/>
                </a:solidFill>
              </a:rPr>
              <a:t> ca </a:t>
            </a:r>
            <a:r>
              <a:rPr lang="en-GB" dirty="0" err="1">
                <a:solidFill>
                  <a:schemeClr val="accent1"/>
                </a:solidFill>
              </a:rPr>
              <a:t>dezinfectanți</a:t>
            </a:r>
            <a:r>
              <a:rPr lang="en-GB" dirty="0">
                <a:solidFill>
                  <a:schemeClr val="accent1"/>
                </a:solidFill>
              </a:rPr>
              <a:t>. </a:t>
            </a:r>
            <a:r>
              <a:rPr lang="en-GB" dirty="0" err="1">
                <a:solidFill>
                  <a:schemeClr val="accent1"/>
                </a:solidFill>
              </a:rPr>
              <a:t>Compusii</a:t>
            </a:r>
            <a:r>
              <a:rPr lang="en-GB" dirty="0">
                <a:solidFill>
                  <a:schemeClr val="accent1"/>
                </a:solidFill>
              </a:rPr>
              <a:t> </a:t>
            </a:r>
            <a:r>
              <a:rPr lang="en-GB" dirty="0" err="1">
                <a:solidFill>
                  <a:schemeClr val="accent1"/>
                </a:solidFill>
              </a:rPr>
              <a:t>cuaternarii</a:t>
            </a:r>
            <a:r>
              <a:rPr lang="en-GB" dirty="0">
                <a:solidFill>
                  <a:schemeClr val="accent1"/>
                </a:solidFill>
              </a:rPr>
              <a:t> de </a:t>
            </a:r>
            <a:r>
              <a:rPr lang="en-GB" dirty="0" err="1">
                <a:solidFill>
                  <a:schemeClr val="accent1"/>
                </a:solidFill>
              </a:rPr>
              <a:t>amoniu</a:t>
            </a:r>
            <a:r>
              <a:rPr lang="en-GB" dirty="0">
                <a:solidFill>
                  <a:schemeClr val="accent1"/>
                </a:solidFill>
              </a:rPr>
              <a:t> sunt </a:t>
            </a:r>
            <a:r>
              <a:rPr lang="en-GB" dirty="0" err="1">
                <a:solidFill>
                  <a:schemeClr val="accent1"/>
                </a:solidFill>
              </a:rPr>
              <a:t>buni</a:t>
            </a:r>
            <a:r>
              <a:rPr lang="en-GB" dirty="0">
                <a:solidFill>
                  <a:schemeClr val="accent1"/>
                </a:solidFill>
              </a:rPr>
              <a:t> </a:t>
            </a:r>
            <a:r>
              <a:rPr lang="en-GB" dirty="0" err="1">
                <a:solidFill>
                  <a:schemeClr val="accent1"/>
                </a:solidFill>
              </a:rPr>
              <a:t>agenți</a:t>
            </a:r>
            <a:r>
              <a:rPr lang="en-GB" dirty="0">
                <a:solidFill>
                  <a:schemeClr val="accent1"/>
                </a:solidFill>
              </a:rPr>
              <a:t> de </a:t>
            </a:r>
            <a:r>
              <a:rPr lang="en-GB" dirty="0" err="1">
                <a:solidFill>
                  <a:schemeClr val="accent1"/>
                </a:solidFill>
              </a:rPr>
              <a:t>curățare</a:t>
            </a:r>
            <a:r>
              <a:rPr lang="en-GB" dirty="0">
                <a:solidFill>
                  <a:schemeClr val="accent1"/>
                </a:solidFill>
              </a:rPr>
              <a:t>, </a:t>
            </a:r>
            <a:r>
              <a:rPr lang="en-GB" dirty="0" err="1">
                <a:solidFill>
                  <a:schemeClr val="accent1"/>
                </a:solidFill>
              </a:rPr>
              <a:t>dar</a:t>
            </a:r>
            <a:r>
              <a:rPr lang="en-GB" dirty="0">
                <a:solidFill>
                  <a:schemeClr val="accent1"/>
                </a:solidFill>
              </a:rPr>
              <a:t> </a:t>
            </a:r>
            <a:r>
              <a:rPr lang="en-GB" dirty="0" err="1">
                <a:solidFill>
                  <a:schemeClr val="accent1"/>
                </a:solidFill>
              </a:rPr>
              <a:t>duritate</a:t>
            </a:r>
            <a:r>
              <a:rPr lang="en-GB" dirty="0">
                <a:solidFill>
                  <a:schemeClr val="accent1"/>
                </a:solidFill>
              </a:rPr>
              <a:t> mare a </a:t>
            </a:r>
            <a:r>
              <a:rPr lang="en-GB" dirty="0" err="1">
                <a:solidFill>
                  <a:schemeClr val="accent1"/>
                </a:solidFill>
              </a:rPr>
              <a:t>apei</a:t>
            </a:r>
            <a:r>
              <a:rPr lang="en-GB" dirty="0">
                <a:solidFill>
                  <a:schemeClr val="accent1"/>
                </a:solidFill>
              </a:rPr>
              <a:t> </a:t>
            </a:r>
            <a:r>
              <a:rPr lang="en-GB" dirty="0" err="1">
                <a:solidFill>
                  <a:schemeClr val="accent1"/>
                </a:solidFill>
              </a:rPr>
              <a:t>și</a:t>
            </a:r>
            <a:r>
              <a:rPr lang="en-GB" dirty="0">
                <a:solidFill>
                  <a:schemeClr val="accent1"/>
                </a:solidFill>
              </a:rPr>
              <a:t> </a:t>
            </a:r>
            <a:r>
              <a:rPr lang="en-GB" dirty="0" err="1">
                <a:solidFill>
                  <a:schemeClr val="accent1"/>
                </a:solidFill>
              </a:rPr>
              <a:t>materiale</a:t>
            </a:r>
            <a:r>
              <a:rPr lang="en-GB" dirty="0">
                <a:solidFill>
                  <a:schemeClr val="accent1"/>
                </a:solidFill>
              </a:rPr>
              <a:t> precum </a:t>
            </a:r>
            <a:r>
              <a:rPr lang="en-GB" dirty="0" err="1">
                <a:solidFill>
                  <a:schemeClr val="accent1"/>
                </a:solidFill>
              </a:rPr>
              <a:t>bumbacul</a:t>
            </a:r>
            <a:r>
              <a:rPr lang="en-GB" dirty="0">
                <a:solidFill>
                  <a:schemeClr val="accent1"/>
                </a:solidFill>
              </a:rPr>
              <a:t> </a:t>
            </a:r>
            <a:r>
              <a:rPr lang="en-GB" dirty="0" err="1">
                <a:solidFill>
                  <a:schemeClr val="accent1"/>
                </a:solidFill>
              </a:rPr>
              <a:t>și</a:t>
            </a:r>
            <a:r>
              <a:rPr lang="en-GB" dirty="0">
                <a:solidFill>
                  <a:schemeClr val="accent1"/>
                </a:solidFill>
              </a:rPr>
              <a:t> </a:t>
            </a:r>
            <a:r>
              <a:rPr lang="en-GB" dirty="0" err="1">
                <a:solidFill>
                  <a:schemeClr val="accent1"/>
                </a:solidFill>
              </a:rPr>
              <a:t>tampoanele</a:t>
            </a:r>
            <a:r>
              <a:rPr lang="en-GB" dirty="0">
                <a:solidFill>
                  <a:schemeClr val="accent1"/>
                </a:solidFill>
              </a:rPr>
              <a:t> de </a:t>
            </a:r>
            <a:r>
              <a:rPr lang="en-GB" dirty="0" err="1">
                <a:solidFill>
                  <a:schemeClr val="accent1"/>
                </a:solidFill>
              </a:rPr>
              <a:t>tifon</a:t>
            </a:r>
            <a:r>
              <a:rPr lang="en-GB" dirty="0">
                <a:solidFill>
                  <a:schemeClr val="accent1"/>
                </a:solidFill>
              </a:rPr>
              <a:t> le pot face </a:t>
            </a:r>
            <a:r>
              <a:rPr lang="en-GB" dirty="0" err="1">
                <a:solidFill>
                  <a:schemeClr val="accent1"/>
                </a:solidFill>
              </a:rPr>
              <a:t>mai</a:t>
            </a:r>
            <a:r>
              <a:rPr lang="en-GB" dirty="0">
                <a:solidFill>
                  <a:schemeClr val="accent1"/>
                </a:solidFill>
              </a:rPr>
              <a:t> </a:t>
            </a:r>
            <a:r>
              <a:rPr lang="en-GB" dirty="0" err="1">
                <a:solidFill>
                  <a:schemeClr val="accent1"/>
                </a:solidFill>
              </a:rPr>
              <a:t>puțin</a:t>
            </a:r>
            <a:r>
              <a:rPr lang="en-GB" dirty="0">
                <a:solidFill>
                  <a:schemeClr val="accent1"/>
                </a:solidFill>
              </a:rPr>
              <a:t> microbicide din </a:t>
            </a:r>
            <a:r>
              <a:rPr lang="en-GB" dirty="0" err="1">
                <a:solidFill>
                  <a:schemeClr val="accent1"/>
                </a:solidFill>
              </a:rPr>
              <a:t>cauza</a:t>
            </a:r>
            <a:r>
              <a:rPr lang="en-GB" dirty="0">
                <a:solidFill>
                  <a:schemeClr val="accent1"/>
                </a:solidFill>
              </a:rPr>
              <a:t> </a:t>
            </a:r>
            <a:r>
              <a:rPr lang="en-GB" dirty="0" err="1">
                <a:solidFill>
                  <a:schemeClr val="accent1"/>
                </a:solidFill>
              </a:rPr>
              <a:t>precipitatelor</a:t>
            </a:r>
            <a:r>
              <a:rPr lang="en-GB" dirty="0">
                <a:solidFill>
                  <a:schemeClr val="accent1"/>
                </a:solidFill>
              </a:rPr>
              <a:t> </a:t>
            </a:r>
            <a:r>
              <a:rPr lang="en-GB" dirty="0" err="1">
                <a:solidFill>
                  <a:schemeClr val="accent1"/>
                </a:solidFill>
              </a:rPr>
              <a:t>insolubile</a:t>
            </a:r>
            <a:r>
              <a:rPr lang="en-GB" dirty="0">
                <a:solidFill>
                  <a:schemeClr val="accent1"/>
                </a:solidFill>
              </a:rPr>
              <a:t>. Ca </a:t>
            </a:r>
            <a:r>
              <a:rPr lang="en-GB" dirty="0" err="1">
                <a:solidFill>
                  <a:schemeClr val="accent1"/>
                </a:solidFill>
              </a:rPr>
              <a:t>și</a:t>
            </a:r>
            <a:r>
              <a:rPr lang="en-GB" dirty="0">
                <a:solidFill>
                  <a:schemeClr val="accent1"/>
                </a:solidFill>
              </a:rPr>
              <a:t> în </a:t>
            </a:r>
            <a:r>
              <a:rPr lang="en-GB" dirty="0" err="1">
                <a:solidFill>
                  <a:schemeClr val="accent1"/>
                </a:solidFill>
              </a:rPr>
              <a:t>cazul</a:t>
            </a:r>
            <a:r>
              <a:rPr lang="en-GB" dirty="0">
                <a:solidFill>
                  <a:schemeClr val="accent1"/>
                </a:solidFill>
              </a:rPr>
              <a:t> </a:t>
            </a:r>
            <a:r>
              <a:rPr lang="en-GB" dirty="0" err="1">
                <a:solidFill>
                  <a:schemeClr val="accent1"/>
                </a:solidFill>
              </a:rPr>
              <a:t>altor</a:t>
            </a:r>
            <a:r>
              <a:rPr lang="en-GB" dirty="0">
                <a:solidFill>
                  <a:schemeClr val="accent1"/>
                </a:solidFill>
              </a:rPr>
              <a:t> </a:t>
            </a:r>
            <a:r>
              <a:rPr lang="en-GB" dirty="0" err="1">
                <a:solidFill>
                  <a:schemeClr val="accent1"/>
                </a:solidFill>
              </a:rPr>
              <a:t>dezinfectanți</a:t>
            </a:r>
            <a:r>
              <a:rPr lang="en-GB" dirty="0">
                <a:solidFill>
                  <a:schemeClr val="accent1"/>
                </a:solidFill>
              </a:rPr>
              <a:t> (de </a:t>
            </a:r>
            <a:r>
              <a:rPr lang="en-GB" dirty="0" err="1">
                <a:solidFill>
                  <a:schemeClr val="accent1"/>
                </a:solidFill>
              </a:rPr>
              <a:t>exemplu</a:t>
            </a:r>
            <a:r>
              <a:rPr lang="en-GB" dirty="0">
                <a:solidFill>
                  <a:schemeClr val="accent1"/>
                </a:solidFill>
              </a:rPr>
              <a:t>, </a:t>
            </a:r>
            <a:r>
              <a:rPr lang="en-GB" dirty="0" err="1">
                <a:solidFill>
                  <a:schemeClr val="accent1"/>
                </a:solidFill>
              </a:rPr>
              <a:t>fenolici</a:t>
            </a:r>
            <a:r>
              <a:rPr lang="en-GB" dirty="0">
                <a:solidFill>
                  <a:schemeClr val="accent1"/>
                </a:solidFill>
              </a:rPr>
              <a:t>, </a:t>
            </a:r>
            <a:r>
              <a:rPr lang="en-GB" dirty="0" err="1">
                <a:solidFill>
                  <a:schemeClr val="accent1"/>
                </a:solidFill>
              </a:rPr>
              <a:t>iodofori</a:t>
            </a:r>
            <a:r>
              <a:rPr lang="en-GB" dirty="0">
                <a:solidFill>
                  <a:schemeClr val="accent1"/>
                </a:solidFill>
              </a:rPr>
              <a:t>), </a:t>
            </a:r>
            <a:r>
              <a:rPr lang="en-GB" dirty="0" err="1">
                <a:solidFill>
                  <a:schemeClr val="accent1"/>
                </a:solidFill>
              </a:rPr>
              <a:t>bacteriile</a:t>
            </a:r>
            <a:r>
              <a:rPr lang="en-GB" dirty="0">
                <a:solidFill>
                  <a:schemeClr val="accent1"/>
                </a:solidFill>
              </a:rPr>
              <a:t> gram-negative pot </a:t>
            </a:r>
            <a:r>
              <a:rPr lang="en-GB" dirty="0" err="1">
                <a:solidFill>
                  <a:schemeClr val="accent1"/>
                </a:solidFill>
              </a:rPr>
              <a:t>supraviețui</a:t>
            </a:r>
            <a:r>
              <a:rPr lang="en-GB" dirty="0">
                <a:solidFill>
                  <a:schemeClr val="accent1"/>
                </a:solidFill>
              </a:rPr>
              <a:t> </a:t>
            </a:r>
            <a:r>
              <a:rPr lang="en-GB" dirty="0" err="1">
                <a:solidFill>
                  <a:schemeClr val="accent1"/>
                </a:solidFill>
              </a:rPr>
              <a:t>sau</a:t>
            </a:r>
            <a:r>
              <a:rPr lang="en-GB" dirty="0">
                <a:solidFill>
                  <a:schemeClr val="accent1"/>
                </a:solidFill>
              </a:rPr>
              <a:t> se pot </a:t>
            </a:r>
            <a:r>
              <a:rPr lang="en-GB" dirty="0" err="1">
                <a:solidFill>
                  <a:schemeClr val="accent1"/>
                </a:solidFill>
              </a:rPr>
              <a:t>multiplica</a:t>
            </a:r>
            <a:r>
              <a:rPr lang="en-GB" dirty="0">
                <a:solidFill>
                  <a:schemeClr val="accent1"/>
                </a:solidFill>
              </a:rPr>
              <a:t> in </a:t>
            </a:r>
            <a:r>
              <a:rPr lang="en-GB" dirty="0" err="1">
                <a:solidFill>
                  <a:schemeClr val="accent1"/>
                </a:solidFill>
              </a:rPr>
              <a:t>aceste</a:t>
            </a:r>
            <a:r>
              <a:rPr lang="en-GB" dirty="0">
                <a:solidFill>
                  <a:schemeClr val="accent1"/>
                </a:solidFill>
              </a:rPr>
              <a:t> </a:t>
            </a:r>
            <a:r>
              <a:rPr lang="en-GB" dirty="0" err="1">
                <a:solidFill>
                  <a:schemeClr val="accent1"/>
                </a:solidFill>
              </a:rPr>
              <a:t>conditii</a:t>
            </a:r>
            <a:r>
              <a:rPr lang="en-GB" dirty="0">
                <a:solidFill>
                  <a:schemeClr val="accent1"/>
                </a:solidFill>
              </a:rPr>
              <a:t>.</a:t>
            </a:r>
            <a:endParaRPr lang="en-GB" dirty="0">
              <a:solidFill>
                <a:schemeClr val="accent1"/>
              </a:solidFill>
            </a:endParaRPr>
          </a:p>
        </p:txBody>
      </p:sp>
      <p:sp>
        <p:nvSpPr>
          <p:cNvPr id="3" name="TextBox 2"/>
          <p:cNvSpPr txBox="1"/>
          <p:nvPr/>
        </p:nvSpPr>
        <p:spPr>
          <a:xfrm>
            <a:off x="5933941" y="6377119"/>
            <a:ext cx="6098146" cy="276999"/>
          </a:xfrm>
          <a:prstGeom prst="rect">
            <a:avLst/>
          </a:prstGeom>
          <a:noFill/>
        </p:spPr>
        <p:txBody>
          <a:bodyPr wrap="square">
            <a:spAutoFit/>
          </a:bodyPr>
          <a:lstStyle/>
          <a:p>
            <a:pPr algn="r"/>
            <a:r>
              <a:rPr lang="x-none" sz="1200" dirty="0"/>
              <a:t>Sursa: CDC</a:t>
            </a:r>
            <a:endParaRPr lang="x-none" sz="1200"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5718" y="0"/>
            <a:ext cx="4880568" cy="1077218"/>
          </a:xfrm>
          <a:prstGeom prst="rect">
            <a:avLst/>
          </a:prstGeom>
          <a:noFill/>
        </p:spPr>
        <p:txBody>
          <a:bodyPr wrap="none" rtlCol="0">
            <a:spAutoFit/>
          </a:bodyPr>
          <a:lstStyle/>
          <a:p>
            <a:pPr algn="ctr"/>
            <a:r>
              <a:rPr lang="x-none" sz="3200" b="1" dirty="0">
                <a:solidFill>
                  <a:schemeClr val="accent1"/>
                </a:solidFill>
                <a:latin typeface="+mj-lt"/>
              </a:rPr>
              <a:t>Clase de dezinfectanți</a:t>
            </a:r>
            <a:endParaRPr lang="x-none" sz="3200" b="1" dirty="0">
              <a:solidFill>
                <a:schemeClr val="accent1"/>
              </a:solidFill>
              <a:latin typeface="+mj-lt"/>
            </a:endParaRPr>
          </a:p>
          <a:p>
            <a:pPr algn="ctr"/>
            <a:r>
              <a:rPr lang="x-none" sz="3200" b="1" dirty="0">
                <a:solidFill>
                  <a:schemeClr val="accent1"/>
                </a:solidFill>
                <a:latin typeface="+mj-lt"/>
              </a:rPr>
              <a:t>B. Alte tipuri de dezinfectanți</a:t>
            </a:r>
            <a:endParaRPr lang="x-none" sz="3200" b="1" dirty="0">
              <a:solidFill>
                <a:schemeClr val="accent1"/>
              </a:solidFill>
              <a:latin typeface="+mj-lt"/>
            </a:endParaRPr>
          </a:p>
        </p:txBody>
      </p:sp>
      <p:sp>
        <p:nvSpPr>
          <p:cNvPr id="4" name="TextBox 3"/>
          <p:cNvSpPr txBox="1"/>
          <p:nvPr/>
        </p:nvSpPr>
        <p:spPr>
          <a:xfrm>
            <a:off x="326264" y="1298806"/>
            <a:ext cx="11539471" cy="5078313"/>
          </a:xfrm>
          <a:prstGeom prst="rect">
            <a:avLst/>
          </a:prstGeom>
          <a:noFill/>
        </p:spPr>
        <p:txBody>
          <a:bodyPr wrap="square">
            <a:spAutoFit/>
          </a:bodyPr>
          <a:lstStyle/>
          <a:p>
            <a:pPr algn="just"/>
            <a:r>
              <a:rPr lang="en-GB" b="1" dirty="0">
                <a:solidFill>
                  <a:schemeClr val="accent1"/>
                </a:solidFill>
              </a:rPr>
              <a:t>1. Alte germicide</a:t>
            </a:r>
            <a:endParaRPr lang="en-GB" b="1" dirty="0">
              <a:solidFill>
                <a:schemeClr val="accent1"/>
              </a:solidFill>
            </a:endParaRPr>
          </a:p>
          <a:p>
            <a:pPr algn="just"/>
            <a:r>
              <a:rPr lang="en-GB" dirty="0">
                <a:solidFill>
                  <a:schemeClr val="accent1"/>
                </a:solidFill>
              </a:rPr>
              <a:t>Mai </a:t>
            </a:r>
            <a:r>
              <a:rPr lang="en-GB" dirty="0" err="1">
                <a:solidFill>
                  <a:schemeClr val="accent1"/>
                </a:solidFill>
              </a:rPr>
              <a:t>mulți</a:t>
            </a:r>
            <a:r>
              <a:rPr lang="en-GB" dirty="0">
                <a:solidFill>
                  <a:schemeClr val="accent1"/>
                </a:solidFill>
              </a:rPr>
              <a:t> </a:t>
            </a:r>
            <a:r>
              <a:rPr lang="en-GB" dirty="0" err="1">
                <a:solidFill>
                  <a:schemeClr val="accent1"/>
                </a:solidFill>
              </a:rPr>
              <a:t>compuși</a:t>
            </a:r>
            <a:r>
              <a:rPr lang="en-GB" dirty="0">
                <a:solidFill>
                  <a:schemeClr val="accent1"/>
                </a:solidFill>
              </a:rPr>
              <a:t> au </a:t>
            </a:r>
            <a:r>
              <a:rPr lang="en-GB" dirty="0" err="1">
                <a:solidFill>
                  <a:schemeClr val="accent1"/>
                </a:solidFill>
              </a:rPr>
              <a:t>activitate</a:t>
            </a:r>
            <a:r>
              <a:rPr lang="en-GB" dirty="0">
                <a:solidFill>
                  <a:schemeClr val="accent1"/>
                </a:solidFill>
              </a:rPr>
              <a:t> </a:t>
            </a:r>
            <a:r>
              <a:rPr lang="en-GB" dirty="0" err="1">
                <a:solidFill>
                  <a:schemeClr val="accent1"/>
                </a:solidFill>
              </a:rPr>
              <a:t>antimicrobiană</a:t>
            </a:r>
            <a:r>
              <a:rPr lang="en-GB" dirty="0">
                <a:solidFill>
                  <a:schemeClr val="accent1"/>
                </a:solidFill>
              </a:rPr>
              <a:t>, </a:t>
            </a:r>
            <a:r>
              <a:rPr lang="en-GB" dirty="0" err="1">
                <a:solidFill>
                  <a:schemeClr val="accent1"/>
                </a:solidFill>
              </a:rPr>
              <a:t>dar</a:t>
            </a:r>
            <a:r>
              <a:rPr lang="en-GB" dirty="0">
                <a:solidFill>
                  <a:schemeClr val="accent1"/>
                </a:solidFill>
              </a:rPr>
              <a:t> din diverse motive nu au </a:t>
            </a:r>
            <a:r>
              <a:rPr lang="en-GB" dirty="0" err="1">
                <a:solidFill>
                  <a:schemeClr val="accent1"/>
                </a:solidFill>
              </a:rPr>
              <a:t>fost</a:t>
            </a:r>
            <a:r>
              <a:rPr lang="en-GB" dirty="0">
                <a:solidFill>
                  <a:schemeClr val="accent1"/>
                </a:solidFill>
              </a:rPr>
              <a:t> </a:t>
            </a:r>
            <a:r>
              <a:rPr lang="en-GB" dirty="0" err="1">
                <a:solidFill>
                  <a:schemeClr val="accent1"/>
                </a:solidFill>
              </a:rPr>
              <a:t>încorporați</a:t>
            </a:r>
            <a:r>
              <a:rPr lang="en-GB" dirty="0">
                <a:solidFill>
                  <a:schemeClr val="accent1"/>
                </a:solidFill>
              </a:rPr>
              <a:t> în </a:t>
            </a:r>
            <a:r>
              <a:rPr lang="en-GB" dirty="0" err="1">
                <a:solidFill>
                  <a:schemeClr val="accent1"/>
                </a:solidFill>
              </a:rPr>
              <a:t>armamentarul</a:t>
            </a:r>
            <a:r>
              <a:rPr lang="en-GB" dirty="0">
                <a:solidFill>
                  <a:schemeClr val="accent1"/>
                </a:solidFill>
              </a:rPr>
              <a:t> </a:t>
            </a:r>
            <a:r>
              <a:rPr lang="en-GB" dirty="0" err="1">
                <a:solidFill>
                  <a:schemeClr val="accent1"/>
                </a:solidFill>
              </a:rPr>
              <a:t>dezinfectanților</a:t>
            </a:r>
            <a:r>
              <a:rPr lang="en-GB" dirty="0">
                <a:solidFill>
                  <a:schemeClr val="accent1"/>
                </a:solidFill>
              </a:rPr>
              <a:t> </a:t>
            </a:r>
            <a:r>
              <a:rPr lang="en-GB" dirty="0" err="1">
                <a:solidFill>
                  <a:schemeClr val="accent1"/>
                </a:solidFill>
              </a:rPr>
              <a:t>medicali</a:t>
            </a:r>
            <a:r>
              <a:rPr lang="en-GB" dirty="0">
                <a:solidFill>
                  <a:schemeClr val="accent1"/>
                </a:solidFill>
              </a:rPr>
              <a:t>. </a:t>
            </a:r>
            <a:r>
              <a:rPr lang="en-GB" dirty="0" err="1">
                <a:solidFill>
                  <a:schemeClr val="accent1"/>
                </a:solidFill>
              </a:rPr>
              <a:t>Acestea</a:t>
            </a:r>
            <a:r>
              <a:rPr lang="en-GB" dirty="0">
                <a:solidFill>
                  <a:schemeClr val="accent1"/>
                </a:solidFill>
              </a:rPr>
              <a:t> </a:t>
            </a:r>
            <a:r>
              <a:rPr lang="en-GB" dirty="0" err="1">
                <a:solidFill>
                  <a:schemeClr val="accent1"/>
                </a:solidFill>
              </a:rPr>
              <a:t>includ</a:t>
            </a:r>
            <a:r>
              <a:rPr lang="en-GB" dirty="0">
                <a:solidFill>
                  <a:schemeClr val="accent1"/>
                </a:solidFill>
              </a:rPr>
              <a:t> </a:t>
            </a:r>
            <a:r>
              <a:rPr lang="en-GB" dirty="0" err="1">
                <a:solidFill>
                  <a:schemeClr val="accent1"/>
                </a:solidFill>
              </a:rPr>
              <a:t>produsii</a:t>
            </a:r>
            <a:r>
              <a:rPr lang="en-GB" dirty="0">
                <a:solidFill>
                  <a:schemeClr val="accent1"/>
                </a:solidFill>
              </a:rPr>
              <a:t> de </a:t>
            </a:r>
            <a:r>
              <a:rPr lang="en-GB" dirty="0" err="1">
                <a:solidFill>
                  <a:schemeClr val="accent1"/>
                </a:solidFill>
              </a:rPr>
              <a:t>mercur</a:t>
            </a:r>
            <a:r>
              <a:rPr lang="en-GB" dirty="0">
                <a:solidFill>
                  <a:schemeClr val="accent1"/>
                </a:solidFill>
              </a:rPr>
              <a:t>, </a:t>
            </a:r>
            <a:r>
              <a:rPr lang="en-GB" dirty="0" err="1">
                <a:solidFill>
                  <a:schemeClr val="accent1"/>
                </a:solidFill>
              </a:rPr>
              <a:t>hidroxid</a:t>
            </a:r>
            <a:r>
              <a:rPr lang="en-GB" dirty="0">
                <a:solidFill>
                  <a:schemeClr val="accent1"/>
                </a:solidFill>
              </a:rPr>
              <a:t> de </a:t>
            </a:r>
            <a:r>
              <a:rPr lang="en-GB" dirty="0" err="1">
                <a:solidFill>
                  <a:schemeClr val="accent1"/>
                </a:solidFill>
              </a:rPr>
              <a:t>sodiu</a:t>
            </a:r>
            <a:r>
              <a:rPr lang="en-GB" dirty="0">
                <a:solidFill>
                  <a:schemeClr val="accent1"/>
                </a:solidFill>
              </a:rPr>
              <a:t>, </a:t>
            </a:r>
            <a:r>
              <a:rPr lang="el-GR" dirty="0">
                <a:solidFill>
                  <a:schemeClr val="accent1"/>
                </a:solidFill>
              </a:rPr>
              <a:t>β</a:t>
            </a:r>
            <a:r>
              <a:rPr lang="en-US" dirty="0">
                <a:solidFill>
                  <a:schemeClr val="accent1"/>
                </a:solidFill>
              </a:rPr>
              <a:t>-</a:t>
            </a:r>
            <a:r>
              <a:rPr lang="en-GB" dirty="0" err="1">
                <a:solidFill>
                  <a:schemeClr val="accent1"/>
                </a:solidFill>
              </a:rPr>
              <a:t>propiolactonă</a:t>
            </a:r>
            <a:r>
              <a:rPr lang="en-GB" dirty="0">
                <a:solidFill>
                  <a:schemeClr val="accent1"/>
                </a:solidFill>
              </a:rPr>
              <a:t>, </a:t>
            </a:r>
            <a:r>
              <a:rPr lang="en-GB" dirty="0" err="1">
                <a:solidFill>
                  <a:schemeClr val="accent1"/>
                </a:solidFill>
              </a:rPr>
              <a:t>gluconat</a:t>
            </a:r>
            <a:r>
              <a:rPr lang="en-GB" dirty="0">
                <a:solidFill>
                  <a:schemeClr val="accent1"/>
                </a:solidFill>
              </a:rPr>
              <a:t> de </a:t>
            </a:r>
            <a:r>
              <a:rPr lang="en-GB" dirty="0" err="1">
                <a:solidFill>
                  <a:schemeClr val="accent1"/>
                </a:solidFill>
              </a:rPr>
              <a:t>clorhexidină</a:t>
            </a:r>
            <a:r>
              <a:rPr lang="en-GB" dirty="0">
                <a:solidFill>
                  <a:schemeClr val="accent1"/>
                </a:solidFill>
              </a:rPr>
              <a:t>, </a:t>
            </a:r>
            <a:r>
              <a:rPr lang="en-GB" dirty="0" err="1">
                <a:solidFill>
                  <a:schemeClr val="accent1"/>
                </a:solidFill>
              </a:rPr>
              <a:t>cetrimidă-clorhexidină</a:t>
            </a:r>
            <a:r>
              <a:rPr lang="en-GB" dirty="0">
                <a:solidFill>
                  <a:schemeClr val="accent1"/>
                </a:solidFill>
              </a:rPr>
              <a:t>, </a:t>
            </a:r>
            <a:r>
              <a:rPr lang="en-GB" dirty="0" err="1">
                <a:solidFill>
                  <a:schemeClr val="accent1"/>
                </a:solidFill>
              </a:rPr>
              <a:t>glicoli</a:t>
            </a:r>
            <a:r>
              <a:rPr lang="en-GB" dirty="0">
                <a:solidFill>
                  <a:schemeClr val="accent1"/>
                </a:solidFill>
              </a:rPr>
              <a:t> (</a:t>
            </a:r>
            <a:r>
              <a:rPr lang="en-GB" dirty="0" err="1">
                <a:solidFill>
                  <a:schemeClr val="accent1"/>
                </a:solidFill>
              </a:rPr>
              <a:t>trietilenă</a:t>
            </a:r>
            <a:r>
              <a:rPr lang="en-GB" dirty="0">
                <a:solidFill>
                  <a:schemeClr val="accent1"/>
                </a:solidFill>
              </a:rPr>
              <a:t> </a:t>
            </a:r>
            <a:r>
              <a:rPr lang="en-GB" dirty="0" err="1">
                <a:solidFill>
                  <a:schemeClr val="accent1"/>
                </a:solidFill>
              </a:rPr>
              <a:t>și</a:t>
            </a:r>
            <a:r>
              <a:rPr lang="en-GB" dirty="0">
                <a:solidFill>
                  <a:schemeClr val="accent1"/>
                </a:solidFill>
              </a:rPr>
              <a:t> </a:t>
            </a:r>
            <a:r>
              <a:rPr lang="en-GB" dirty="0" err="1">
                <a:solidFill>
                  <a:schemeClr val="accent1"/>
                </a:solidFill>
              </a:rPr>
              <a:t>propilenă</a:t>
            </a:r>
            <a:r>
              <a:rPr lang="en-GB" dirty="0">
                <a:solidFill>
                  <a:schemeClr val="accent1"/>
                </a:solidFill>
              </a:rPr>
              <a:t>) </a:t>
            </a:r>
            <a:r>
              <a:rPr lang="en-GB" dirty="0" err="1">
                <a:solidFill>
                  <a:schemeClr val="accent1"/>
                </a:solidFill>
              </a:rPr>
              <a:t>și</a:t>
            </a:r>
            <a:r>
              <a:rPr lang="en-GB" dirty="0">
                <a:solidFill>
                  <a:schemeClr val="accent1"/>
                </a:solidFill>
              </a:rPr>
              <a:t> </a:t>
            </a:r>
            <a:r>
              <a:rPr lang="en-GB" dirty="0" err="1">
                <a:solidFill>
                  <a:schemeClr val="accent1"/>
                </a:solidFill>
              </a:rPr>
              <a:t>dezinfectanții</a:t>
            </a:r>
            <a:r>
              <a:rPr lang="en-GB" dirty="0">
                <a:solidFill>
                  <a:schemeClr val="accent1"/>
                </a:solidFill>
              </a:rPr>
              <a:t> </a:t>
            </a:r>
            <a:r>
              <a:rPr lang="en-GB" dirty="0" err="1">
                <a:solidFill>
                  <a:schemeClr val="accent1"/>
                </a:solidFill>
              </a:rPr>
              <a:t>Tego</a:t>
            </a:r>
            <a:r>
              <a:rPr lang="en-GB" dirty="0">
                <a:solidFill>
                  <a:schemeClr val="accent1"/>
                </a:solidFill>
              </a:rPr>
              <a:t>. </a:t>
            </a:r>
            <a:endParaRPr lang="en-GB" dirty="0">
              <a:solidFill>
                <a:schemeClr val="accent1"/>
              </a:solidFill>
            </a:endParaRPr>
          </a:p>
          <a:p>
            <a:pPr algn="just"/>
            <a:endParaRPr lang="en-GB" dirty="0">
              <a:solidFill>
                <a:schemeClr val="accent1"/>
              </a:solidFill>
            </a:endParaRPr>
          </a:p>
          <a:p>
            <a:pPr algn="just"/>
            <a:r>
              <a:rPr lang="en-GB" b="1" dirty="0">
                <a:solidFill>
                  <a:schemeClr val="accent1"/>
                </a:solidFill>
              </a:rPr>
              <a:t>2. </a:t>
            </a:r>
            <a:r>
              <a:rPr lang="en-GB" b="1" dirty="0" err="1">
                <a:solidFill>
                  <a:schemeClr val="accent1"/>
                </a:solidFill>
              </a:rPr>
              <a:t>Metalele</a:t>
            </a:r>
            <a:r>
              <a:rPr lang="en-GB" b="1" dirty="0">
                <a:solidFill>
                  <a:schemeClr val="accent1"/>
                </a:solidFill>
              </a:rPr>
              <a:t> </a:t>
            </a:r>
            <a:r>
              <a:rPr lang="en-GB" b="1" dirty="0" err="1">
                <a:solidFill>
                  <a:schemeClr val="accent1"/>
                </a:solidFill>
              </a:rPr>
              <a:t>grele</a:t>
            </a:r>
            <a:r>
              <a:rPr lang="en-GB" b="1" dirty="0">
                <a:solidFill>
                  <a:schemeClr val="accent1"/>
                </a:solidFill>
              </a:rPr>
              <a:t> ca microbicide</a:t>
            </a:r>
            <a:endParaRPr lang="en-GB" b="1" dirty="0">
              <a:solidFill>
                <a:schemeClr val="accent1"/>
              </a:solidFill>
            </a:endParaRPr>
          </a:p>
          <a:p>
            <a:pPr algn="just"/>
            <a:r>
              <a:rPr lang="en-GB" dirty="0" err="1">
                <a:solidFill>
                  <a:schemeClr val="accent1"/>
                </a:solidFill>
              </a:rPr>
              <a:t>Evaluări</a:t>
            </a:r>
            <a:r>
              <a:rPr lang="en-GB" dirty="0">
                <a:solidFill>
                  <a:schemeClr val="accent1"/>
                </a:solidFill>
              </a:rPr>
              <a:t> </a:t>
            </a:r>
            <a:r>
              <a:rPr lang="en-GB" dirty="0" err="1">
                <a:solidFill>
                  <a:schemeClr val="accent1"/>
                </a:solidFill>
              </a:rPr>
              <a:t>cuprinzătoare</a:t>
            </a:r>
            <a:r>
              <a:rPr lang="en-GB" dirty="0">
                <a:solidFill>
                  <a:schemeClr val="accent1"/>
                </a:solidFill>
              </a:rPr>
              <a:t> ale </a:t>
            </a:r>
            <a:r>
              <a:rPr lang="en-GB" dirty="0" err="1">
                <a:solidFill>
                  <a:schemeClr val="accent1"/>
                </a:solidFill>
              </a:rPr>
              <a:t>antisepsiei</a:t>
            </a:r>
            <a:r>
              <a:rPr lang="en-GB" dirty="0">
                <a:solidFill>
                  <a:schemeClr val="accent1"/>
                </a:solidFill>
              </a:rPr>
              <a:t>, </a:t>
            </a:r>
            <a:r>
              <a:rPr lang="en-GB" dirty="0" err="1">
                <a:solidFill>
                  <a:schemeClr val="accent1"/>
                </a:solidFill>
              </a:rPr>
              <a:t>dezinfecției</a:t>
            </a:r>
            <a:r>
              <a:rPr lang="en-GB" dirty="0">
                <a:solidFill>
                  <a:schemeClr val="accent1"/>
                </a:solidFill>
              </a:rPr>
              <a:t> </a:t>
            </a:r>
            <a:r>
              <a:rPr lang="en-GB" dirty="0" err="1">
                <a:solidFill>
                  <a:schemeClr val="accent1"/>
                </a:solidFill>
              </a:rPr>
              <a:t>și</a:t>
            </a:r>
            <a:r>
              <a:rPr lang="en-GB" dirty="0">
                <a:solidFill>
                  <a:schemeClr val="accent1"/>
                </a:solidFill>
              </a:rPr>
              <a:t> </a:t>
            </a:r>
            <a:r>
              <a:rPr lang="en-GB" dirty="0" err="1">
                <a:solidFill>
                  <a:schemeClr val="accent1"/>
                </a:solidFill>
              </a:rPr>
              <a:t>chimioterapiei</a:t>
            </a:r>
            <a:r>
              <a:rPr lang="en-GB" dirty="0">
                <a:solidFill>
                  <a:schemeClr val="accent1"/>
                </a:solidFill>
              </a:rPr>
              <a:t> </a:t>
            </a:r>
            <a:r>
              <a:rPr lang="en-GB" dirty="0" err="1">
                <a:solidFill>
                  <a:schemeClr val="accent1"/>
                </a:solidFill>
              </a:rPr>
              <a:t>antiinfecțioase</a:t>
            </a:r>
            <a:r>
              <a:rPr lang="en-GB" dirty="0">
                <a:solidFill>
                  <a:schemeClr val="accent1"/>
                </a:solidFill>
              </a:rPr>
              <a:t> </a:t>
            </a:r>
            <a:r>
              <a:rPr lang="en-GB" dirty="0" err="1">
                <a:solidFill>
                  <a:schemeClr val="accent1"/>
                </a:solidFill>
              </a:rPr>
              <a:t>abia</a:t>
            </a:r>
            <a:r>
              <a:rPr lang="en-GB" dirty="0">
                <a:solidFill>
                  <a:schemeClr val="accent1"/>
                </a:solidFill>
              </a:rPr>
              <a:t> </a:t>
            </a:r>
            <a:r>
              <a:rPr lang="en-GB" dirty="0" err="1">
                <a:solidFill>
                  <a:schemeClr val="accent1"/>
                </a:solidFill>
              </a:rPr>
              <a:t>menționeaza</a:t>
            </a:r>
            <a:r>
              <a:rPr lang="en-GB" dirty="0">
                <a:solidFill>
                  <a:schemeClr val="accent1"/>
                </a:solidFill>
              </a:rPr>
              <a:t> </a:t>
            </a:r>
            <a:r>
              <a:rPr lang="en-GB" dirty="0" err="1">
                <a:solidFill>
                  <a:schemeClr val="accent1"/>
                </a:solidFill>
              </a:rPr>
              <a:t>activitatea</a:t>
            </a:r>
            <a:r>
              <a:rPr lang="en-GB" dirty="0">
                <a:solidFill>
                  <a:schemeClr val="accent1"/>
                </a:solidFill>
              </a:rPr>
              <a:t> </a:t>
            </a:r>
            <a:r>
              <a:rPr lang="en-GB" dirty="0" err="1">
                <a:solidFill>
                  <a:schemeClr val="accent1"/>
                </a:solidFill>
              </a:rPr>
              <a:t>antimicrobiană</a:t>
            </a:r>
            <a:r>
              <a:rPr lang="en-GB" dirty="0">
                <a:solidFill>
                  <a:schemeClr val="accent1"/>
                </a:solidFill>
              </a:rPr>
              <a:t> a </a:t>
            </a:r>
            <a:r>
              <a:rPr lang="en-GB" dirty="0" err="1">
                <a:solidFill>
                  <a:schemeClr val="accent1"/>
                </a:solidFill>
              </a:rPr>
              <a:t>metalelor</a:t>
            </a:r>
            <a:r>
              <a:rPr lang="en-GB" dirty="0">
                <a:solidFill>
                  <a:schemeClr val="accent1"/>
                </a:solidFill>
              </a:rPr>
              <a:t> </a:t>
            </a:r>
            <a:r>
              <a:rPr lang="en-GB" dirty="0" err="1">
                <a:solidFill>
                  <a:schemeClr val="accent1"/>
                </a:solidFill>
              </a:rPr>
              <a:t>grele</a:t>
            </a:r>
            <a:r>
              <a:rPr lang="en-GB" dirty="0">
                <a:solidFill>
                  <a:schemeClr val="accent1"/>
                </a:solidFill>
              </a:rPr>
              <a:t>, desi </a:t>
            </a:r>
            <a:r>
              <a:rPr lang="en-GB" dirty="0" err="1">
                <a:solidFill>
                  <a:schemeClr val="accent1"/>
                </a:solidFill>
              </a:rPr>
              <a:t>cunoscuta</a:t>
            </a:r>
            <a:r>
              <a:rPr lang="en-GB" dirty="0">
                <a:solidFill>
                  <a:schemeClr val="accent1"/>
                </a:solidFill>
              </a:rPr>
              <a:t> </a:t>
            </a:r>
            <a:r>
              <a:rPr lang="en-GB" dirty="0" err="1">
                <a:solidFill>
                  <a:schemeClr val="accent1"/>
                </a:solidFill>
              </a:rPr>
              <a:t>încă</a:t>
            </a:r>
            <a:r>
              <a:rPr lang="en-GB" dirty="0">
                <a:solidFill>
                  <a:schemeClr val="accent1"/>
                </a:solidFill>
              </a:rPr>
              <a:t> din </a:t>
            </a:r>
            <a:r>
              <a:rPr lang="en-GB" dirty="0" err="1">
                <a:solidFill>
                  <a:schemeClr val="accent1"/>
                </a:solidFill>
              </a:rPr>
              <a:t>antichitate</a:t>
            </a:r>
            <a:r>
              <a:rPr lang="en-GB" dirty="0">
                <a:solidFill>
                  <a:schemeClr val="accent1"/>
                </a:solidFill>
              </a:rPr>
              <a:t>. </a:t>
            </a:r>
            <a:r>
              <a:rPr lang="en-GB" dirty="0" err="1">
                <a:solidFill>
                  <a:schemeClr val="accent1"/>
                </a:solidFill>
              </a:rPr>
              <a:t>Metalele</a:t>
            </a:r>
            <a:r>
              <a:rPr lang="en-GB" dirty="0">
                <a:solidFill>
                  <a:schemeClr val="accent1"/>
                </a:solidFill>
              </a:rPr>
              <a:t> </a:t>
            </a:r>
            <a:r>
              <a:rPr lang="en-GB" dirty="0" err="1">
                <a:solidFill>
                  <a:schemeClr val="accent1"/>
                </a:solidFill>
              </a:rPr>
              <a:t>grele</a:t>
            </a:r>
            <a:r>
              <a:rPr lang="en-GB" dirty="0">
                <a:solidFill>
                  <a:schemeClr val="accent1"/>
                </a:solidFill>
              </a:rPr>
              <a:t> precum </a:t>
            </a:r>
            <a:r>
              <a:rPr lang="en-GB" dirty="0" err="1">
                <a:solidFill>
                  <a:schemeClr val="accent1"/>
                </a:solidFill>
              </a:rPr>
              <a:t>argintul</a:t>
            </a:r>
            <a:r>
              <a:rPr lang="en-GB" dirty="0">
                <a:solidFill>
                  <a:schemeClr val="accent1"/>
                </a:solidFill>
              </a:rPr>
              <a:t> au </a:t>
            </a:r>
            <a:r>
              <a:rPr lang="en-GB" dirty="0" err="1">
                <a:solidFill>
                  <a:schemeClr val="accent1"/>
                </a:solidFill>
              </a:rPr>
              <a:t>fost</a:t>
            </a:r>
            <a:r>
              <a:rPr lang="en-GB" dirty="0">
                <a:solidFill>
                  <a:schemeClr val="accent1"/>
                </a:solidFill>
              </a:rPr>
              <a:t> </a:t>
            </a:r>
            <a:r>
              <a:rPr lang="en-GB" dirty="0" err="1">
                <a:solidFill>
                  <a:schemeClr val="accent1"/>
                </a:solidFill>
              </a:rPr>
              <a:t>folosite</a:t>
            </a:r>
            <a:r>
              <a:rPr lang="en-GB" dirty="0">
                <a:solidFill>
                  <a:schemeClr val="accent1"/>
                </a:solidFill>
              </a:rPr>
              <a:t> </a:t>
            </a:r>
            <a:r>
              <a:rPr lang="en-GB" dirty="0" err="1">
                <a:solidFill>
                  <a:schemeClr val="accent1"/>
                </a:solidFill>
              </a:rPr>
              <a:t>pentru</a:t>
            </a:r>
            <a:r>
              <a:rPr lang="en-GB" dirty="0">
                <a:solidFill>
                  <a:schemeClr val="accent1"/>
                </a:solidFill>
              </a:rPr>
              <a:t> </a:t>
            </a:r>
            <a:r>
              <a:rPr lang="en-GB" dirty="0" err="1">
                <a:solidFill>
                  <a:schemeClr val="accent1"/>
                </a:solidFill>
              </a:rPr>
              <a:t>profilaxia</a:t>
            </a:r>
            <a:r>
              <a:rPr lang="en-GB" dirty="0">
                <a:solidFill>
                  <a:schemeClr val="accent1"/>
                </a:solidFill>
              </a:rPr>
              <a:t> </a:t>
            </a:r>
            <a:r>
              <a:rPr lang="en-GB" dirty="0" err="1">
                <a:solidFill>
                  <a:schemeClr val="accent1"/>
                </a:solidFill>
              </a:rPr>
              <a:t>conjunctivitei</a:t>
            </a:r>
            <a:r>
              <a:rPr lang="en-GB" dirty="0">
                <a:solidFill>
                  <a:schemeClr val="accent1"/>
                </a:solidFill>
              </a:rPr>
              <a:t> la </a:t>
            </a:r>
            <a:r>
              <a:rPr lang="en-GB" dirty="0" err="1">
                <a:solidFill>
                  <a:schemeClr val="accent1"/>
                </a:solidFill>
              </a:rPr>
              <a:t>nou-născut</a:t>
            </a:r>
            <a:r>
              <a:rPr lang="en-GB" dirty="0">
                <a:solidFill>
                  <a:schemeClr val="accent1"/>
                </a:solidFill>
              </a:rPr>
              <a:t>, </a:t>
            </a:r>
            <a:r>
              <a:rPr lang="en-GB" dirty="0" err="1">
                <a:solidFill>
                  <a:schemeClr val="accent1"/>
                </a:solidFill>
              </a:rPr>
              <a:t>terapie</a:t>
            </a:r>
            <a:r>
              <a:rPr lang="en-GB" dirty="0">
                <a:solidFill>
                  <a:schemeClr val="accent1"/>
                </a:solidFill>
              </a:rPr>
              <a:t> </a:t>
            </a:r>
            <a:r>
              <a:rPr lang="en-GB" dirty="0" err="1">
                <a:solidFill>
                  <a:schemeClr val="accent1"/>
                </a:solidFill>
              </a:rPr>
              <a:t>topică</a:t>
            </a:r>
            <a:r>
              <a:rPr lang="en-GB" dirty="0">
                <a:solidFill>
                  <a:schemeClr val="accent1"/>
                </a:solidFill>
              </a:rPr>
              <a:t> </a:t>
            </a:r>
            <a:r>
              <a:rPr lang="en-GB" dirty="0" err="1">
                <a:solidFill>
                  <a:schemeClr val="accent1"/>
                </a:solidFill>
              </a:rPr>
              <a:t>pentru</a:t>
            </a:r>
            <a:r>
              <a:rPr lang="en-GB" dirty="0">
                <a:solidFill>
                  <a:schemeClr val="accent1"/>
                </a:solidFill>
              </a:rPr>
              <a:t> </a:t>
            </a:r>
            <a:r>
              <a:rPr lang="en-GB" dirty="0" err="1">
                <a:solidFill>
                  <a:schemeClr val="accent1"/>
                </a:solidFill>
              </a:rPr>
              <a:t>răni</a:t>
            </a:r>
            <a:r>
              <a:rPr lang="en-GB" dirty="0">
                <a:solidFill>
                  <a:schemeClr val="accent1"/>
                </a:solidFill>
              </a:rPr>
              <a:t> </a:t>
            </a:r>
            <a:r>
              <a:rPr lang="en-GB" dirty="0" err="1">
                <a:solidFill>
                  <a:schemeClr val="accent1"/>
                </a:solidFill>
              </a:rPr>
              <a:t>si</a:t>
            </a:r>
            <a:r>
              <a:rPr lang="en-GB" dirty="0">
                <a:solidFill>
                  <a:schemeClr val="accent1"/>
                </a:solidFill>
              </a:rPr>
              <a:t> </a:t>
            </a:r>
            <a:r>
              <a:rPr lang="en-GB" dirty="0" err="1">
                <a:solidFill>
                  <a:schemeClr val="accent1"/>
                </a:solidFill>
              </a:rPr>
              <a:t>arsuri</a:t>
            </a:r>
            <a:r>
              <a:rPr lang="en-GB" dirty="0">
                <a:solidFill>
                  <a:schemeClr val="accent1"/>
                </a:solidFill>
              </a:rPr>
              <a:t>, </a:t>
            </a:r>
            <a:r>
              <a:rPr lang="en-GB" dirty="0" err="1">
                <a:solidFill>
                  <a:schemeClr val="accent1"/>
                </a:solidFill>
              </a:rPr>
              <a:t>iar</a:t>
            </a:r>
            <a:r>
              <a:rPr lang="en-GB" dirty="0">
                <a:solidFill>
                  <a:schemeClr val="accent1"/>
                </a:solidFill>
              </a:rPr>
              <a:t> </a:t>
            </a:r>
            <a:r>
              <a:rPr lang="en-GB" dirty="0" err="1">
                <a:solidFill>
                  <a:schemeClr val="accent1"/>
                </a:solidFill>
              </a:rPr>
              <a:t>utilizarea</a:t>
            </a:r>
            <a:r>
              <a:rPr lang="en-GB" dirty="0">
                <a:solidFill>
                  <a:schemeClr val="accent1"/>
                </a:solidFill>
              </a:rPr>
              <a:t> </a:t>
            </a:r>
            <a:r>
              <a:rPr lang="en-GB" dirty="0" err="1">
                <a:solidFill>
                  <a:schemeClr val="accent1"/>
                </a:solidFill>
              </a:rPr>
              <a:t>metalelor</a:t>
            </a:r>
            <a:r>
              <a:rPr lang="en-GB" dirty="0">
                <a:solidFill>
                  <a:schemeClr val="accent1"/>
                </a:solidFill>
              </a:rPr>
              <a:t> </a:t>
            </a:r>
            <a:r>
              <a:rPr lang="en-GB" dirty="0" err="1">
                <a:solidFill>
                  <a:schemeClr val="accent1"/>
                </a:solidFill>
              </a:rPr>
              <a:t>grele</a:t>
            </a:r>
            <a:r>
              <a:rPr lang="en-GB" dirty="0">
                <a:solidFill>
                  <a:schemeClr val="accent1"/>
                </a:solidFill>
              </a:rPr>
              <a:t> ca </a:t>
            </a:r>
            <a:r>
              <a:rPr lang="en-GB" dirty="0" err="1">
                <a:solidFill>
                  <a:schemeClr val="accent1"/>
                </a:solidFill>
              </a:rPr>
              <a:t>antiseptice</a:t>
            </a:r>
            <a:r>
              <a:rPr lang="en-GB" dirty="0">
                <a:solidFill>
                  <a:schemeClr val="accent1"/>
                </a:solidFill>
              </a:rPr>
              <a:t> </a:t>
            </a:r>
            <a:r>
              <a:rPr lang="en-GB" dirty="0" err="1">
                <a:solidFill>
                  <a:schemeClr val="accent1"/>
                </a:solidFill>
              </a:rPr>
              <a:t>sau</a:t>
            </a:r>
            <a:r>
              <a:rPr lang="en-GB" dirty="0">
                <a:solidFill>
                  <a:schemeClr val="accent1"/>
                </a:solidFill>
              </a:rPr>
              <a:t> </a:t>
            </a:r>
            <a:r>
              <a:rPr lang="en-GB" dirty="0" err="1">
                <a:solidFill>
                  <a:schemeClr val="accent1"/>
                </a:solidFill>
              </a:rPr>
              <a:t>dezinfectanți</a:t>
            </a:r>
            <a:r>
              <a:rPr lang="en-GB" dirty="0">
                <a:solidFill>
                  <a:schemeClr val="accent1"/>
                </a:solidFill>
              </a:rPr>
              <a:t> </a:t>
            </a:r>
            <a:r>
              <a:rPr lang="en-GB" dirty="0" err="1">
                <a:solidFill>
                  <a:schemeClr val="accent1"/>
                </a:solidFill>
              </a:rPr>
              <a:t>este</a:t>
            </a:r>
            <a:r>
              <a:rPr lang="en-GB" dirty="0">
                <a:solidFill>
                  <a:schemeClr val="accent1"/>
                </a:solidFill>
              </a:rPr>
              <a:t> din </a:t>
            </a:r>
            <a:r>
              <a:rPr lang="en-GB" dirty="0" err="1">
                <a:solidFill>
                  <a:schemeClr val="accent1"/>
                </a:solidFill>
              </a:rPr>
              <a:t>nou</a:t>
            </a:r>
            <a:r>
              <a:rPr lang="en-GB" dirty="0">
                <a:solidFill>
                  <a:schemeClr val="accent1"/>
                </a:solidFill>
              </a:rPr>
              <a:t> </a:t>
            </a:r>
            <a:r>
              <a:rPr lang="en-GB" dirty="0" err="1">
                <a:solidFill>
                  <a:schemeClr val="accent1"/>
                </a:solidFill>
              </a:rPr>
              <a:t>cercetata</a:t>
            </a:r>
            <a:r>
              <a:rPr lang="en-GB" dirty="0">
                <a:solidFill>
                  <a:schemeClr val="accent1"/>
                </a:solidFill>
              </a:rPr>
              <a:t>. </a:t>
            </a:r>
            <a:r>
              <a:rPr lang="en-GB" dirty="0" err="1">
                <a:solidFill>
                  <a:schemeClr val="accent1"/>
                </a:solidFill>
              </a:rPr>
              <a:t>Inactivarea</a:t>
            </a:r>
            <a:r>
              <a:rPr lang="en-GB" dirty="0">
                <a:solidFill>
                  <a:schemeClr val="accent1"/>
                </a:solidFill>
              </a:rPr>
              <a:t> </a:t>
            </a:r>
            <a:r>
              <a:rPr lang="en-GB" dirty="0" err="1">
                <a:solidFill>
                  <a:schemeClr val="accent1"/>
                </a:solidFill>
              </a:rPr>
              <a:t>bacteriilor</a:t>
            </a:r>
            <a:r>
              <a:rPr lang="en-GB" dirty="0">
                <a:solidFill>
                  <a:schemeClr val="accent1"/>
                </a:solidFill>
              </a:rPr>
              <a:t> pe </a:t>
            </a:r>
            <a:r>
              <a:rPr lang="en-GB" dirty="0" err="1">
                <a:solidFill>
                  <a:schemeClr val="accent1"/>
                </a:solidFill>
              </a:rPr>
              <a:t>suprafețele</a:t>
            </a:r>
            <a:r>
              <a:rPr lang="en-GB" dirty="0">
                <a:solidFill>
                  <a:schemeClr val="accent1"/>
                </a:solidFill>
              </a:rPr>
              <a:t> din </a:t>
            </a:r>
            <a:r>
              <a:rPr lang="en-GB" dirty="0" err="1">
                <a:solidFill>
                  <a:schemeClr val="accent1"/>
                </a:solidFill>
              </a:rPr>
              <a:t>oțel</a:t>
            </a:r>
            <a:r>
              <a:rPr lang="en-GB" dirty="0">
                <a:solidFill>
                  <a:schemeClr val="accent1"/>
                </a:solidFill>
              </a:rPr>
              <a:t> </a:t>
            </a:r>
            <a:r>
              <a:rPr lang="en-GB" dirty="0" err="1">
                <a:solidFill>
                  <a:schemeClr val="accent1"/>
                </a:solidFill>
              </a:rPr>
              <a:t>inoxidabil</a:t>
            </a:r>
            <a:r>
              <a:rPr lang="en-GB" dirty="0">
                <a:solidFill>
                  <a:schemeClr val="accent1"/>
                </a:solidFill>
              </a:rPr>
              <a:t> a </a:t>
            </a:r>
            <a:r>
              <a:rPr lang="en-GB" dirty="0" err="1">
                <a:solidFill>
                  <a:schemeClr val="accent1"/>
                </a:solidFill>
              </a:rPr>
              <a:t>fost</a:t>
            </a:r>
            <a:r>
              <a:rPr lang="en-GB" dirty="0">
                <a:solidFill>
                  <a:schemeClr val="accent1"/>
                </a:solidFill>
              </a:rPr>
              <a:t> </a:t>
            </a:r>
            <a:r>
              <a:rPr lang="en-GB" dirty="0" err="1">
                <a:solidFill>
                  <a:schemeClr val="accent1"/>
                </a:solidFill>
              </a:rPr>
              <a:t>demonstrata</a:t>
            </a:r>
            <a:r>
              <a:rPr lang="en-GB" dirty="0">
                <a:solidFill>
                  <a:schemeClr val="accent1"/>
                </a:solidFill>
              </a:rPr>
              <a:t> </a:t>
            </a:r>
            <a:r>
              <a:rPr lang="en-GB" dirty="0" err="1">
                <a:solidFill>
                  <a:schemeClr val="accent1"/>
                </a:solidFill>
              </a:rPr>
              <a:t>prin</a:t>
            </a:r>
            <a:r>
              <a:rPr lang="en-GB" dirty="0">
                <a:solidFill>
                  <a:schemeClr val="accent1"/>
                </a:solidFill>
              </a:rPr>
              <a:t> </a:t>
            </a:r>
            <a:r>
              <a:rPr lang="en-GB" dirty="0" err="1">
                <a:solidFill>
                  <a:schemeClr val="accent1"/>
                </a:solidFill>
              </a:rPr>
              <a:t>acoperirea</a:t>
            </a:r>
            <a:r>
              <a:rPr lang="en-GB" dirty="0">
                <a:solidFill>
                  <a:schemeClr val="accent1"/>
                </a:solidFill>
              </a:rPr>
              <a:t> </a:t>
            </a:r>
            <a:r>
              <a:rPr lang="en-GB" dirty="0" err="1">
                <a:solidFill>
                  <a:schemeClr val="accent1"/>
                </a:solidFill>
              </a:rPr>
              <a:t>ceramicelor</a:t>
            </a:r>
            <a:r>
              <a:rPr lang="en-GB" dirty="0">
                <a:solidFill>
                  <a:schemeClr val="accent1"/>
                </a:solidFill>
              </a:rPr>
              <a:t> cu </a:t>
            </a:r>
            <a:r>
              <a:rPr lang="en-GB" dirty="0" err="1">
                <a:solidFill>
                  <a:schemeClr val="accent1"/>
                </a:solidFill>
              </a:rPr>
              <a:t>zeolit</a:t>
            </a:r>
            <a:r>
              <a:rPr lang="en-GB" dirty="0">
                <a:solidFill>
                  <a:schemeClr val="accent1"/>
                </a:solidFill>
              </a:rPr>
              <a:t> care </a:t>
            </a:r>
            <a:r>
              <a:rPr lang="en-GB" dirty="0" err="1">
                <a:solidFill>
                  <a:schemeClr val="accent1"/>
                </a:solidFill>
              </a:rPr>
              <a:t>conține</a:t>
            </a:r>
            <a:r>
              <a:rPr lang="en-GB" dirty="0">
                <a:solidFill>
                  <a:schemeClr val="accent1"/>
                </a:solidFill>
              </a:rPr>
              <a:t> </a:t>
            </a:r>
            <a:r>
              <a:rPr lang="en-GB" dirty="0" err="1">
                <a:solidFill>
                  <a:schemeClr val="accent1"/>
                </a:solidFill>
              </a:rPr>
              <a:t>ioni</a:t>
            </a:r>
            <a:r>
              <a:rPr lang="en-GB" dirty="0">
                <a:solidFill>
                  <a:schemeClr val="accent1"/>
                </a:solidFill>
              </a:rPr>
              <a:t> de </a:t>
            </a:r>
            <a:r>
              <a:rPr lang="en-GB" dirty="0" err="1">
                <a:solidFill>
                  <a:schemeClr val="accent1"/>
                </a:solidFill>
              </a:rPr>
              <a:t>argint</a:t>
            </a:r>
            <a:r>
              <a:rPr lang="en-GB" dirty="0">
                <a:solidFill>
                  <a:schemeClr val="accent1"/>
                </a:solidFill>
              </a:rPr>
              <a:t> </a:t>
            </a:r>
            <a:r>
              <a:rPr lang="en-GB" dirty="0" err="1">
                <a:solidFill>
                  <a:schemeClr val="accent1"/>
                </a:solidFill>
              </a:rPr>
              <a:t>și</a:t>
            </a:r>
            <a:r>
              <a:rPr lang="en-GB" dirty="0">
                <a:solidFill>
                  <a:schemeClr val="accent1"/>
                </a:solidFill>
              </a:rPr>
              <a:t> zinc.</a:t>
            </a:r>
            <a:endParaRPr lang="en-GB" dirty="0">
              <a:solidFill>
                <a:schemeClr val="accent1"/>
              </a:solidFill>
            </a:endParaRPr>
          </a:p>
          <a:p>
            <a:pPr algn="just"/>
            <a:endParaRPr lang="en-GB" dirty="0">
              <a:solidFill>
                <a:schemeClr val="accent1"/>
              </a:solidFill>
            </a:endParaRPr>
          </a:p>
          <a:p>
            <a:pPr algn="just"/>
            <a:r>
              <a:rPr lang="en-GB" b="1" dirty="0">
                <a:solidFill>
                  <a:schemeClr val="accent1"/>
                </a:solidFill>
              </a:rPr>
              <a:t>3. </a:t>
            </a:r>
            <a:r>
              <a:rPr lang="en-GB" b="1" dirty="0" err="1">
                <a:solidFill>
                  <a:schemeClr val="accent1"/>
                </a:solidFill>
              </a:rPr>
              <a:t>Radiația</a:t>
            </a:r>
            <a:r>
              <a:rPr lang="en-GB" b="1" dirty="0">
                <a:solidFill>
                  <a:schemeClr val="accent1"/>
                </a:solidFill>
              </a:rPr>
              <a:t> </a:t>
            </a:r>
            <a:r>
              <a:rPr lang="en-GB" b="1" dirty="0" err="1">
                <a:solidFill>
                  <a:schemeClr val="accent1"/>
                </a:solidFill>
              </a:rPr>
              <a:t>ultravioletă</a:t>
            </a:r>
            <a:r>
              <a:rPr lang="en-GB" b="1" dirty="0">
                <a:solidFill>
                  <a:schemeClr val="accent1"/>
                </a:solidFill>
              </a:rPr>
              <a:t> (UV)</a:t>
            </a:r>
            <a:endParaRPr lang="en-GB" b="1" dirty="0">
              <a:solidFill>
                <a:schemeClr val="accent1"/>
              </a:solidFill>
            </a:endParaRPr>
          </a:p>
          <a:p>
            <a:pPr algn="just"/>
            <a:r>
              <a:rPr lang="en-GB" dirty="0" err="1">
                <a:solidFill>
                  <a:schemeClr val="accent1"/>
                </a:solidFill>
              </a:rPr>
              <a:t>Lungimea</a:t>
            </a:r>
            <a:r>
              <a:rPr lang="en-GB" dirty="0">
                <a:solidFill>
                  <a:schemeClr val="accent1"/>
                </a:solidFill>
              </a:rPr>
              <a:t> de </a:t>
            </a:r>
            <a:r>
              <a:rPr lang="en-GB" dirty="0" err="1">
                <a:solidFill>
                  <a:schemeClr val="accent1"/>
                </a:solidFill>
              </a:rPr>
              <a:t>undă</a:t>
            </a:r>
            <a:r>
              <a:rPr lang="en-GB" dirty="0">
                <a:solidFill>
                  <a:schemeClr val="accent1"/>
                </a:solidFill>
              </a:rPr>
              <a:t> a </a:t>
            </a:r>
            <a:r>
              <a:rPr lang="en-GB" dirty="0" err="1">
                <a:solidFill>
                  <a:schemeClr val="accent1"/>
                </a:solidFill>
              </a:rPr>
              <a:t>radiației</a:t>
            </a:r>
            <a:r>
              <a:rPr lang="en-GB" dirty="0">
                <a:solidFill>
                  <a:schemeClr val="accent1"/>
                </a:solidFill>
              </a:rPr>
              <a:t> UV </a:t>
            </a:r>
            <a:r>
              <a:rPr lang="en-GB" dirty="0" err="1">
                <a:solidFill>
                  <a:schemeClr val="accent1"/>
                </a:solidFill>
              </a:rPr>
              <a:t>variază</a:t>
            </a:r>
            <a:r>
              <a:rPr lang="en-GB" dirty="0">
                <a:solidFill>
                  <a:schemeClr val="accent1"/>
                </a:solidFill>
              </a:rPr>
              <a:t> de la 328 nm la 210 nm (3280 A la 2100 A). </a:t>
            </a:r>
            <a:r>
              <a:rPr lang="en-GB" dirty="0" err="1">
                <a:solidFill>
                  <a:schemeClr val="accent1"/>
                </a:solidFill>
              </a:rPr>
              <a:t>Efectul</a:t>
            </a:r>
            <a:r>
              <a:rPr lang="en-GB" dirty="0">
                <a:solidFill>
                  <a:schemeClr val="accent1"/>
                </a:solidFill>
              </a:rPr>
              <a:t> maxim </a:t>
            </a:r>
            <a:r>
              <a:rPr lang="en-GB" dirty="0" err="1">
                <a:solidFill>
                  <a:schemeClr val="accent1"/>
                </a:solidFill>
              </a:rPr>
              <a:t>bactericid</a:t>
            </a:r>
            <a:r>
              <a:rPr lang="en-GB" dirty="0">
                <a:solidFill>
                  <a:schemeClr val="accent1"/>
                </a:solidFill>
              </a:rPr>
              <a:t> </a:t>
            </a:r>
            <a:r>
              <a:rPr lang="en-GB" dirty="0" err="1">
                <a:solidFill>
                  <a:schemeClr val="accent1"/>
                </a:solidFill>
              </a:rPr>
              <a:t>apare</a:t>
            </a:r>
            <a:r>
              <a:rPr lang="en-GB" dirty="0">
                <a:solidFill>
                  <a:schemeClr val="accent1"/>
                </a:solidFill>
              </a:rPr>
              <a:t> la 240–280 nm. </a:t>
            </a:r>
            <a:r>
              <a:rPr lang="en-GB" dirty="0" err="1">
                <a:solidFill>
                  <a:schemeClr val="accent1"/>
                </a:solidFill>
              </a:rPr>
              <a:t>Lămpile</a:t>
            </a:r>
            <a:r>
              <a:rPr lang="en-GB" dirty="0">
                <a:solidFill>
                  <a:schemeClr val="accent1"/>
                </a:solidFill>
              </a:rPr>
              <a:t> cu </a:t>
            </a:r>
            <a:r>
              <a:rPr lang="en-GB" dirty="0" err="1">
                <a:solidFill>
                  <a:schemeClr val="accent1"/>
                </a:solidFill>
              </a:rPr>
              <a:t>vapori</a:t>
            </a:r>
            <a:r>
              <a:rPr lang="en-GB" dirty="0">
                <a:solidFill>
                  <a:schemeClr val="accent1"/>
                </a:solidFill>
              </a:rPr>
              <a:t> de </a:t>
            </a:r>
            <a:r>
              <a:rPr lang="en-GB" dirty="0" err="1">
                <a:solidFill>
                  <a:schemeClr val="accent1"/>
                </a:solidFill>
              </a:rPr>
              <a:t>mercur</a:t>
            </a:r>
            <a:r>
              <a:rPr lang="en-GB" dirty="0">
                <a:solidFill>
                  <a:schemeClr val="accent1"/>
                </a:solidFill>
              </a:rPr>
              <a:t> emit </a:t>
            </a:r>
            <a:r>
              <a:rPr lang="en-GB" dirty="0" err="1">
                <a:solidFill>
                  <a:schemeClr val="accent1"/>
                </a:solidFill>
              </a:rPr>
              <a:t>mai</a:t>
            </a:r>
            <a:r>
              <a:rPr lang="en-GB" dirty="0">
                <a:solidFill>
                  <a:schemeClr val="accent1"/>
                </a:solidFill>
              </a:rPr>
              <a:t> </a:t>
            </a:r>
            <a:r>
              <a:rPr lang="en-GB" dirty="0" err="1">
                <a:solidFill>
                  <a:schemeClr val="accent1"/>
                </a:solidFill>
              </a:rPr>
              <a:t>mult</a:t>
            </a:r>
            <a:r>
              <a:rPr lang="en-GB" dirty="0">
                <a:solidFill>
                  <a:schemeClr val="accent1"/>
                </a:solidFill>
              </a:rPr>
              <a:t> de 90% din </a:t>
            </a:r>
            <a:r>
              <a:rPr lang="en-GB" dirty="0" err="1">
                <a:solidFill>
                  <a:schemeClr val="accent1"/>
                </a:solidFill>
              </a:rPr>
              <a:t>radiația</a:t>
            </a:r>
            <a:r>
              <a:rPr lang="en-GB" dirty="0">
                <a:solidFill>
                  <a:schemeClr val="accent1"/>
                </a:solidFill>
              </a:rPr>
              <a:t> lor la 253,7 nm, care </a:t>
            </a:r>
            <a:r>
              <a:rPr lang="en-GB" dirty="0" err="1">
                <a:solidFill>
                  <a:schemeClr val="accent1"/>
                </a:solidFill>
              </a:rPr>
              <a:t>este</a:t>
            </a:r>
            <a:r>
              <a:rPr lang="en-GB" dirty="0">
                <a:solidFill>
                  <a:schemeClr val="accent1"/>
                </a:solidFill>
              </a:rPr>
              <a:t> </a:t>
            </a:r>
            <a:r>
              <a:rPr lang="en-GB" dirty="0" err="1">
                <a:solidFill>
                  <a:schemeClr val="accent1"/>
                </a:solidFill>
              </a:rPr>
              <a:t>aproape</a:t>
            </a:r>
            <a:r>
              <a:rPr lang="en-GB" dirty="0">
                <a:solidFill>
                  <a:schemeClr val="accent1"/>
                </a:solidFill>
              </a:rPr>
              <a:t> de </a:t>
            </a:r>
            <a:r>
              <a:rPr lang="en-GB" dirty="0" err="1">
                <a:solidFill>
                  <a:schemeClr val="accent1"/>
                </a:solidFill>
              </a:rPr>
              <a:t>activitatea</a:t>
            </a:r>
            <a:r>
              <a:rPr lang="en-GB" dirty="0">
                <a:solidFill>
                  <a:schemeClr val="accent1"/>
                </a:solidFill>
              </a:rPr>
              <a:t> </a:t>
            </a:r>
            <a:r>
              <a:rPr lang="en-GB" dirty="0" err="1">
                <a:solidFill>
                  <a:schemeClr val="accent1"/>
                </a:solidFill>
              </a:rPr>
              <a:t>microbicidă</a:t>
            </a:r>
            <a:r>
              <a:rPr lang="en-GB" dirty="0">
                <a:solidFill>
                  <a:schemeClr val="accent1"/>
                </a:solidFill>
              </a:rPr>
              <a:t> </a:t>
            </a:r>
            <a:r>
              <a:rPr lang="en-GB" dirty="0" err="1">
                <a:solidFill>
                  <a:schemeClr val="accent1"/>
                </a:solidFill>
              </a:rPr>
              <a:t>maximă</a:t>
            </a:r>
            <a:r>
              <a:rPr lang="en-GB" dirty="0">
                <a:solidFill>
                  <a:schemeClr val="accent1"/>
                </a:solidFill>
              </a:rPr>
              <a:t>. </a:t>
            </a:r>
            <a:r>
              <a:rPr lang="en-GB" dirty="0" err="1">
                <a:solidFill>
                  <a:schemeClr val="accent1"/>
                </a:solidFill>
              </a:rPr>
              <a:t>Inactivarea</a:t>
            </a:r>
            <a:r>
              <a:rPr lang="en-GB" dirty="0">
                <a:solidFill>
                  <a:schemeClr val="accent1"/>
                </a:solidFill>
              </a:rPr>
              <a:t> </a:t>
            </a:r>
            <a:r>
              <a:rPr lang="en-GB" dirty="0" err="1">
                <a:solidFill>
                  <a:schemeClr val="accent1"/>
                </a:solidFill>
              </a:rPr>
              <a:t>microorganismelor</a:t>
            </a:r>
            <a:r>
              <a:rPr lang="en-GB" dirty="0">
                <a:solidFill>
                  <a:schemeClr val="accent1"/>
                </a:solidFill>
              </a:rPr>
              <a:t> </a:t>
            </a:r>
            <a:r>
              <a:rPr lang="en-GB" dirty="0" err="1">
                <a:solidFill>
                  <a:schemeClr val="accent1"/>
                </a:solidFill>
              </a:rPr>
              <a:t>rezultă</a:t>
            </a:r>
            <a:r>
              <a:rPr lang="en-GB" dirty="0">
                <a:solidFill>
                  <a:schemeClr val="accent1"/>
                </a:solidFill>
              </a:rPr>
              <a:t> din </a:t>
            </a:r>
            <a:r>
              <a:rPr lang="en-GB" dirty="0" err="1">
                <a:solidFill>
                  <a:schemeClr val="accent1"/>
                </a:solidFill>
              </a:rPr>
              <a:t>distrugerea</a:t>
            </a:r>
            <a:r>
              <a:rPr lang="en-GB" dirty="0">
                <a:solidFill>
                  <a:schemeClr val="accent1"/>
                </a:solidFill>
              </a:rPr>
              <a:t> </a:t>
            </a:r>
            <a:r>
              <a:rPr lang="en-GB" dirty="0" err="1">
                <a:solidFill>
                  <a:schemeClr val="accent1"/>
                </a:solidFill>
              </a:rPr>
              <a:t>acidului</a:t>
            </a:r>
            <a:r>
              <a:rPr lang="en-GB" dirty="0">
                <a:solidFill>
                  <a:schemeClr val="accent1"/>
                </a:solidFill>
              </a:rPr>
              <a:t> nucleic </a:t>
            </a:r>
            <a:r>
              <a:rPr lang="en-GB" dirty="0" err="1">
                <a:solidFill>
                  <a:schemeClr val="accent1"/>
                </a:solidFill>
              </a:rPr>
              <a:t>prin</a:t>
            </a:r>
            <a:r>
              <a:rPr lang="en-GB" dirty="0">
                <a:solidFill>
                  <a:schemeClr val="accent1"/>
                </a:solidFill>
              </a:rPr>
              <a:t> </a:t>
            </a:r>
            <a:r>
              <a:rPr lang="en-GB" dirty="0" err="1">
                <a:solidFill>
                  <a:schemeClr val="accent1"/>
                </a:solidFill>
              </a:rPr>
              <a:t>inducerea</a:t>
            </a:r>
            <a:r>
              <a:rPr lang="en-GB" dirty="0">
                <a:solidFill>
                  <a:schemeClr val="accent1"/>
                </a:solidFill>
              </a:rPr>
              <a:t> </a:t>
            </a:r>
            <a:r>
              <a:rPr lang="en-GB" dirty="0" err="1">
                <a:solidFill>
                  <a:schemeClr val="accent1"/>
                </a:solidFill>
              </a:rPr>
              <a:t>dimerilor</a:t>
            </a:r>
            <a:r>
              <a:rPr lang="en-GB" dirty="0">
                <a:solidFill>
                  <a:schemeClr val="accent1"/>
                </a:solidFill>
              </a:rPr>
              <a:t> de </a:t>
            </a:r>
            <a:r>
              <a:rPr lang="en-GB" dirty="0" err="1">
                <a:solidFill>
                  <a:schemeClr val="accent1"/>
                </a:solidFill>
              </a:rPr>
              <a:t>timină</a:t>
            </a:r>
            <a:r>
              <a:rPr lang="en-GB" dirty="0">
                <a:solidFill>
                  <a:schemeClr val="accent1"/>
                </a:solidFill>
              </a:rPr>
              <a:t>. </a:t>
            </a:r>
            <a:r>
              <a:rPr lang="en-GB" dirty="0" err="1">
                <a:solidFill>
                  <a:schemeClr val="accent1"/>
                </a:solidFill>
              </a:rPr>
              <a:t>Radiația</a:t>
            </a:r>
            <a:r>
              <a:rPr lang="en-GB" dirty="0">
                <a:solidFill>
                  <a:schemeClr val="accent1"/>
                </a:solidFill>
              </a:rPr>
              <a:t> UV a </a:t>
            </a:r>
            <a:r>
              <a:rPr lang="en-GB" dirty="0" err="1">
                <a:solidFill>
                  <a:schemeClr val="accent1"/>
                </a:solidFill>
              </a:rPr>
              <a:t>fost</a:t>
            </a:r>
            <a:r>
              <a:rPr lang="en-GB" dirty="0">
                <a:solidFill>
                  <a:schemeClr val="accent1"/>
                </a:solidFill>
              </a:rPr>
              <a:t> </a:t>
            </a:r>
            <a:r>
              <a:rPr lang="en-GB" dirty="0" err="1">
                <a:solidFill>
                  <a:schemeClr val="accent1"/>
                </a:solidFill>
              </a:rPr>
              <a:t>folosită</a:t>
            </a:r>
            <a:r>
              <a:rPr lang="en-GB" dirty="0">
                <a:solidFill>
                  <a:schemeClr val="accent1"/>
                </a:solidFill>
              </a:rPr>
              <a:t> în </a:t>
            </a:r>
            <a:r>
              <a:rPr lang="en-GB" dirty="0" err="1">
                <a:solidFill>
                  <a:schemeClr val="accent1"/>
                </a:solidFill>
              </a:rPr>
              <a:t>dezinfectarea</a:t>
            </a:r>
            <a:r>
              <a:rPr lang="en-GB" dirty="0">
                <a:solidFill>
                  <a:schemeClr val="accent1"/>
                </a:solidFill>
              </a:rPr>
              <a:t> </a:t>
            </a:r>
            <a:r>
              <a:rPr lang="en-GB" dirty="0" err="1">
                <a:solidFill>
                  <a:schemeClr val="accent1"/>
                </a:solidFill>
              </a:rPr>
              <a:t>apei</a:t>
            </a:r>
            <a:r>
              <a:rPr lang="en-GB" dirty="0">
                <a:solidFill>
                  <a:schemeClr val="accent1"/>
                </a:solidFill>
              </a:rPr>
              <a:t> potabile, </a:t>
            </a:r>
            <a:r>
              <a:rPr lang="en-GB" dirty="0" err="1">
                <a:solidFill>
                  <a:schemeClr val="accent1"/>
                </a:solidFill>
              </a:rPr>
              <a:t>aerului</a:t>
            </a:r>
            <a:r>
              <a:rPr lang="en-GB" dirty="0">
                <a:solidFill>
                  <a:schemeClr val="accent1"/>
                </a:solidFill>
              </a:rPr>
              <a:t>, </a:t>
            </a:r>
            <a:r>
              <a:rPr lang="en-GB" dirty="0" err="1">
                <a:solidFill>
                  <a:schemeClr val="accent1"/>
                </a:solidFill>
              </a:rPr>
              <a:t>implanturilor</a:t>
            </a:r>
            <a:r>
              <a:rPr lang="en-GB" dirty="0">
                <a:solidFill>
                  <a:schemeClr val="accent1"/>
                </a:solidFill>
              </a:rPr>
              <a:t> de titan </a:t>
            </a:r>
            <a:r>
              <a:rPr lang="en-GB" dirty="0" err="1">
                <a:solidFill>
                  <a:schemeClr val="accent1"/>
                </a:solidFill>
              </a:rPr>
              <a:t>și</a:t>
            </a:r>
            <a:r>
              <a:rPr lang="en-GB" dirty="0">
                <a:solidFill>
                  <a:schemeClr val="accent1"/>
                </a:solidFill>
              </a:rPr>
              <a:t> </a:t>
            </a:r>
            <a:r>
              <a:rPr lang="en-GB" dirty="0" err="1">
                <a:solidFill>
                  <a:schemeClr val="accent1"/>
                </a:solidFill>
              </a:rPr>
              <a:t>lentilelor</a:t>
            </a:r>
            <a:r>
              <a:rPr lang="en-GB" dirty="0">
                <a:solidFill>
                  <a:schemeClr val="accent1"/>
                </a:solidFill>
              </a:rPr>
              <a:t> de contact. </a:t>
            </a:r>
            <a:r>
              <a:rPr lang="en-GB" dirty="0" err="1">
                <a:solidFill>
                  <a:schemeClr val="accent1"/>
                </a:solidFill>
              </a:rPr>
              <a:t>Bacteriile</a:t>
            </a:r>
            <a:r>
              <a:rPr lang="en-GB" dirty="0">
                <a:solidFill>
                  <a:schemeClr val="accent1"/>
                </a:solidFill>
              </a:rPr>
              <a:t> </a:t>
            </a:r>
            <a:r>
              <a:rPr lang="en-GB" dirty="0" err="1">
                <a:solidFill>
                  <a:schemeClr val="accent1"/>
                </a:solidFill>
              </a:rPr>
              <a:t>și</a:t>
            </a:r>
            <a:r>
              <a:rPr lang="en-GB" dirty="0">
                <a:solidFill>
                  <a:schemeClr val="accent1"/>
                </a:solidFill>
              </a:rPr>
              <a:t> </a:t>
            </a:r>
            <a:r>
              <a:rPr lang="en-GB" dirty="0" err="1">
                <a:solidFill>
                  <a:schemeClr val="accent1"/>
                </a:solidFill>
              </a:rPr>
              <a:t>virușii</a:t>
            </a:r>
            <a:r>
              <a:rPr lang="en-GB" dirty="0">
                <a:solidFill>
                  <a:schemeClr val="accent1"/>
                </a:solidFill>
              </a:rPr>
              <a:t> sunt </a:t>
            </a:r>
            <a:r>
              <a:rPr lang="en-GB" dirty="0" err="1">
                <a:solidFill>
                  <a:schemeClr val="accent1"/>
                </a:solidFill>
              </a:rPr>
              <a:t>mai</a:t>
            </a:r>
            <a:r>
              <a:rPr lang="en-GB" dirty="0">
                <a:solidFill>
                  <a:schemeClr val="accent1"/>
                </a:solidFill>
              </a:rPr>
              <a:t> </a:t>
            </a:r>
            <a:r>
              <a:rPr lang="en-GB" dirty="0" err="1">
                <a:solidFill>
                  <a:schemeClr val="accent1"/>
                </a:solidFill>
              </a:rPr>
              <a:t>ușor</a:t>
            </a:r>
            <a:r>
              <a:rPr lang="en-GB" dirty="0">
                <a:solidFill>
                  <a:schemeClr val="accent1"/>
                </a:solidFill>
              </a:rPr>
              <a:t> </a:t>
            </a:r>
            <a:r>
              <a:rPr lang="en-GB" dirty="0" err="1">
                <a:solidFill>
                  <a:schemeClr val="accent1"/>
                </a:solidFill>
              </a:rPr>
              <a:t>distrusi</a:t>
            </a:r>
            <a:r>
              <a:rPr lang="en-GB" dirty="0">
                <a:solidFill>
                  <a:schemeClr val="accent1"/>
                </a:solidFill>
              </a:rPr>
              <a:t> de lumina UV </a:t>
            </a:r>
            <a:r>
              <a:rPr lang="en-GB" dirty="0" err="1">
                <a:solidFill>
                  <a:schemeClr val="accent1"/>
                </a:solidFill>
              </a:rPr>
              <a:t>decât</a:t>
            </a:r>
            <a:r>
              <a:rPr lang="en-GB" dirty="0">
                <a:solidFill>
                  <a:schemeClr val="accent1"/>
                </a:solidFill>
              </a:rPr>
              <a:t> </a:t>
            </a:r>
            <a:r>
              <a:rPr lang="en-GB" dirty="0" err="1">
                <a:solidFill>
                  <a:schemeClr val="accent1"/>
                </a:solidFill>
              </a:rPr>
              <a:t>sporii</a:t>
            </a:r>
            <a:r>
              <a:rPr lang="en-GB" dirty="0">
                <a:solidFill>
                  <a:schemeClr val="accent1"/>
                </a:solidFill>
              </a:rPr>
              <a:t> </a:t>
            </a:r>
            <a:r>
              <a:rPr lang="en-GB" dirty="0" err="1">
                <a:solidFill>
                  <a:schemeClr val="accent1"/>
                </a:solidFill>
              </a:rPr>
              <a:t>bacterieni</a:t>
            </a:r>
            <a:r>
              <a:rPr lang="en-GB" dirty="0">
                <a:solidFill>
                  <a:schemeClr val="accent1"/>
                </a:solidFill>
              </a:rPr>
              <a:t>.</a:t>
            </a:r>
            <a:endParaRPr lang="en-GB" dirty="0">
              <a:solidFill>
                <a:schemeClr val="accent1"/>
              </a:solidFill>
            </a:endParaRPr>
          </a:p>
        </p:txBody>
      </p:sp>
      <p:sp>
        <p:nvSpPr>
          <p:cNvPr id="3" name="TextBox 2"/>
          <p:cNvSpPr txBox="1"/>
          <p:nvPr/>
        </p:nvSpPr>
        <p:spPr>
          <a:xfrm>
            <a:off x="5933941" y="6377119"/>
            <a:ext cx="6098146" cy="276999"/>
          </a:xfrm>
          <a:prstGeom prst="rect">
            <a:avLst/>
          </a:prstGeom>
          <a:noFill/>
        </p:spPr>
        <p:txBody>
          <a:bodyPr wrap="square">
            <a:spAutoFit/>
          </a:bodyPr>
          <a:lstStyle/>
          <a:p>
            <a:pPr algn="r"/>
            <a:r>
              <a:rPr lang="x-none" sz="1200" dirty="0"/>
              <a:t>Sursa: CDC</a:t>
            </a:r>
            <a:endParaRPr lang="x-none" sz="120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70448" y="0"/>
            <a:ext cx="5451108" cy="1200329"/>
          </a:xfrm>
          <a:prstGeom prst="rect">
            <a:avLst/>
          </a:prstGeom>
          <a:noFill/>
        </p:spPr>
        <p:txBody>
          <a:bodyPr wrap="none" rtlCol="0">
            <a:spAutoFit/>
          </a:bodyPr>
          <a:lstStyle/>
          <a:p>
            <a:pPr algn="ctr"/>
            <a:r>
              <a:rPr lang="x-none" sz="3600" b="1" dirty="0">
                <a:solidFill>
                  <a:schemeClr val="accent1"/>
                </a:solidFill>
                <a:latin typeface="+mj-lt"/>
              </a:rPr>
              <a:t>Clase de dezinfectanți</a:t>
            </a:r>
            <a:endParaRPr lang="x-none" sz="3600" b="1" dirty="0">
              <a:solidFill>
                <a:schemeClr val="accent1"/>
              </a:solidFill>
              <a:latin typeface="+mj-lt"/>
            </a:endParaRPr>
          </a:p>
          <a:p>
            <a:pPr algn="ctr"/>
            <a:r>
              <a:rPr lang="x-none" sz="3600" b="1" dirty="0">
                <a:solidFill>
                  <a:schemeClr val="accent1"/>
                </a:solidFill>
                <a:latin typeface="+mj-lt"/>
              </a:rPr>
              <a:t>B. Alte tipuri de dezinfectanți</a:t>
            </a:r>
            <a:endParaRPr lang="x-none" sz="3600" b="1" dirty="0">
              <a:solidFill>
                <a:schemeClr val="accent1"/>
              </a:solidFill>
              <a:latin typeface="+mj-lt"/>
            </a:endParaRPr>
          </a:p>
        </p:txBody>
      </p:sp>
      <p:sp>
        <p:nvSpPr>
          <p:cNvPr id="4" name="TextBox 3"/>
          <p:cNvSpPr txBox="1"/>
          <p:nvPr/>
        </p:nvSpPr>
        <p:spPr>
          <a:xfrm>
            <a:off x="326264" y="1997839"/>
            <a:ext cx="11539471" cy="2862322"/>
          </a:xfrm>
          <a:prstGeom prst="rect">
            <a:avLst/>
          </a:prstGeom>
          <a:noFill/>
        </p:spPr>
        <p:txBody>
          <a:bodyPr wrap="square">
            <a:spAutoFit/>
          </a:bodyPr>
          <a:lstStyle/>
          <a:p>
            <a:pPr algn="just"/>
            <a:r>
              <a:rPr lang="en-GB" b="1" dirty="0">
                <a:solidFill>
                  <a:schemeClr val="accent1"/>
                </a:solidFill>
              </a:rPr>
              <a:t>4. </a:t>
            </a:r>
            <a:r>
              <a:rPr lang="en-GB" b="1" dirty="0" err="1">
                <a:solidFill>
                  <a:schemeClr val="accent1"/>
                </a:solidFill>
              </a:rPr>
              <a:t>Pasteurizare</a:t>
            </a:r>
            <a:endParaRPr lang="en-GB" b="1" dirty="0">
              <a:solidFill>
                <a:schemeClr val="accent1"/>
              </a:solidFill>
            </a:endParaRPr>
          </a:p>
          <a:p>
            <a:pPr algn="just"/>
            <a:r>
              <a:rPr lang="en-GB" dirty="0" err="1">
                <a:solidFill>
                  <a:schemeClr val="accent1"/>
                </a:solidFill>
              </a:rPr>
              <a:t>Pasteurizarea</a:t>
            </a:r>
            <a:r>
              <a:rPr lang="en-GB" dirty="0">
                <a:solidFill>
                  <a:schemeClr val="accent1"/>
                </a:solidFill>
              </a:rPr>
              <a:t> nu </a:t>
            </a:r>
            <a:r>
              <a:rPr lang="en-GB" dirty="0" err="1">
                <a:solidFill>
                  <a:schemeClr val="accent1"/>
                </a:solidFill>
              </a:rPr>
              <a:t>este</a:t>
            </a:r>
            <a:r>
              <a:rPr lang="en-GB" dirty="0">
                <a:solidFill>
                  <a:schemeClr val="accent1"/>
                </a:solidFill>
              </a:rPr>
              <a:t> un </a:t>
            </a:r>
            <a:r>
              <a:rPr lang="en-GB" dirty="0" err="1">
                <a:solidFill>
                  <a:schemeClr val="accent1"/>
                </a:solidFill>
              </a:rPr>
              <a:t>proces</a:t>
            </a:r>
            <a:r>
              <a:rPr lang="en-GB" dirty="0">
                <a:solidFill>
                  <a:schemeClr val="accent1"/>
                </a:solidFill>
              </a:rPr>
              <a:t> de </a:t>
            </a:r>
            <a:r>
              <a:rPr lang="en-GB" dirty="0" err="1">
                <a:solidFill>
                  <a:schemeClr val="accent1"/>
                </a:solidFill>
              </a:rPr>
              <a:t>sterilizare</a:t>
            </a:r>
            <a:r>
              <a:rPr lang="en-GB" dirty="0">
                <a:solidFill>
                  <a:schemeClr val="accent1"/>
                </a:solidFill>
              </a:rPr>
              <a:t>; </a:t>
            </a:r>
            <a:r>
              <a:rPr lang="en-GB" dirty="0" err="1">
                <a:solidFill>
                  <a:schemeClr val="accent1"/>
                </a:solidFill>
              </a:rPr>
              <a:t>scopul</a:t>
            </a:r>
            <a:r>
              <a:rPr lang="en-GB" dirty="0">
                <a:solidFill>
                  <a:schemeClr val="accent1"/>
                </a:solidFill>
              </a:rPr>
              <a:t> </a:t>
            </a:r>
            <a:r>
              <a:rPr lang="en-GB" dirty="0" err="1">
                <a:solidFill>
                  <a:schemeClr val="accent1"/>
                </a:solidFill>
              </a:rPr>
              <a:t>său</a:t>
            </a:r>
            <a:r>
              <a:rPr lang="en-GB" dirty="0">
                <a:solidFill>
                  <a:schemeClr val="accent1"/>
                </a:solidFill>
              </a:rPr>
              <a:t> </a:t>
            </a:r>
            <a:r>
              <a:rPr lang="en-GB" dirty="0" err="1">
                <a:solidFill>
                  <a:schemeClr val="accent1"/>
                </a:solidFill>
              </a:rPr>
              <a:t>este</a:t>
            </a:r>
            <a:r>
              <a:rPr lang="en-GB" dirty="0">
                <a:solidFill>
                  <a:schemeClr val="accent1"/>
                </a:solidFill>
              </a:rPr>
              <a:t> de a </a:t>
            </a:r>
            <a:r>
              <a:rPr lang="en-GB" dirty="0" err="1">
                <a:solidFill>
                  <a:schemeClr val="accent1"/>
                </a:solidFill>
              </a:rPr>
              <a:t>distruge</a:t>
            </a:r>
            <a:r>
              <a:rPr lang="en-GB" dirty="0">
                <a:solidFill>
                  <a:schemeClr val="accent1"/>
                </a:solidFill>
              </a:rPr>
              <a:t> </a:t>
            </a:r>
            <a:r>
              <a:rPr lang="en-GB" dirty="0" err="1">
                <a:solidFill>
                  <a:schemeClr val="accent1"/>
                </a:solidFill>
              </a:rPr>
              <a:t>toate</a:t>
            </a:r>
            <a:r>
              <a:rPr lang="en-GB" dirty="0">
                <a:solidFill>
                  <a:schemeClr val="accent1"/>
                </a:solidFill>
              </a:rPr>
              <a:t> </a:t>
            </a:r>
            <a:r>
              <a:rPr lang="en-GB" dirty="0" err="1">
                <a:solidFill>
                  <a:schemeClr val="accent1"/>
                </a:solidFill>
              </a:rPr>
              <a:t>microorganismele</a:t>
            </a:r>
            <a:r>
              <a:rPr lang="en-GB" dirty="0">
                <a:solidFill>
                  <a:schemeClr val="accent1"/>
                </a:solidFill>
              </a:rPr>
              <a:t> </a:t>
            </a:r>
            <a:r>
              <a:rPr lang="en-GB" dirty="0" err="1">
                <a:solidFill>
                  <a:schemeClr val="accent1"/>
                </a:solidFill>
              </a:rPr>
              <a:t>patogene</a:t>
            </a:r>
            <a:r>
              <a:rPr lang="en-GB" dirty="0">
                <a:solidFill>
                  <a:schemeClr val="accent1"/>
                </a:solidFill>
              </a:rPr>
              <a:t>. Cu </a:t>
            </a:r>
            <a:r>
              <a:rPr lang="en-GB" dirty="0" err="1">
                <a:solidFill>
                  <a:schemeClr val="accent1"/>
                </a:solidFill>
              </a:rPr>
              <a:t>toate</a:t>
            </a:r>
            <a:r>
              <a:rPr lang="en-GB" dirty="0">
                <a:solidFill>
                  <a:schemeClr val="accent1"/>
                </a:solidFill>
              </a:rPr>
              <a:t> </a:t>
            </a:r>
            <a:r>
              <a:rPr lang="en-GB" dirty="0" err="1">
                <a:solidFill>
                  <a:schemeClr val="accent1"/>
                </a:solidFill>
              </a:rPr>
              <a:t>acestea</a:t>
            </a:r>
            <a:r>
              <a:rPr lang="en-GB" dirty="0">
                <a:solidFill>
                  <a:schemeClr val="accent1"/>
                </a:solidFill>
              </a:rPr>
              <a:t>, </a:t>
            </a:r>
            <a:r>
              <a:rPr lang="en-GB" dirty="0" err="1">
                <a:solidFill>
                  <a:schemeClr val="accent1"/>
                </a:solidFill>
              </a:rPr>
              <a:t>pasteurizarea</a:t>
            </a:r>
            <a:r>
              <a:rPr lang="en-GB" dirty="0">
                <a:solidFill>
                  <a:schemeClr val="accent1"/>
                </a:solidFill>
              </a:rPr>
              <a:t> nu </a:t>
            </a:r>
            <a:r>
              <a:rPr lang="en-GB" dirty="0" err="1">
                <a:solidFill>
                  <a:schemeClr val="accent1"/>
                </a:solidFill>
              </a:rPr>
              <a:t>distruge</a:t>
            </a:r>
            <a:r>
              <a:rPr lang="en-GB" dirty="0">
                <a:solidFill>
                  <a:schemeClr val="accent1"/>
                </a:solidFill>
              </a:rPr>
              <a:t> </a:t>
            </a:r>
            <a:r>
              <a:rPr lang="en-GB" dirty="0" err="1">
                <a:solidFill>
                  <a:schemeClr val="accent1"/>
                </a:solidFill>
              </a:rPr>
              <a:t>sporii</a:t>
            </a:r>
            <a:r>
              <a:rPr lang="en-GB" dirty="0">
                <a:solidFill>
                  <a:schemeClr val="accent1"/>
                </a:solidFill>
              </a:rPr>
              <a:t> </a:t>
            </a:r>
            <a:r>
              <a:rPr lang="en-GB" dirty="0" err="1">
                <a:solidFill>
                  <a:schemeClr val="accent1"/>
                </a:solidFill>
              </a:rPr>
              <a:t>bacterieni</a:t>
            </a:r>
            <a:r>
              <a:rPr lang="en-GB" dirty="0">
                <a:solidFill>
                  <a:schemeClr val="accent1"/>
                </a:solidFill>
              </a:rPr>
              <a:t>. </a:t>
            </a:r>
            <a:r>
              <a:rPr lang="en-GB" dirty="0" err="1">
                <a:solidFill>
                  <a:schemeClr val="accent1"/>
                </a:solidFill>
              </a:rPr>
              <a:t>Relația</a:t>
            </a:r>
            <a:r>
              <a:rPr lang="en-GB" dirty="0">
                <a:solidFill>
                  <a:schemeClr val="accent1"/>
                </a:solidFill>
              </a:rPr>
              <a:t> </a:t>
            </a:r>
            <a:r>
              <a:rPr lang="en-GB" dirty="0" err="1">
                <a:solidFill>
                  <a:schemeClr val="accent1"/>
                </a:solidFill>
              </a:rPr>
              <a:t>timp-temperatură</a:t>
            </a:r>
            <a:r>
              <a:rPr lang="en-GB" dirty="0">
                <a:solidFill>
                  <a:schemeClr val="accent1"/>
                </a:solidFill>
              </a:rPr>
              <a:t> </a:t>
            </a:r>
            <a:r>
              <a:rPr lang="en-GB" dirty="0" err="1">
                <a:solidFill>
                  <a:schemeClr val="accent1"/>
                </a:solidFill>
              </a:rPr>
              <a:t>pentru</a:t>
            </a:r>
            <a:r>
              <a:rPr lang="en-GB" dirty="0">
                <a:solidFill>
                  <a:schemeClr val="accent1"/>
                </a:solidFill>
              </a:rPr>
              <a:t> </a:t>
            </a:r>
            <a:r>
              <a:rPr lang="en-GB" dirty="0" err="1">
                <a:solidFill>
                  <a:schemeClr val="accent1"/>
                </a:solidFill>
              </a:rPr>
              <a:t>pasteurizarea</a:t>
            </a:r>
            <a:r>
              <a:rPr lang="en-GB" dirty="0">
                <a:solidFill>
                  <a:schemeClr val="accent1"/>
                </a:solidFill>
              </a:rPr>
              <a:t> </a:t>
            </a:r>
            <a:r>
              <a:rPr lang="en-GB" dirty="0" err="1">
                <a:solidFill>
                  <a:schemeClr val="accent1"/>
                </a:solidFill>
              </a:rPr>
              <a:t>folosind</a:t>
            </a:r>
            <a:r>
              <a:rPr lang="en-GB" dirty="0">
                <a:solidFill>
                  <a:schemeClr val="accent1"/>
                </a:solidFill>
              </a:rPr>
              <a:t> </a:t>
            </a:r>
            <a:r>
              <a:rPr lang="en-GB" dirty="0" err="1">
                <a:solidFill>
                  <a:schemeClr val="accent1"/>
                </a:solidFill>
              </a:rPr>
              <a:t>apa</a:t>
            </a:r>
            <a:r>
              <a:rPr lang="en-GB" dirty="0">
                <a:solidFill>
                  <a:schemeClr val="accent1"/>
                </a:solidFill>
              </a:rPr>
              <a:t> </a:t>
            </a:r>
            <a:r>
              <a:rPr lang="en-GB" dirty="0" err="1">
                <a:solidFill>
                  <a:schemeClr val="accent1"/>
                </a:solidFill>
              </a:rPr>
              <a:t>calda</a:t>
            </a:r>
            <a:r>
              <a:rPr lang="en-GB" dirty="0">
                <a:solidFill>
                  <a:schemeClr val="accent1"/>
                </a:solidFill>
              </a:rPr>
              <a:t> </a:t>
            </a:r>
            <a:r>
              <a:rPr lang="en-GB" dirty="0" err="1">
                <a:solidFill>
                  <a:schemeClr val="accent1"/>
                </a:solidFill>
              </a:rPr>
              <a:t>este</a:t>
            </a:r>
            <a:r>
              <a:rPr lang="en-GB" dirty="0">
                <a:solidFill>
                  <a:schemeClr val="accent1"/>
                </a:solidFill>
              </a:rPr>
              <a:t> în general de ~70°C (158°F) </a:t>
            </a:r>
            <a:r>
              <a:rPr lang="en-GB" dirty="0" err="1">
                <a:solidFill>
                  <a:schemeClr val="accent1"/>
                </a:solidFill>
              </a:rPr>
              <a:t>timp</a:t>
            </a:r>
            <a:r>
              <a:rPr lang="en-GB" dirty="0">
                <a:solidFill>
                  <a:schemeClr val="accent1"/>
                </a:solidFill>
              </a:rPr>
              <a:t> de 30 de minute. </a:t>
            </a:r>
            <a:r>
              <a:rPr lang="en-GB" dirty="0" err="1">
                <a:solidFill>
                  <a:schemeClr val="accent1"/>
                </a:solidFill>
              </a:rPr>
              <a:t>Temperatura</a:t>
            </a:r>
            <a:r>
              <a:rPr lang="en-GB" dirty="0">
                <a:solidFill>
                  <a:schemeClr val="accent1"/>
                </a:solidFill>
              </a:rPr>
              <a:t> </a:t>
            </a:r>
            <a:r>
              <a:rPr lang="en-GB" dirty="0" err="1">
                <a:solidFill>
                  <a:schemeClr val="accent1"/>
                </a:solidFill>
              </a:rPr>
              <a:t>și</a:t>
            </a:r>
            <a:r>
              <a:rPr lang="en-GB" dirty="0">
                <a:solidFill>
                  <a:schemeClr val="accent1"/>
                </a:solidFill>
              </a:rPr>
              <a:t> </a:t>
            </a:r>
            <a:r>
              <a:rPr lang="en-GB" dirty="0" err="1">
                <a:solidFill>
                  <a:schemeClr val="accent1"/>
                </a:solidFill>
              </a:rPr>
              <a:t>timpul</a:t>
            </a:r>
            <a:r>
              <a:rPr lang="en-GB" dirty="0">
                <a:solidFill>
                  <a:schemeClr val="accent1"/>
                </a:solidFill>
              </a:rPr>
              <a:t> </a:t>
            </a:r>
            <a:r>
              <a:rPr lang="en-GB" dirty="0" err="1">
                <a:solidFill>
                  <a:schemeClr val="accent1"/>
                </a:solidFill>
              </a:rPr>
              <a:t>apei</a:t>
            </a:r>
            <a:r>
              <a:rPr lang="en-GB" dirty="0">
                <a:solidFill>
                  <a:schemeClr val="accent1"/>
                </a:solidFill>
              </a:rPr>
              <a:t> </a:t>
            </a:r>
            <a:r>
              <a:rPr lang="en-GB" dirty="0" err="1">
                <a:solidFill>
                  <a:schemeClr val="accent1"/>
                </a:solidFill>
              </a:rPr>
              <a:t>ar</a:t>
            </a:r>
            <a:r>
              <a:rPr lang="en-GB" dirty="0">
                <a:solidFill>
                  <a:schemeClr val="accent1"/>
                </a:solidFill>
              </a:rPr>
              <a:t> </a:t>
            </a:r>
            <a:r>
              <a:rPr lang="en-GB" dirty="0" err="1">
                <a:solidFill>
                  <a:schemeClr val="accent1"/>
                </a:solidFill>
              </a:rPr>
              <a:t>trebui</a:t>
            </a:r>
            <a:r>
              <a:rPr lang="en-GB" dirty="0">
                <a:solidFill>
                  <a:schemeClr val="accent1"/>
                </a:solidFill>
              </a:rPr>
              <a:t> </a:t>
            </a:r>
            <a:r>
              <a:rPr lang="en-GB" dirty="0" err="1">
                <a:solidFill>
                  <a:schemeClr val="accent1"/>
                </a:solidFill>
              </a:rPr>
              <a:t>să</a:t>
            </a:r>
            <a:r>
              <a:rPr lang="en-GB" dirty="0">
                <a:solidFill>
                  <a:schemeClr val="accent1"/>
                </a:solidFill>
              </a:rPr>
              <a:t> fie </a:t>
            </a:r>
            <a:r>
              <a:rPr lang="en-GB" dirty="0" err="1">
                <a:solidFill>
                  <a:schemeClr val="accent1"/>
                </a:solidFill>
              </a:rPr>
              <a:t>monitorizata</a:t>
            </a:r>
            <a:r>
              <a:rPr lang="en-GB" dirty="0">
                <a:solidFill>
                  <a:schemeClr val="accent1"/>
                </a:solidFill>
              </a:rPr>
              <a:t> ca </a:t>
            </a:r>
            <a:r>
              <a:rPr lang="en-GB" dirty="0" err="1">
                <a:solidFill>
                  <a:schemeClr val="accent1"/>
                </a:solidFill>
              </a:rPr>
              <a:t>parte</a:t>
            </a:r>
            <a:r>
              <a:rPr lang="en-GB" dirty="0">
                <a:solidFill>
                  <a:schemeClr val="accent1"/>
                </a:solidFill>
              </a:rPr>
              <a:t> a </a:t>
            </a:r>
            <a:r>
              <a:rPr lang="en-GB" dirty="0" err="1">
                <a:solidFill>
                  <a:schemeClr val="accent1"/>
                </a:solidFill>
              </a:rPr>
              <a:t>unui</a:t>
            </a:r>
            <a:r>
              <a:rPr lang="en-GB" dirty="0">
                <a:solidFill>
                  <a:schemeClr val="accent1"/>
                </a:solidFill>
              </a:rPr>
              <a:t> program de </a:t>
            </a:r>
            <a:r>
              <a:rPr lang="en-GB" dirty="0" err="1">
                <a:solidFill>
                  <a:schemeClr val="accent1"/>
                </a:solidFill>
              </a:rPr>
              <a:t>asigurare</a:t>
            </a:r>
            <a:r>
              <a:rPr lang="en-GB" dirty="0">
                <a:solidFill>
                  <a:schemeClr val="accent1"/>
                </a:solidFill>
              </a:rPr>
              <a:t> a </a:t>
            </a:r>
            <a:r>
              <a:rPr lang="en-GB" dirty="0" err="1">
                <a:solidFill>
                  <a:schemeClr val="accent1"/>
                </a:solidFill>
              </a:rPr>
              <a:t>calitatii</a:t>
            </a:r>
            <a:r>
              <a:rPr lang="en-GB" dirty="0">
                <a:solidFill>
                  <a:schemeClr val="accent1"/>
                </a:solidFill>
              </a:rPr>
              <a:t>.</a:t>
            </a:r>
            <a:endParaRPr lang="en-GB" dirty="0">
              <a:solidFill>
                <a:schemeClr val="accent1"/>
              </a:solidFill>
            </a:endParaRPr>
          </a:p>
          <a:p>
            <a:pPr algn="just"/>
            <a:endParaRPr lang="en-GB" b="1" dirty="0">
              <a:solidFill>
                <a:schemeClr val="accent1"/>
              </a:solidFill>
            </a:endParaRPr>
          </a:p>
          <a:p>
            <a:pPr algn="just"/>
            <a:r>
              <a:rPr lang="en-GB" b="1" dirty="0">
                <a:solidFill>
                  <a:schemeClr val="accent1"/>
                </a:solidFill>
              </a:rPr>
              <a:t>5. </a:t>
            </a:r>
            <a:r>
              <a:rPr lang="en-GB" b="1" dirty="0" err="1">
                <a:solidFill>
                  <a:schemeClr val="accent1"/>
                </a:solidFill>
              </a:rPr>
              <a:t>Aparate</a:t>
            </a:r>
            <a:r>
              <a:rPr lang="en-GB" b="1" dirty="0">
                <a:solidFill>
                  <a:schemeClr val="accent1"/>
                </a:solidFill>
              </a:rPr>
              <a:t> de </a:t>
            </a:r>
            <a:r>
              <a:rPr lang="en-GB" b="1" dirty="0" err="1">
                <a:solidFill>
                  <a:schemeClr val="accent1"/>
                </a:solidFill>
              </a:rPr>
              <a:t>spălat</a:t>
            </a:r>
            <a:r>
              <a:rPr lang="en-GB" b="1" dirty="0">
                <a:solidFill>
                  <a:schemeClr val="accent1"/>
                </a:solidFill>
              </a:rPr>
              <a:t> </a:t>
            </a:r>
            <a:r>
              <a:rPr lang="en-GB" b="1" dirty="0" err="1">
                <a:solidFill>
                  <a:schemeClr val="accent1"/>
                </a:solidFill>
              </a:rPr>
              <a:t>și</a:t>
            </a:r>
            <a:r>
              <a:rPr lang="en-GB" b="1" dirty="0">
                <a:solidFill>
                  <a:schemeClr val="accent1"/>
                </a:solidFill>
              </a:rPr>
              <a:t> </a:t>
            </a:r>
            <a:r>
              <a:rPr lang="en-GB" b="1" dirty="0" err="1">
                <a:solidFill>
                  <a:schemeClr val="accent1"/>
                </a:solidFill>
              </a:rPr>
              <a:t>dezinfectare</a:t>
            </a:r>
            <a:endParaRPr lang="en-GB" b="1" dirty="0">
              <a:solidFill>
                <a:schemeClr val="accent1"/>
              </a:solidFill>
            </a:endParaRPr>
          </a:p>
          <a:p>
            <a:pPr algn="just"/>
            <a:r>
              <a:rPr lang="en-GB" dirty="0" err="1">
                <a:solidFill>
                  <a:schemeClr val="accent1"/>
                </a:solidFill>
              </a:rPr>
              <a:t>Aparate</a:t>
            </a:r>
            <a:r>
              <a:rPr lang="en-GB" dirty="0">
                <a:solidFill>
                  <a:schemeClr val="accent1"/>
                </a:solidFill>
              </a:rPr>
              <a:t> de </a:t>
            </a:r>
            <a:r>
              <a:rPr lang="en-GB" dirty="0" err="1">
                <a:solidFill>
                  <a:schemeClr val="accent1"/>
                </a:solidFill>
              </a:rPr>
              <a:t>spălat</a:t>
            </a:r>
            <a:r>
              <a:rPr lang="en-GB" dirty="0">
                <a:solidFill>
                  <a:schemeClr val="accent1"/>
                </a:solidFill>
              </a:rPr>
              <a:t> </a:t>
            </a:r>
            <a:r>
              <a:rPr lang="en-GB" dirty="0" err="1">
                <a:solidFill>
                  <a:schemeClr val="accent1"/>
                </a:solidFill>
              </a:rPr>
              <a:t>și</a:t>
            </a:r>
            <a:r>
              <a:rPr lang="en-GB" dirty="0">
                <a:solidFill>
                  <a:schemeClr val="accent1"/>
                </a:solidFill>
              </a:rPr>
              <a:t> </a:t>
            </a:r>
            <a:r>
              <a:rPr lang="en-GB" dirty="0" err="1">
                <a:solidFill>
                  <a:schemeClr val="accent1"/>
                </a:solidFill>
              </a:rPr>
              <a:t>dezinfectare</a:t>
            </a:r>
            <a:r>
              <a:rPr lang="en-GB" dirty="0">
                <a:solidFill>
                  <a:schemeClr val="accent1"/>
                </a:solidFill>
              </a:rPr>
              <a:t> sunt </a:t>
            </a:r>
            <a:r>
              <a:rPr lang="en-GB" dirty="0" err="1">
                <a:solidFill>
                  <a:schemeClr val="accent1"/>
                </a:solidFill>
              </a:rPr>
              <a:t>echipamente</a:t>
            </a:r>
            <a:r>
              <a:rPr lang="en-GB" dirty="0">
                <a:solidFill>
                  <a:schemeClr val="accent1"/>
                </a:solidFill>
              </a:rPr>
              <a:t> automate </a:t>
            </a:r>
            <a:r>
              <a:rPr lang="en-GB" dirty="0" err="1">
                <a:solidFill>
                  <a:schemeClr val="accent1"/>
                </a:solidFill>
              </a:rPr>
              <a:t>și</a:t>
            </a:r>
            <a:r>
              <a:rPr lang="en-GB" dirty="0">
                <a:solidFill>
                  <a:schemeClr val="accent1"/>
                </a:solidFill>
              </a:rPr>
              <a:t> </a:t>
            </a:r>
            <a:r>
              <a:rPr lang="en-GB" dirty="0" err="1">
                <a:solidFill>
                  <a:schemeClr val="accent1"/>
                </a:solidFill>
              </a:rPr>
              <a:t>închise</a:t>
            </a:r>
            <a:r>
              <a:rPr lang="en-GB" dirty="0">
                <a:solidFill>
                  <a:schemeClr val="accent1"/>
                </a:solidFill>
              </a:rPr>
              <a:t> care </a:t>
            </a:r>
            <a:r>
              <a:rPr lang="en-GB" dirty="0" err="1">
                <a:solidFill>
                  <a:schemeClr val="accent1"/>
                </a:solidFill>
              </a:rPr>
              <a:t>curăță</a:t>
            </a:r>
            <a:r>
              <a:rPr lang="en-GB" dirty="0">
                <a:solidFill>
                  <a:schemeClr val="accent1"/>
                </a:solidFill>
              </a:rPr>
              <a:t> </a:t>
            </a:r>
            <a:r>
              <a:rPr lang="en-GB" dirty="0" err="1">
                <a:solidFill>
                  <a:schemeClr val="accent1"/>
                </a:solidFill>
              </a:rPr>
              <a:t>și</a:t>
            </a:r>
            <a:r>
              <a:rPr lang="en-GB" dirty="0">
                <a:solidFill>
                  <a:schemeClr val="accent1"/>
                </a:solidFill>
              </a:rPr>
              <a:t> </a:t>
            </a:r>
            <a:r>
              <a:rPr lang="en-GB" dirty="0" err="1">
                <a:solidFill>
                  <a:schemeClr val="accent1"/>
                </a:solidFill>
              </a:rPr>
              <a:t>dezinfectează</a:t>
            </a:r>
            <a:r>
              <a:rPr lang="en-GB" dirty="0">
                <a:solidFill>
                  <a:schemeClr val="accent1"/>
                </a:solidFill>
              </a:rPr>
              <a:t> </a:t>
            </a:r>
            <a:r>
              <a:rPr lang="en-GB" dirty="0" err="1">
                <a:solidFill>
                  <a:schemeClr val="accent1"/>
                </a:solidFill>
              </a:rPr>
              <a:t>obiecte</a:t>
            </a:r>
            <a:r>
              <a:rPr lang="en-GB" dirty="0">
                <a:solidFill>
                  <a:schemeClr val="accent1"/>
                </a:solidFill>
              </a:rPr>
              <a:t> </a:t>
            </a:r>
            <a:r>
              <a:rPr lang="en-GB" dirty="0" err="1">
                <a:solidFill>
                  <a:schemeClr val="accent1"/>
                </a:solidFill>
              </a:rPr>
              <a:t>medicale</a:t>
            </a:r>
            <a:r>
              <a:rPr lang="en-GB" dirty="0">
                <a:solidFill>
                  <a:schemeClr val="accent1"/>
                </a:solidFill>
              </a:rPr>
              <a:t>, </a:t>
            </a:r>
            <a:r>
              <a:rPr lang="en-GB" dirty="0" err="1">
                <a:solidFill>
                  <a:schemeClr val="accent1"/>
                </a:solidFill>
              </a:rPr>
              <a:t>instrumente</a:t>
            </a:r>
            <a:r>
              <a:rPr lang="en-GB" dirty="0">
                <a:solidFill>
                  <a:schemeClr val="accent1"/>
                </a:solidFill>
              </a:rPr>
              <a:t> </a:t>
            </a:r>
            <a:r>
              <a:rPr lang="en-GB" dirty="0" err="1">
                <a:solidFill>
                  <a:schemeClr val="accent1"/>
                </a:solidFill>
              </a:rPr>
              <a:t>chirurgicale</a:t>
            </a:r>
            <a:r>
              <a:rPr lang="en-GB" dirty="0">
                <a:solidFill>
                  <a:schemeClr val="accent1"/>
                </a:solidFill>
              </a:rPr>
              <a:t> </a:t>
            </a:r>
            <a:r>
              <a:rPr lang="en-GB" dirty="0" err="1">
                <a:solidFill>
                  <a:schemeClr val="accent1"/>
                </a:solidFill>
              </a:rPr>
              <a:t>și</a:t>
            </a:r>
            <a:r>
              <a:rPr lang="en-GB" dirty="0">
                <a:solidFill>
                  <a:schemeClr val="accent1"/>
                </a:solidFill>
              </a:rPr>
              <a:t> </a:t>
            </a:r>
            <a:r>
              <a:rPr lang="en-GB" dirty="0" err="1">
                <a:solidFill>
                  <a:schemeClr val="accent1"/>
                </a:solidFill>
              </a:rPr>
              <a:t>tuburi</a:t>
            </a:r>
            <a:r>
              <a:rPr lang="en-GB" dirty="0">
                <a:solidFill>
                  <a:schemeClr val="accent1"/>
                </a:solidFill>
              </a:rPr>
              <a:t> de </a:t>
            </a:r>
            <a:r>
              <a:rPr lang="en-GB" dirty="0" err="1">
                <a:solidFill>
                  <a:schemeClr val="accent1"/>
                </a:solidFill>
              </a:rPr>
              <a:t>anestezie</a:t>
            </a:r>
            <a:r>
              <a:rPr lang="en-GB" dirty="0">
                <a:solidFill>
                  <a:schemeClr val="accent1"/>
                </a:solidFill>
              </a:rPr>
              <a:t>. Au un </a:t>
            </a:r>
            <a:r>
              <a:rPr lang="en-GB" dirty="0" err="1">
                <a:solidFill>
                  <a:schemeClr val="accent1"/>
                </a:solidFill>
              </a:rPr>
              <a:t>ciclu</a:t>
            </a:r>
            <a:r>
              <a:rPr lang="en-GB" dirty="0">
                <a:solidFill>
                  <a:schemeClr val="accent1"/>
                </a:solidFill>
              </a:rPr>
              <a:t> </a:t>
            </a:r>
            <a:r>
              <a:rPr lang="en-GB" dirty="0" err="1">
                <a:solidFill>
                  <a:schemeClr val="accent1"/>
                </a:solidFill>
              </a:rPr>
              <a:t>scurt</a:t>
            </a:r>
            <a:r>
              <a:rPr lang="en-GB" dirty="0">
                <a:solidFill>
                  <a:schemeClr val="accent1"/>
                </a:solidFill>
              </a:rPr>
              <a:t> de a </a:t>
            </a:r>
            <a:r>
              <a:rPr lang="en-GB" dirty="0" err="1">
                <a:solidFill>
                  <a:schemeClr val="accent1"/>
                </a:solidFill>
              </a:rPr>
              <a:t>cateva</a:t>
            </a:r>
            <a:r>
              <a:rPr lang="en-GB" dirty="0">
                <a:solidFill>
                  <a:schemeClr val="accent1"/>
                </a:solidFill>
              </a:rPr>
              <a:t> minute. </a:t>
            </a:r>
            <a:r>
              <a:rPr lang="en-GB" dirty="0" err="1">
                <a:solidFill>
                  <a:schemeClr val="accent1"/>
                </a:solidFill>
              </a:rPr>
              <a:t>Curăță</a:t>
            </a:r>
            <a:r>
              <a:rPr lang="en-GB" dirty="0">
                <a:solidFill>
                  <a:schemeClr val="accent1"/>
                </a:solidFill>
              </a:rPr>
              <a:t> </a:t>
            </a:r>
            <a:r>
              <a:rPr lang="en-GB" dirty="0" err="1">
                <a:solidFill>
                  <a:schemeClr val="accent1"/>
                </a:solidFill>
              </a:rPr>
              <a:t>prin</a:t>
            </a:r>
            <a:r>
              <a:rPr lang="en-GB" dirty="0">
                <a:solidFill>
                  <a:schemeClr val="accent1"/>
                </a:solidFill>
              </a:rPr>
              <a:t> </a:t>
            </a:r>
            <a:r>
              <a:rPr lang="en-GB" dirty="0" err="1">
                <a:solidFill>
                  <a:schemeClr val="accent1"/>
                </a:solidFill>
              </a:rPr>
              <a:t>clătire</a:t>
            </a:r>
            <a:r>
              <a:rPr lang="en-GB" dirty="0">
                <a:solidFill>
                  <a:schemeClr val="accent1"/>
                </a:solidFill>
              </a:rPr>
              <a:t> cu </a:t>
            </a:r>
            <a:r>
              <a:rPr lang="en-GB" dirty="0" err="1">
                <a:solidFill>
                  <a:schemeClr val="accent1"/>
                </a:solidFill>
              </a:rPr>
              <a:t>apă</a:t>
            </a:r>
            <a:r>
              <a:rPr lang="en-GB" dirty="0">
                <a:solidFill>
                  <a:schemeClr val="accent1"/>
                </a:solidFill>
              </a:rPr>
              <a:t> </a:t>
            </a:r>
            <a:r>
              <a:rPr lang="en-GB" dirty="0" err="1">
                <a:solidFill>
                  <a:schemeClr val="accent1"/>
                </a:solidFill>
              </a:rPr>
              <a:t>caldă</a:t>
            </a:r>
            <a:r>
              <a:rPr lang="en-GB" dirty="0">
                <a:solidFill>
                  <a:schemeClr val="accent1"/>
                </a:solidFill>
              </a:rPr>
              <a:t>, eventual cu un detergent, </a:t>
            </a:r>
            <a:r>
              <a:rPr lang="en-GB" dirty="0" err="1">
                <a:solidFill>
                  <a:schemeClr val="accent1"/>
                </a:solidFill>
              </a:rPr>
              <a:t>și</a:t>
            </a:r>
            <a:r>
              <a:rPr lang="en-GB" dirty="0">
                <a:solidFill>
                  <a:schemeClr val="accent1"/>
                </a:solidFill>
              </a:rPr>
              <a:t> </a:t>
            </a:r>
            <a:r>
              <a:rPr lang="en-GB" dirty="0" err="1">
                <a:solidFill>
                  <a:schemeClr val="accent1"/>
                </a:solidFill>
              </a:rPr>
              <a:t>apoi</a:t>
            </a:r>
            <a:r>
              <a:rPr lang="en-GB" dirty="0">
                <a:solidFill>
                  <a:schemeClr val="accent1"/>
                </a:solidFill>
              </a:rPr>
              <a:t> </a:t>
            </a:r>
            <a:r>
              <a:rPr lang="en-GB" dirty="0" err="1">
                <a:solidFill>
                  <a:schemeClr val="accent1"/>
                </a:solidFill>
              </a:rPr>
              <a:t>dezinfectează</a:t>
            </a:r>
            <a:r>
              <a:rPr lang="en-GB" dirty="0">
                <a:solidFill>
                  <a:schemeClr val="accent1"/>
                </a:solidFill>
              </a:rPr>
              <a:t> </a:t>
            </a:r>
            <a:r>
              <a:rPr lang="en-GB" dirty="0" err="1">
                <a:solidFill>
                  <a:schemeClr val="accent1"/>
                </a:solidFill>
              </a:rPr>
              <a:t>prin</a:t>
            </a:r>
            <a:r>
              <a:rPr lang="en-GB" dirty="0">
                <a:solidFill>
                  <a:schemeClr val="accent1"/>
                </a:solidFill>
              </a:rPr>
              <a:t> </a:t>
            </a:r>
            <a:r>
              <a:rPr lang="en-GB" dirty="0" err="1">
                <a:solidFill>
                  <a:schemeClr val="accent1"/>
                </a:solidFill>
              </a:rPr>
              <a:t>clătirea</a:t>
            </a:r>
            <a:r>
              <a:rPr lang="en-GB" dirty="0">
                <a:solidFill>
                  <a:schemeClr val="accent1"/>
                </a:solidFill>
              </a:rPr>
              <a:t> </a:t>
            </a:r>
            <a:r>
              <a:rPr lang="en-GB" dirty="0" err="1">
                <a:solidFill>
                  <a:schemeClr val="accent1"/>
                </a:solidFill>
              </a:rPr>
              <a:t>articolelor</a:t>
            </a:r>
            <a:r>
              <a:rPr lang="en-GB" dirty="0">
                <a:solidFill>
                  <a:schemeClr val="accent1"/>
                </a:solidFill>
              </a:rPr>
              <a:t> cu </a:t>
            </a:r>
            <a:r>
              <a:rPr lang="en-GB" dirty="0" err="1">
                <a:solidFill>
                  <a:schemeClr val="accent1"/>
                </a:solidFill>
              </a:rPr>
              <a:t>apă</a:t>
            </a:r>
            <a:r>
              <a:rPr lang="en-GB" dirty="0">
                <a:solidFill>
                  <a:schemeClr val="accent1"/>
                </a:solidFill>
              </a:rPr>
              <a:t> </a:t>
            </a:r>
            <a:r>
              <a:rPr lang="en-GB" dirty="0" err="1">
                <a:solidFill>
                  <a:schemeClr val="accent1"/>
                </a:solidFill>
              </a:rPr>
              <a:t>fierbinte</a:t>
            </a:r>
            <a:r>
              <a:rPr lang="en-GB" dirty="0">
                <a:solidFill>
                  <a:schemeClr val="accent1"/>
                </a:solidFill>
              </a:rPr>
              <a:t> </a:t>
            </a:r>
            <a:r>
              <a:rPr lang="en-GB" dirty="0" err="1">
                <a:solidFill>
                  <a:schemeClr val="accent1"/>
                </a:solidFill>
              </a:rPr>
              <a:t>sau</a:t>
            </a:r>
            <a:r>
              <a:rPr lang="en-GB" dirty="0">
                <a:solidFill>
                  <a:schemeClr val="accent1"/>
                </a:solidFill>
              </a:rPr>
              <a:t> cu </a:t>
            </a:r>
            <a:r>
              <a:rPr lang="en-GB" dirty="0" err="1">
                <a:solidFill>
                  <a:schemeClr val="accent1"/>
                </a:solidFill>
              </a:rPr>
              <a:t>abur</a:t>
            </a:r>
            <a:r>
              <a:rPr lang="en-GB" dirty="0">
                <a:solidFill>
                  <a:schemeClr val="accent1"/>
                </a:solidFill>
              </a:rPr>
              <a:t>.</a:t>
            </a:r>
            <a:endParaRPr lang="en-GB" dirty="0">
              <a:solidFill>
                <a:schemeClr val="accent1"/>
              </a:solidFill>
            </a:endParaRPr>
          </a:p>
        </p:txBody>
      </p:sp>
      <p:sp>
        <p:nvSpPr>
          <p:cNvPr id="3" name="TextBox 2"/>
          <p:cNvSpPr txBox="1"/>
          <p:nvPr/>
        </p:nvSpPr>
        <p:spPr>
          <a:xfrm>
            <a:off x="5933941" y="6377119"/>
            <a:ext cx="6098146" cy="276999"/>
          </a:xfrm>
          <a:prstGeom prst="rect">
            <a:avLst/>
          </a:prstGeom>
          <a:noFill/>
        </p:spPr>
        <p:txBody>
          <a:bodyPr wrap="square">
            <a:spAutoFit/>
          </a:bodyPr>
          <a:lstStyle/>
          <a:p>
            <a:pPr algn="r"/>
            <a:r>
              <a:rPr lang="x-none" sz="1200" dirty="0"/>
              <a:t>Sursa: CDC</a:t>
            </a:r>
            <a:endParaRPr lang="x-none" sz="120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05509" y="0"/>
            <a:ext cx="2180982" cy="646331"/>
          </a:xfrm>
          <a:prstGeom prst="rect">
            <a:avLst/>
          </a:prstGeom>
          <a:noFill/>
        </p:spPr>
        <p:txBody>
          <a:bodyPr wrap="none" rtlCol="0">
            <a:spAutoFit/>
          </a:bodyPr>
          <a:lstStyle/>
          <a:p>
            <a:pPr algn="ctr"/>
            <a:r>
              <a:rPr lang="x-none" sz="3600" b="1" dirty="0">
                <a:solidFill>
                  <a:schemeClr val="accent1"/>
                </a:solidFill>
                <a:latin typeface="+mj-lt"/>
              </a:rPr>
              <a:t>Sterilizarea</a:t>
            </a:r>
            <a:endParaRPr lang="x-none" sz="3600" b="1" dirty="0">
              <a:solidFill>
                <a:schemeClr val="accent1"/>
              </a:solidFill>
              <a:latin typeface="+mj-lt"/>
            </a:endParaRPr>
          </a:p>
        </p:txBody>
      </p:sp>
      <p:sp>
        <p:nvSpPr>
          <p:cNvPr id="4" name="TextBox 3"/>
          <p:cNvSpPr txBox="1"/>
          <p:nvPr/>
        </p:nvSpPr>
        <p:spPr>
          <a:xfrm>
            <a:off x="397098" y="870783"/>
            <a:ext cx="11397802" cy="1754326"/>
          </a:xfrm>
          <a:prstGeom prst="rect">
            <a:avLst/>
          </a:prstGeom>
          <a:noFill/>
        </p:spPr>
        <p:txBody>
          <a:bodyPr wrap="square">
            <a:spAutoFit/>
          </a:bodyPr>
          <a:lstStyle/>
          <a:p>
            <a:r>
              <a:rPr lang="x-none" b="1" dirty="0">
                <a:solidFill>
                  <a:schemeClr val="accent1"/>
                </a:solidFill>
              </a:rPr>
              <a:t>Sterilizare cu abur</a:t>
            </a:r>
            <a:endParaRPr lang="x-none" b="1" dirty="0">
              <a:solidFill>
                <a:schemeClr val="accent1"/>
              </a:solidFill>
            </a:endParaRPr>
          </a:p>
          <a:p>
            <a:pPr marL="285750" indent="-285750">
              <a:buFont typeface="Wingdings" panose="05000000000000000000" pitchFamily="2" charset="2"/>
              <a:buChar char="§"/>
            </a:pPr>
            <a:r>
              <a:rPr lang="x-none" dirty="0">
                <a:solidFill>
                  <a:schemeClr val="accent1"/>
                </a:solidFill>
              </a:rPr>
              <a:t>Dintre toate metodele disponibile pentru sterilizare, căldura umedă sub formă de abur saturat sub presiune este cea mai utilizată și cea mai de încredere. Sterilizarea cu abur este netoxică, ieftina, rapid microbicid, sporicid și încălzește și pătrunde rapid </a:t>
            </a:r>
            <a:r>
              <a:rPr lang="x-none">
                <a:solidFill>
                  <a:schemeClr val="accent1"/>
                </a:solidFill>
              </a:rPr>
              <a:t>în </a:t>
            </a:r>
            <a:r>
              <a:rPr lang="x-none" smtClean="0">
                <a:solidFill>
                  <a:schemeClr val="accent1"/>
                </a:solidFill>
              </a:rPr>
              <a:t>țesături.</a:t>
            </a:r>
            <a:endParaRPr lang="ro-RO" dirty="0" smtClean="0">
              <a:solidFill>
                <a:schemeClr val="accent1"/>
              </a:solidFill>
            </a:endParaRPr>
          </a:p>
          <a:p>
            <a:pPr marL="285750" indent="-285750">
              <a:buFont typeface="Wingdings" panose="05000000000000000000" pitchFamily="2" charset="2"/>
              <a:buChar char="§"/>
            </a:pPr>
            <a:r>
              <a:rPr lang="x-none" smtClean="0">
                <a:solidFill>
                  <a:schemeClr val="accent1"/>
                </a:solidFill>
              </a:rPr>
              <a:t>Ca </a:t>
            </a:r>
            <a:r>
              <a:rPr lang="x-none" dirty="0">
                <a:solidFill>
                  <a:schemeClr val="accent1"/>
                </a:solidFill>
              </a:rPr>
              <a:t>toate procesele de sterilizare, sterilizarea cu abur are unele efecte dăunătoare asupra unor materiale, inclusiv coroziunea și arderea lubrifianților asociați cu unele instrumente dentare de mână.</a:t>
            </a:r>
            <a:endParaRPr lang="x-none" dirty="0">
              <a:solidFill>
                <a:schemeClr val="accent1"/>
              </a:solidFill>
            </a:endParaRPr>
          </a:p>
        </p:txBody>
      </p:sp>
      <p:pic>
        <p:nvPicPr>
          <p:cNvPr id="3074" name="Picture 2" descr="What is an Autoclave? Learn About Steam Sterilization &amp; Mor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450119" y="2625109"/>
            <a:ext cx="7576601" cy="426517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ow Does An Autoclave Steam Sterilizer Work To Clean Dental Too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280" y="3234767"/>
            <a:ext cx="4873366" cy="304585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933941" y="6377119"/>
            <a:ext cx="6098146" cy="276999"/>
          </a:xfrm>
          <a:prstGeom prst="rect">
            <a:avLst/>
          </a:prstGeom>
          <a:noFill/>
        </p:spPr>
        <p:txBody>
          <a:bodyPr wrap="square">
            <a:spAutoFit/>
          </a:bodyPr>
          <a:lstStyle/>
          <a:p>
            <a:pPr algn="r"/>
            <a:r>
              <a:rPr lang="x-none" sz="1200" dirty="0"/>
              <a:t>Sursa: CDC</a:t>
            </a:r>
            <a:endParaRPr lang="x-none" sz="12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13422" y="154380"/>
            <a:ext cx="1965154" cy="584775"/>
          </a:xfrm>
          <a:prstGeom prst="rect">
            <a:avLst/>
          </a:prstGeom>
          <a:noFill/>
        </p:spPr>
        <p:txBody>
          <a:bodyPr wrap="none" rtlCol="0">
            <a:spAutoFit/>
          </a:bodyPr>
          <a:lstStyle/>
          <a:p>
            <a:pPr algn="ctr"/>
            <a:r>
              <a:rPr lang="x-none" sz="3200" b="1" dirty="0">
                <a:solidFill>
                  <a:schemeClr val="accent1"/>
                </a:solidFill>
                <a:latin typeface="+mj-lt"/>
              </a:rPr>
              <a:t>Sterilizarea</a:t>
            </a:r>
            <a:endParaRPr lang="x-none" sz="3200" b="1" dirty="0">
              <a:solidFill>
                <a:schemeClr val="accent1"/>
              </a:solidFill>
              <a:latin typeface="+mj-lt"/>
            </a:endParaRPr>
          </a:p>
        </p:txBody>
      </p:sp>
      <p:sp>
        <p:nvSpPr>
          <p:cNvPr id="4" name="TextBox 3"/>
          <p:cNvSpPr txBox="1"/>
          <p:nvPr/>
        </p:nvSpPr>
        <p:spPr>
          <a:xfrm>
            <a:off x="579120" y="677600"/>
            <a:ext cx="11215779" cy="3693319"/>
          </a:xfrm>
          <a:prstGeom prst="rect">
            <a:avLst/>
          </a:prstGeom>
          <a:noFill/>
        </p:spPr>
        <p:txBody>
          <a:bodyPr wrap="square">
            <a:spAutoFit/>
          </a:bodyPr>
          <a:lstStyle/>
          <a:p>
            <a:r>
              <a:rPr lang="en-GB" b="1" dirty="0" err="1">
                <a:solidFill>
                  <a:schemeClr val="accent1"/>
                </a:solidFill>
              </a:rPr>
              <a:t>Sterilizare</a:t>
            </a:r>
            <a:r>
              <a:rPr lang="en-GB" b="1" dirty="0">
                <a:solidFill>
                  <a:schemeClr val="accent1"/>
                </a:solidFill>
              </a:rPr>
              <a:t> </a:t>
            </a:r>
            <a:r>
              <a:rPr lang="en-GB" b="1" dirty="0" smtClean="0">
                <a:solidFill>
                  <a:schemeClr val="accent1"/>
                </a:solidFill>
              </a:rPr>
              <a:t>rapid</a:t>
            </a:r>
            <a:r>
              <a:rPr lang="ro-RO" b="1" dirty="0" smtClean="0">
                <a:solidFill>
                  <a:schemeClr val="accent1"/>
                </a:solidFill>
              </a:rPr>
              <a:t>ă</a:t>
            </a:r>
            <a:endParaRPr lang="en-GB" b="1" dirty="0">
              <a:solidFill>
                <a:schemeClr val="accent1"/>
              </a:solidFill>
            </a:endParaRPr>
          </a:p>
          <a:p>
            <a:pPr marL="285750" indent="-285750" algn="just">
              <a:buFont typeface="Arial" panose="020B0604020202020204" pitchFamily="34" charset="0"/>
              <a:buChar char="•"/>
            </a:pPr>
            <a:r>
              <a:rPr lang="en-GB" dirty="0" err="1">
                <a:solidFill>
                  <a:schemeClr val="accent1"/>
                </a:solidFill>
              </a:rPr>
              <a:t>Sterilizarea</a:t>
            </a:r>
            <a:r>
              <a:rPr lang="en-GB" dirty="0">
                <a:solidFill>
                  <a:schemeClr val="accent1"/>
                </a:solidFill>
              </a:rPr>
              <a:t> cu </a:t>
            </a:r>
            <a:r>
              <a:rPr lang="en-GB" dirty="0" err="1">
                <a:solidFill>
                  <a:schemeClr val="accent1"/>
                </a:solidFill>
              </a:rPr>
              <a:t>abur</a:t>
            </a:r>
            <a:r>
              <a:rPr lang="en-GB" dirty="0">
                <a:solidFill>
                  <a:schemeClr val="accent1"/>
                </a:solidFill>
              </a:rPr>
              <a:t> „flash” a </a:t>
            </a:r>
            <a:r>
              <a:rPr lang="en-GB" dirty="0" err="1">
                <a:solidFill>
                  <a:schemeClr val="accent1"/>
                </a:solidFill>
              </a:rPr>
              <a:t>fost</a:t>
            </a:r>
            <a:r>
              <a:rPr lang="en-GB" dirty="0">
                <a:solidFill>
                  <a:schemeClr val="accent1"/>
                </a:solidFill>
              </a:rPr>
              <a:t> </a:t>
            </a:r>
            <a:r>
              <a:rPr lang="en-GB" dirty="0" err="1">
                <a:solidFill>
                  <a:schemeClr val="accent1"/>
                </a:solidFill>
              </a:rPr>
              <a:t>definită</a:t>
            </a:r>
            <a:r>
              <a:rPr lang="en-GB" dirty="0">
                <a:solidFill>
                  <a:schemeClr val="accent1"/>
                </a:solidFill>
              </a:rPr>
              <a:t> </a:t>
            </a:r>
            <a:r>
              <a:rPr lang="en-GB" dirty="0" err="1">
                <a:solidFill>
                  <a:schemeClr val="accent1"/>
                </a:solidFill>
              </a:rPr>
              <a:t>inițial</a:t>
            </a:r>
            <a:r>
              <a:rPr lang="en-GB" dirty="0">
                <a:solidFill>
                  <a:schemeClr val="accent1"/>
                </a:solidFill>
              </a:rPr>
              <a:t> de Underwood </a:t>
            </a:r>
            <a:r>
              <a:rPr lang="en-GB" dirty="0" err="1">
                <a:solidFill>
                  <a:schemeClr val="accent1"/>
                </a:solidFill>
              </a:rPr>
              <a:t>și</a:t>
            </a:r>
            <a:r>
              <a:rPr lang="en-GB" dirty="0">
                <a:solidFill>
                  <a:schemeClr val="accent1"/>
                </a:solidFill>
              </a:rPr>
              <a:t> Perkins ca </a:t>
            </a:r>
            <a:r>
              <a:rPr lang="en-GB" dirty="0" err="1">
                <a:solidFill>
                  <a:schemeClr val="accent1"/>
                </a:solidFill>
              </a:rPr>
              <a:t>sterilizarea</a:t>
            </a:r>
            <a:r>
              <a:rPr lang="en-GB" dirty="0">
                <a:solidFill>
                  <a:schemeClr val="accent1"/>
                </a:solidFill>
              </a:rPr>
              <a:t> </a:t>
            </a:r>
            <a:r>
              <a:rPr lang="en-GB" dirty="0" err="1">
                <a:solidFill>
                  <a:schemeClr val="accent1"/>
                </a:solidFill>
              </a:rPr>
              <a:t>unui</a:t>
            </a:r>
            <a:r>
              <a:rPr lang="en-GB" dirty="0">
                <a:solidFill>
                  <a:schemeClr val="accent1"/>
                </a:solidFill>
              </a:rPr>
              <a:t> </a:t>
            </a:r>
            <a:r>
              <a:rPr lang="en-GB" dirty="0" err="1">
                <a:solidFill>
                  <a:schemeClr val="accent1"/>
                </a:solidFill>
              </a:rPr>
              <a:t>obiect</a:t>
            </a:r>
            <a:r>
              <a:rPr lang="en-GB" dirty="0">
                <a:solidFill>
                  <a:schemeClr val="accent1"/>
                </a:solidFill>
              </a:rPr>
              <a:t> </a:t>
            </a:r>
            <a:r>
              <a:rPr lang="en-GB" dirty="0" err="1">
                <a:solidFill>
                  <a:schemeClr val="accent1"/>
                </a:solidFill>
              </a:rPr>
              <a:t>neîmpachetat</a:t>
            </a:r>
            <a:r>
              <a:rPr lang="en-GB" dirty="0">
                <a:solidFill>
                  <a:schemeClr val="accent1"/>
                </a:solidFill>
              </a:rPr>
              <a:t> la 132°C </a:t>
            </a:r>
            <a:r>
              <a:rPr lang="en-GB" dirty="0" err="1">
                <a:solidFill>
                  <a:schemeClr val="accent1"/>
                </a:solidFill>
              </a:rPr>
              <a:t>timp</a:t>
            </a:r>
            <a:r>
              <a:rPr lang="en-GB" dirty="0">
                <a:solidFill>
                  <a:schemeClr val="accent1"/>
                </a:solidFill>
              </a:rPr>
              <a:t> de 3 minute la </a:t>
            </a:r>
            <a:r>
              <a:rPr lang="en-GB" dirty="0" err="1">
                <a:solidFill>
                  <a:schemeClr val="accent1"/>
                </a:solidFill>
              </a:rPr>
              <a:t>presiune</a:t>
            </a:r>
            <a:r>
              <a:rPr lang="en-GB" dirty="0">
                <a:solidFill>
                  <a:schemeClr val="accent1"/>
                </a:solidFill>
              </a:rPr>
              <a:t> de 12-13 kg </a:t>
            </a:r>
            <a:r>
              <a:rPr lang="en-GB" dirty="0" err="1">
                <a:solidFill>
                  <a:schemeClr val="accent1"/>
                </a:solidFill>
              </a:rPr>
              <a:t>într</a:t>
            </a:r>
            <a:r>
              <a:rPr lang="en-GB" dirty="0">
                <a:solidFill>
                  <a:schemeClr val="accent1"/>
                </a:solidFill>
              </a:rPr>
              <a:t>-o </a:t>
            </a:r>
            <a:r>
              <a:rPr lang="en-GB" dirty="0" err="1">
                <a:solidFill>
                  <a:schemeClr val="accent1"/>
                </a:solidFill>
              </a:rPr>
              <a:t>sterilizator</a:t>
            </a:r>
            <a:r>
              <a:rPr lang="en-GB" dirty="0">
                <a:solidFill>
                  <a:schemeClr val="accent1"/>
                </a:solidFill>
              </a:rPr>
              <a:t> cu </a:t>
            </a:r>
            <a:r>
              <a:rPr lang="en-GB" dirty="0" err="1">
                <a:solidFill>
                  <a:schemeClr val="accent1"/>
                </a:solidFill>
              </a:rPr>
              <a:t>deplasare</a:t>
            </a:r>
            <a:r>
              <a:rPr lang="en-GB" dirty="0">
                <a:solidFill>
                  <a:schemeClr val="accent1"/>
                </a:solidFill>
              </a:rPr>
              <a:t> </a:t>
            </a:r>
            <a:r>
              <a:rPr lang="en-GB" dirty="0" err="1">
                <a:solidFill>
                  <a:schemeClr val="accent1"/>
                </a:solidFill>
              </a:rPr>
              <a:t>gravitationala</a:t>
            </a:r>
            <a:r>
              <a:rPr lang="en-GB" dirty="0">
                <a:solidFill>
                  <a:schemeClr val="accent1"/>
                </a:solidFill>
              </a:rPr>
              <a:t>. În </a:t>
            </a:r>
            <a:r>
              <a:rPr lang="en-GB" dirty="0" err="1">
                <a:solidFill>
                  <a:schemeClr val="accent1"/>
                </a:solidFill>
              </a:rPr>
              <a:t>prezent</a:t>
            </a:r>
            <a:r>
              <a:rPr lang="en-GB" dirty="0">
                <a:solidFill>
                  <a:schemeClr val="accent1"/>
                </a:solidFill>
              </a:rPr>
              <a:t>, </a:t>
            </a:r>
            <a:r>
              <a:rPr lang="en-GB" dirty="0" err="1">
                <a:solidFill>
                  <a:schemeClr val="accent1"/>
                </a:solidFill>
              </a:rPr>
              <a:t>timpul</a:t>
            </a:r>
            <a:r>
              <a:rPr lang="en-GB" dirty="0">
                <a:solidFill>
                  <a:schemeClr val="accent1"/>
                </a:solidFill>
              </a:rPr>
              <a:t> </a:t>
            </a:r>
            <a:r>
              <a:rPr lang="en-GB" dirty="0" err="1">
                <a:solidFill>
                  <a:schemeClr val="accent1"/>
                </a:solidFill>
              </a:rPr>
              <a:t>necesar</a:t>
            </a:r>
            <a:r>
              <a:rPr lang="en-GB" dirty="0">
                <a:solidFill>
                  <a:schemeClr val="accent1"/>
                </a:solidFill>
              </a:rPr>
              <a:t> </a:t>
            </a:r>
            <a:r>
              <a:rPr lang="en-GB" dirty="0" err="1">
                <a:solidFill>
                  <a:schemeClr val="accent1"/>
                </a:solidFill>
              </a:rPr>
              <a:t>pentru</a:t>
            </a:r>
            <a:r>
              <a:rPr lang="en-GB" dirty="0">
                <a:solidFill>
                  <a:schemeClr val="accent1"/>
                </a:solidFill>
              </a:rPr>
              <a:t> </a:t>
            </a:r>
            <a:r>
              <a:rPr lang="en-GB" dirty="0" err="1">
                <a:solidFill>
                  <a:schemeClr val="accent1"/>
                </a:solidFill>
              </a:rPr>
              <a:t>sterilizarea</a:t>
            </a:r>
            <a:r>
              <a:rPr lang="en-GB" dirty="0">
                <a:solidFill>
                  <a:schemeClr val="accent1"/>
                </a:solidFill>
              </a:rPr>
              <a:t> flash </a:t>
            </a:r>
            <a:r>
              <a:rPr lang="en-GB" dirty="0" err="1">
                <a:solidFill>
                  <a:schemeClr val="accent1"/>
                </a:solidFill>
              </a:rPr>
              <a:t>depinde</a:t>
            </a:r>
            <a:r>
              <a:rPr lang="en-GB" dirty="0">
                <a:solidFill>
                  <a:schemeClr val="accent1"/>
                </a:solidFill>
              </a:rPr>
              <a:t> de </a:t>
            </a:r>
            <a:r>
              <a:rPr lang="en-GB" dirty="0" err="1">
                <a:solidFill>
                  <a:schemeClr val="accent1"/>
                </a:solidFill>
              </a:rPr>
              <a:t>tipul</a:t>
            </a:r>
            <a:r>
              <a:rPr lang="en-GB" dirty="0">
                <a:solidFill>
                  <a:schemeClr val="accent1"/>
                </a:solidFill>
              </a:rPr>
              <a:t> de </a:t>
            </a:r>
            <a:r>
              <a:rPr lang="en-GB" dirty="0" err="1">
                <a:solidFill>
                  <a:schemeClr val="accent1"/>
                </a:solidFill>
              </a:rPr>
              <a:t>sterilizare</a:t>
            </a:r>
            <a:r>
              <a:rPr lang="en-GB" dirty="0">
                <a:solidFill>
                  <a:schemeClr val="accent1"/>
                </a:solidFill>
              </a:rPr>
              <a:t> </a:t>
            </a:r>
            <a:r>
              <a:rPr lang="en-GB" dirty="0" err="1">
                <a:solidFill>
                  <a:schemeClr val="accent1"/>
                </a:solidFill>
              </a:rPr>
              <a:t>și</a:t>
            </a:r>
            <a:r>
              <a:rPr lang="en-GB" dirty="0">
                <a:solidFill>
                  <a:schemeClr val="accent1"/>
                </a:solidFill>
              </a:rPr>
              <a:t> </a:t>
            </a:r>
            <a:r>
              <a:rPr lang="en-GB" dirty="0" err="1">
                <a:solidFill>
                  <a:schemeClr val="accent1"/>
                </a:solidFill>
              </a:rPr>
              <a:t>tipul</a:t>
            </a:r>
            <a:r>
              <a:rPr lang="en-GB" dirty="0">
                <a:solidFill>
                  <a:schemeClr val="accent1"/>
                </a:solidFill>
              </a:rPr>
              <a:t> </a:t>
            </a:r>
            <a:r>
              <a:rPr lang="en-GB" dirty="0" err="1">
                <a:solidFill>
                  <a:schemeClr val="accent1"/>
                </a:solidFill>
              </a:rPr>
              <a:t>articolului</a:t>
            </a:r>
            <a:r>
              <a:rPr lang="en-GB" dirty="0">
                <a:solidFill>
                  <a:schemeClr val="accent1"/>
                </a:solidFill>
              </a:rPr>
              <a:t> (</a:t>
            </a:r>
            <a:r>
              <a:rPr lang="en-GB" dirty="0" err="1">
                <a:solidFill>
                  <a:schemeClr val="accent1"/>
                </a:solidFill>
              </a:rPr>
              <a:t>adică</a:t>
            </a:r>
            <a:r>
              <a:rPr lang="en-GB" dirty="0">
                <a:solidFill>
                  <a:schemeClr val="accent1"/>
                </a:solidFill>
              </a:rPr>
              <a:t> </a:t>
            </a:r>
            <a:r>
              <a:rPr lang="en-GB" dirty="0" err="1">
                <a:solidFill>
                  <a:schemeClr val="accent1"/>
                </a:solidFill>
              </a:rPr>
              <a:t>articole</a:t>
            </a:r>
            <a:r>
              <a:rPr lang="en-GB" dirty="0">
                <a:solidFill>
                  <a:schemeClr val="accent1"/>
                </a:solidFill>
              </a:rPr>
              <a:t> </a:t>
            </a:r>
            <a:r>
              <a:rPr lang="en-GB" dirty="0" err="1">
                <a:solidFill>
                  <a:schemeClr val="accent1"/>
                </a:solidFill>
              </a:rPr>
              <a:t>poroase</a:t>
            </a:r>
            <a:r>
              <a:rPr lang="en-GB" dirty="0">
                <a:solidFill>
                  <a:schemeClr val="accent1"/>
                </a:solidFill>
              </a:rPr>
              <a:t> vs </a:t>
            </a:r>
            <a:r>
              <a:rPr lang="en-GB" dirty="0" err="1">
                <a:solidFill>
                  <a:schemeClr val="accent1"/>
                </a:solidFill>
              </a:rPr>
              <a:t>neporoase</a:t>
            </a:r>
            <a:r>
              <a:rPr lang="en-GB" dirty="0">
                <a:solidFill>
                  <a:schemeClr val="accent1"/>
                </a:solidFill>
              </a:rPr>
              <a:t>). </a:t>
            </a:r>
            <a:r>
              <a:rPr lang="en-GB" dirty="0" err="1">
                <a:solidFill>
                  <a:schemeClr val="accent1"/>
                </a:solidFill>
              </a:rPr>
              <a:t>Deși</a:t>
            </a:r>
            <a:r>
              <a:rPr lang="en-GB" dirty="0">
                <a:solidFill>
                  <a:schemeClr val="accent1"/>
                </a:solidFill>
              </a:rPr>
              <a:t> </a:t>
            </a:r>
            <a:r>
              <a:rPr lang="en-GB" dirty="0" err="1">
                <a:solidFill>
                  <a:schemeClr val="accent1"/>
                </a:solidFill>
              </a:rPr>
              <a:t>metoda</a:t>
            </a:r>
            <a:r>
              <a:rPr lang="en-GB" dirty="0">
                <a:solidFill>
                  <a:schemeClr val="accent1"/>
                </a:solidFill>
              </a:rPr>
              <a:t> </a:t>
            </a:r>
            <a:r>
              <a:rPr lang="en-GB" dirty="0" err="1">
                <a:solidFill>
                  <a:schemeClr val="accent1"/>
                </a:solidFill>
              </a:rPr>
              <a:t>împachetata</a:t>
            </a:r>
            <a:r>
              <a:rPr lang="en-GB" dirty="0">
                <a:solidFill>
                  <a:schemeClr val="accent1"/>
                </a:solidFill>
              </a:rPr>
              <a:t> de </a:t>
            </a:r>
            <a:r>
              <a:rPr lang="en-GB" dirty="0" err="1">
                <a:solidFill>
                  <a:schemeClr val="accent1"/>
                </a:solidFill>
              </a:rPr>
              <a:t>sterilizare</a:t>
            </a:r>
            <a:r>
              <a:rPr lang="en-GB" dirty="0">
                <a:solidFill>
                  <a:schemeClr val="accent1"/>
                </a:solidFill>
              </a:rPr>
              <a:t> </a:t>
            </a:r>
            <a:r>
              <a:rPr lang="en-GB" dirty="0" err="1">
                <a:solidFill>
                  <a:schemeClr val="accent1"/>
                </a:solidFill>
              </a:rPr>
              <a:t>este</a:t>
            </a:r>
            <a:r>
              <a:rPr lang="en-GB" dirty="0">
                <a:solidFill>
                  <a:schemeClr val="accent1"/>
                </a:solidFill>
              </a:rPr>
              <a:t> </a:t>
            </a:r>
            <a:r>
              <a:rPr lang="en-GB" dirty="0" err="1">
                <a:solidFill>
                  <a:schemeClr val="accent1"/>
                </a:solidFill>
              </a:rPr>
              <a:t>preferată</a:t>
            </a:r>
            <a:r>
              <a:rPr lang="en-GB" dirty="0">
                <a:solidFill>
                  <a:schemeClr val="accent1"/>
                </a:solidFill>
              </a:rPr>
              <a:t>, </a:t>
            </a:r>
            <a:r>
              <a:rPr lang="en-GB" dirty="0" err="1">
                <a:solidFill>
                  <a:schemeClr val="accent1"/>
                </a:solidFill>
              </a:rPr>
              <a:t>sterilizarea</a:t>
            </a:r>
            <a:r>
              <a:rPr lang="en-GB" dirty="0">
                <a:solidFill>
                  <a:schemeClr val="accent1"/>
                </a:solidFill>
              </a:rPr>
              <a:t> </a:t>
            </a:r>
            <a:r>
              <a:rPr lang="en-GB" dirty="0" err="1">
                <a:solidFill>
                  <a:schemeClr val="accent1"/>
                </a:solidFill>
              </a:rPr>
              <a:t>rapidă</a:t>
            </a:r>
            <a:r>
              <a:rPr lang="en-GB" dirty="0">
                <a:solidFill>
                  <a:schemeClr val="accent1"/>
                </a:solidFill>
              </a:rPr>
              <a:t> </a:t>
            </a:r>
            <a:r>
              <a:rPr lang="en-GB" dirty="0" err="1">
                <a:solidFill>
                  <a:schemeClr val="accent1"/>
                </a:solidFill>
              </a:rPr>
              <a:t>efectuată</a:t>
            </a:r>
            <a:r>
              <a:rPr lang="en-GB" dirty="0">
                <a:solidFill>
                  <a:schemeClr val="accent1"/>
                </a:solidFill>
              </a:rPr>
              <a:t> </a:t>
            </a:r>
            <a:r>
              <a:rPr lang="en-GB" dirty="0" err="1">
                <a:solidFill>
                  <a:schemeClr val="accent1"/>
                </a:solidFill>
              </a:rPr>
              <a:t>corect</a:t>
            </a:r>
            <a:r>
              <a:rPr lang="en-GB" dirty="0">
                <a:solidFill>
                  <a:schemeClr val="accent1"/>
                </a:solidFill>
              </a:rPr>
              <a:t> </a:t>
            </a:r>
            <a:r>
              <a:rPr lang="en-GB" dirty="0" err="1">
                <a:solidFill>
                  <a:schemeClr val="accent1"/>
                </a:solidFill>
              </a:rPr>
              <a:t>este</a:t>
            </a:r>
            <a:r>
              <a:rPr lang="en-GB" dirty="0">
                <a:solidFill>
                  <a:schemeClr val="accent1"/>
                </a:solidFill>
              </a:rPr>
              <a:t> un </a:t>
            </a:r>
            <a:r>
              <a:rPr lang="en-GB" dirty="0" err="1">
                <a:solidFill>
                  <a:schemeClr val="accent1"/>
                </a:solidFill>
              </a:rPr>
              <a:t>proces</a:t>
            </a:r>
            <a:r>
              <a:rPr lang="en-GB" dirty="0">
                <a:solidFill>
                  <a:schemeClr val="accent1"/>
                </a:solidFill>
              </a:rPr>
              <a:t> </a:t>
            </a:r>
            <a:r>
              <a:rPr lang="en-GB" dirty="0" err="1">
                <a:solidFill>
                  <a:schemeClr val="accent1"/>
                </a:solidFill>
              </a:rPr>
              <a:t>eficient</a:t>
            </a:r>
            <a:r>
              <a:rPr lang="en-GB" dirty="0">
                <a:solidFill>
                  <a:schemeClr val="accent1"/>
                </a:solidFill>
              </a:rPr>
              <a:t> de </a:t>
            </a:r>
            <a:r>
              <a:rPr lang="en-GB" dirty="0" err="1">
                <a:solidFill>
                  <a:schemeClr val="accent1"/>
                </a:solidFill>
              </a:rPr>
              <a:t>sterilizare</a:t>
            </a:r>
            <a:r>
              <a:rPr lang="en-GB" dirty="0">
                <a:solidFill>
                  <a:schemeClr val="accent1"/>
                </a:solidFill>
              </a:rPr>
              <a:t> a </a:t>
            </a:r>
            <a:r>
              <a:rPr lang="en-GB" dirty="0" err="1">
                <a:solidFill>
                  <a:schemeClr val="accent1"/>
                </a:solidFill>
              </a:rPr>
              <a:t>dispozitivelor</a:t>
            </a:r>
            <a:r>
              <a:rPr lang="en-GB" dirty="0">
                <a:solidFill>
                  <a:schemeClr val="accent1"/>
                </a:solidFill>
              </a:rPr>
              <a:t> </a:t>
            </a:r>
            <a:r>
              <a:rPr lang="en-GB" dirty="0" err="1">
                <a:solidFill>
                  <a:schemeClr val="accent1"/>
                </a:solidFill>
              </a:rPr>
              <a:t>medicale</a:t>
            </a:r>
            <a:r>
              <a:rPr lang="en-GB" dirty="0">
                <a:solidFill>
                  <a:schemeClr val="accent1"/>
                </a:solidFill>
              </a:rPr>
              <a:t> </a:t>
            </a:r>
            <a:r>
              <a:rPr lang="en-GB" dirty="0" err="1">
                <a:solidFill>
                  <a:schemeClr val="accent1"/>
                </a:solidFill>
              </a:rPr>
              <a:t>critice</a:t>
            </a:r>
            <a:r>
              <a:rPr lang="en-GB" dirty="0">
                <a:solidFill>
                  <a:schemeClr val="accent1"/>
                </a:solidFill>
              </a:rPr>
              <a:t>. </a:t>
            </a:r>
            <a:endParaRPr lang="ro-RO" dirty="0">
              <a:solidFill>
                <a:schemeClr val="accent1"/>
              </a:solidFill>
            </a:endParaRPr>
          </a:p>
          <a:p>
            <a:pPr marL="285750" indent="-285750" algn="just">
              <a:buFont typeface="Arial" panose="020B0604020202020204" pitchFamily="34" charset="0"/>
              <a:buChar char="•"/>
            </a:pPr>
            <a:r>
              <a:rPr lang="en-GB" dirty="0" err="1" smtClean="0">
                <a:solidFill>
                  <a:schemeClr val="accent1"/>
                </a:solidFill>
              </a:rPr>
              <a:t>Sterilizarea</a:t>
            </a:r>
            <a:r>
              <a:rPr lang="en-GB" dirty="0" smtClean="0">
                <a:solidFill>
                  <a:schemeClr val="accent1"/>
                </a:solidFill>
              </a:rPr>
              <a:t> </a:t>
            </a:r>
            <a:r>
              <a:rPr lang="en-GB" dirty="0">
                <a:solidFill>
                  <a:schemeClr val="accent1"/>
                </a:solidFill>
              </a:rPr>
              <a:t>flash </a:t>
            </a:r>
            <a:r>
              <a:rPr lang="en-GB" dirty="0" err="1">
                <a:solidFill>
                  <a:schemeClr val="accent1"/>
                </a:solidFill>
              </a:rPr>
              <a:t>este</a:t>
            </a:r>
            <a:r>
              <a:rPr lang="en-GB" dirty="0">
                <a:solidFill>
                  <a:schemeClr val="accent1"/>
                </a:solidFill>
              </a:rPr>
              <a:t> o </a:t>
            </a:r>
            <a:r>
              <a:rPr lang="en-GB" dirty="0" err="1">
                <a:solidFill>
                  <a:schemeClr val="accent1"/>
                </a:solidFill>
              </a:rPr>
              <a:t>modificare</a:t>
            </a:r>
            <a:r>
              <a:rPr lang="en-GB" dirty="0">
                <a:solidFill>
                  <a:schemeClr val="accent1"/>
                </a:solidFill>
              </a:rPr>
              <a:t> a </a:t>
            </a:r>
            <a:r>
              <a:rPr lang="en-GB" dirty="0" err="1">
                <a:solidFill>
                  <a:schemeClr val="accent1"/>
                </a:solidFill>
              </a:rPr>
              <a:t>sterilizării</a:t>
            </a:r>
            <a:r>
              <a:rPr lang="en-GB" dirty="0">
                <a:solidFill>
                  <a:schemeClr val="accent1"/>
                </a:solidFill>
              </a:rPr>
              <a:t> </a:t>
            </a:r>
            <a:r>
              <a:rPr lang="en-GB" dirty="0" err="1">
                <a:solidFill>
                  <a:schemeClr val="accent1"/>
                </a:solidFill>
              </a:rPr>
              <a:t>convenționale</a:t>
            </a:r>
            <a:r>
              <a:rPr lang="en-GB" dirty="0">
                <a:solidFill>
                  <a:schemeClr val="accent1"/>
                </a:solidFill>
              </a:rPr>
              <a:t> cu </a:t>
            </a:r>
            <a:r>
              <a:rPr lang="en-GB" dirty="0" err="1">
                <a:solidFill>
                  <a:schemeClr val="accent1"/>
                </a:solidFill>
              </a:rPr>
              <a:t>abur</a:t>
            </a:r>
            <a:r>
              <a:rPr lang="en-GB" dirty="0">
                <a:solidFill>
                  <a:schemeClr val="accent1"/>
                </a:solidFill>
              </a:rPr>
              <a:t> (fie </a:t>
            </a:r>
            <a:r>
              <a:rPr lang="en-GB" dirty="0" err="1">
                <a:solidFill>
                  <a:schemeClr val="accent1"/>
                </a:solidFill>
              </a:rPr>
              <a:t>prin</a:t>
            </a:r>
            <a:r>
              <a:rPr lang="en-GB" dirty="0">
                <a:solidFill>
                  <a:schemeClr val="accent1"/>
                </a:solidFill>
              </a:rPr>
              <a:t> </a:t>
            </a:r>
            <a:r>
              <a:rPr lang="en-GB" dirty="0" err="1">
                <a:solidFill>
                  <a:schemeClr val="accent1"/>
                </a:solidFill>
              </a:rPr>
              <a:t>gravitație</a:t>
            </a:r>
            <a:r>
              <a:rPr lang="en-GB" dirty="0">
                <a:solidFill>
                  <a:schemeClr val="accent1"/>
                </a:solidFill>
              </a:rPr>
              <a:t>, </a:t>
            </a:r>
            <a:r>
              <a:rPr lang="en-GB" dirty="0" err="1">
                <a:solidFill>
                  <a:schemeClr val="accent1"/>
                </a:solidFill>
              </a:rPr>
              <a:t>prevacuum</a:t>
            </a:r>
            <a:r>
              <a:rPr lang="en-GB" dirty="0">
                <a:solidFill>
                  <a:schemeClr val="accent1"/>
                </a:solidFill>
              </a:rPr>
              <a:t> </a:t>
            </a:r>
            <a:r>
              <a:rPr lang="en-GB" dirty="0" err="1">
                <a:solidFill>
                  <a:schemeClr val="accent1"/>
                </a:solidFill>
              </a:rPr>
              <a:t>sau</a:t>
            </a:r>
            <a:r>
              <a:rPr lang="en-GB" dirty="0">
                <a:solidFill>
                  <a:schemeClr val="accent1"/>
                </a:solidFill>
              </a:rPr>
              <a:t> cu </a:t>
            </a:r>
            <a:r>
              <a:rPr lang="en-GB" dirty="0" err="1">
                <a:solidFill>
                  <a:schemeClr val="accent1"/>
                </a:solidFill>
              </a:rPr>
              <a:t>puls</a:t>
            </a:r>
            <a:r>
              <a:rPr lang="en-GB" dirty="0">
                <a:solidFill>
                  <a:schemeClr val="accent1"/>
                </a:solidFill>
              </a:rPr>
              <a:t> de </a:t>
            </a:r>
            <a:r>
              <a:rPr lang="en-GB" dirty="0" err="1">
                <a:solidFill>
                  <a:schemeClr val="accent1"/>
                </a:solidFill>
              </a:rPr>
              <a:t>presiune</a:t>
            </a:r>
            <a:r>
              <a:rPr lang="en-GB" dirty="0">
                <a:solidFill>
                  <a:schemeClr val="accent1"/>
                </a:solidFill>
              </a:rPr>
              <a:t> cu </a:t>
            </a:r>
            <a:r>
              <a:rPr lang="en-GB" dirty="0" err="1">
                <a:solidFill>
                  <a:schemeClr val="accent1"/>
                </a:solidFill>
              </a:rPr>
              <a:t>spălare</a:t>
            </a:r>
            <a:r>
              <a:rPr lang="en-GB" dirty="0">
                <a:solidFill>
                  <a:schemeClr val="accent1"/>
                </a:solidFill>
              </a:rPr>
              <a:t> cu </a:t>
            </a:r>
            <a:r>
              <a:rPr lang="en-GB" dirty="0" err="1">
                <a:solidFill>
                  <a:schemeClr val="accent1"/>
                </a:solidFill>
              </a:rPr>
              <a:t>abur</a:t>
            </a:r>
            <a:r>
              <a:rPr lang="en-GB" dirty="0">
                <a:solidFill>
                  <a:schemeClr val="accent1"/>
                </a:solidFill>
              </a:rPr>
              <a:t>) în care </a:t>
            </a:r>
            <a:r>
              <a:rPr lang="en-GB" dirty="0" err="1">
                <a:solidFill>
                  <a:schemeClr val="accent1"/>
                </a:solidFill>
              </a:rPr>
              <a:t>obiectul</a:t>
            </a:r>
            <a:r>
              <a:rPr lang="en-GB" dirty="0">
                <a:solidFill>
                  <a:schemeClr val="accent1"/>
                </a:solidFill>
              </a:rPr>
              <a:t> flash </a:t>
            </a:r>
            <a:r>
              <a:rPr lang="en-GB" dirty="0" err="1">
                <a:solidFill>
                  <a:schemeClr val="accent1"/>
                </a:solidFill>
              </a:rPr>
              <a:t>este</a:t>
            </a:r>
            <a:r>
              <a:rPr lang="en-GB" dirty="0">
                <a:solidFill>
                  <a:schemeClr val="accent1"/>
                </a:solidFill>
              </a:rPr>
              <a:t> </a:t>
            </a:r>
            <a:r>
              <a:rPr lang="en-GB" dirty="0" err="1">
                <a:solidFill>
                  <a:schemeClr val="accent1"/>
                </a:solidFill>
              </a:rPr>
              <a:t>plasat</a:t>
            </a:r>
            <a:r>
              <a:rPr lang="en-GB" dirty="0">
                <a:solidFill>
                  <a:schemeClr val="accent1"/>
                </a:solidFill>
              </a:rPr>
              <a:t> </a:t>
            </a:r>
            <a:r>
              <a:rPr lang="en-GB" dirty="0" err="1">
                <a:solidFill>
                  <a:schemeClr val="accent1"/>
                </a:solidFill>
              </a:rPr>
              <a:t>într</a:t>
            </a:r>
            <a:r>
              <a:rPr lang="en-GB" dirty="0">
                <a:solidFill>
                  <a:schemeClr val="accent1"/>
                </a:solidFill>
              </a:rPr>
              <a:t>-o </a:t>
            </a:r>
            <a:r>
              <a:rPr lang="en-GB" dirty="0" err="1">
                <a:solidFill>
                  <a:schemeClr val="accent1"/>
                </a:solidFill>
              </a:rPr>
              <a:t>tavă</a:t>
            </a:r>
            <a:r>
              <a:rPr lang="en-GB" dirty="0">
                <a:solidFill>
                  <a:schemeClr val="accent1"/>
                </a:solidFill>
              </a:rPr>
              <a:t> </a:t>
            </a:r>
            <a:r>
              <a:rPr lang="en-GB" dirty="0" err="1">
                <a:solidFill>
                  <a:schemeClr val="accent1"/>
                </a:solidFill>
              </a:rPr>
              <a:t>deschisă</a:t>
            </a:r>
            <a:r>
              <a:rPr lang="en-GB" dirty="0">
                <a:solidFill>
                  <a:schemeClr val="accent1"/>
                </a:solidFill>
              </a:rPr>
              <a:t> </a:t>
            </a:r>
            <a:r>
              <a:rPr lang="en-GB" dirty="0" err="1">
                <a:solidFill>
                  <a:schemeClr val="accent1"/>
                </a:solidFill>
              </a:rPr>
              <a:t>sau</a:t>
            </a:r>
            <a:r>
              <a:rPr lang="en-GB" dirty="0">
                <a:solidFill>
                  <a:schemeClr val="accent1"/>
                </a:solidFill>
              </a:rPr>
              <a:t> </a:t>
            </a:r>
            <a:r>
              <a:rPr lang="en-GB" dirty="0" err="1">
                <a:solidFill>
                  <a:schemeClr val="accent1"/>
                </a:solidFill>
              </a:rPr>
              <a:t>este</a:t>
            </a:r>
            <a:r>
              <a:rPr lang="en-GB" dirty="0">
                <a:solidFill>
                  <a:schemeClr val="accent1"/>
                </a:solidFill>
              </a:rPr>
              <a:t> </a:t>
            </a:r>
            <a:r>
              <a:rPr lang="en-GB" dirty="0" err="1">
                <a:solidFill>
                  <a:schemeClr val="accent1"/>
                </a:solidFill>
              </a:rPr>
              <a:t>plasat</a:t>
            </a:r>
            <a:r>
              <a:rPr lang="en-GB" dirty="0">
                <a:solidFill>
                  <a:schemeClr val="accent1"/>
                </a:solidFill>
              </a:rPr>
              <a:t> </a:t>
            </a:r>
            <a:r>
              <a:rPr lang="en-GB" dirty="0" err="1">
                <a:solidFill>
                  <a:schemeClr val="accent1"/>
                </a:solidFill>
              </a:rPr>
              <a:t>într</a:t>
            </a:r>
            <a:r>
              <a:rPr lang="en-GB" dirty="0">
                <a:solidFill>
                  <a:schemeClr val="accent1"/>
                </a:solidFill>
              </a:rPr>
              <a:t>-un container special </a:t>
            </a:r>
            <a:r>
              <a:rPr lang="en-GB" dirty="0" err="1">
                <a:solidFill>
                  <a:schemeClr val="accent1"/>
                </a:solidFill>
              </a:rPr>
              <a:t>conceput</a:t>
            </a:r>
            <a:r>
              <a:rPr lang="en-GB" dirty="0">
                <a:solidFill>
                  <a:schemeClr val="accent1"/>
                </a:solidFill>
              </a:rPr>
              <a:t>, </a:t>
            </a:r>
            <a:r>
              <a:rPr lang="en-GB" dirty="0" err="1">
                <a:solidFill>
                  <a:schemeClr val="accent1"/>
                </a:solidFill>
              </a:rPr>
              <a:t>acoperit</a:t>
            </a:r>
            <a:r>
              <a:rPr lang="en-GB" dirty="0">
                <a:solidFill>
                  <a:schemeClr val="accent1"/>
                </a:solidFill>
              </a:rPr>
              <a:t>, rigid </a:t>
            </a:r>
            <a:r>
              <a:rPr lang="en-GB" dirty="0" err="1">
                <a:solidFill>
                  <a:schemeClr val="accent1"/>
                </a:solidFill>
              </a:rPr>
              <a:t>pentru</a:t>
            </a:r>
            <a:r>
              <a:rPr lang="en-GB" dirty="0">
                <a:solidFill>
                  <a:schemeClr val="accent1"/>
                </a:solidFill>
              </a:rPr>
              <a:t> </a:t>
            </a:r>
            <a:r>
              <a:rPr lang="en-GB" dirty="0" err="1">
                <a:solidFill>
                  <a:schemeClr val="accent1"/>
                </a:solidFill>
              </a:rPr>
              <a:t>permite</a:t>
            </a:r>
            <a:r>
              <a:rPr lang="en-GB" dirty="0">
                <a:solidFill>
                  <a:schemeClr val="accent1"/>
                </a:solidFill>
              </a:rPr>
              <a:t> </a:t>
            </a:r>
            <a:r>
              <a:rPr lang="en-GB" dirty="0" err="1">
                <a:solidFill>
                  <a:schemeClr val="accent1"/>
                </a:solidFill>
              </a:rPr>
              <a:t>pătrunderea</a:t>
            </a:r>
            <a:r>
              <a:rPr lang="en-GB" dirty="0">
                <a:solidFill>
                  <a:schemeClr val="accent1"/>
                </a:solidFill>
              </a:rPr>
              <a:t> </a:t>
            </a:r>
            <a:r>
              <a:rPr lang="en-GB" dirty="0" err="1">
                <a:solidFill>
                  <a:schemeClr val="accent1"/>
                </a:solidFill>
              </a:rPr>
              <a:t>rapidă</a:t>
            </a:r>
            <a:r>
              <a:rPr lang="en-GB" dirty="0">
                <a:solidFill>
                  <a:schemeClr val="accent1"/>
                </a:solidFill>
              </a:rPr>
              <a:t> a </a:t>
            </a:r>
            <a:r>
              <a:rPr lang="en-GB" dirty="0" err="1">
                <a:solidFill>
                  <a:schemeClr val="accent1"/>
                </a:solidFill>
              </a:rPr>
              <a:t>aburului</a:t>
            </a:r>
            <a:r>
              <a:rPr lang="en-GB" dirty="0">
                <a:solidFill>
                  <a:schemeClr val="accent1"/>
                </a:solidFill>
              </a:rPr>
              <a:t>. </a:t>
            </a:r>
            <a:endParaRPr lang="ro-RO" dirty="0" smtClean="0">
              <a:solidFill>
                <a:schemeClr val="accent1"/>
              </a:solidFill>
            </a:endParaRPr>
          </a:p>
          <a:p>
            <a:pPr marL="285750" indent="-285750" algn="just">
              <a:buFont typeface="Arial" panose="020B0604020202020204" pitchFamily="34" charset="0"/>
              <a:buChar char="•"/>
            </a:pPr>
            <a:r>
              <a:rPr lang="ro-RO" dirty="0" smtClean="0">
                <a:solidFill>
                  <a:schemeClr val="accent1"/>
                </a:solidFill>
              </a:rPr>
              <a:t>Nu</a:t>
            </a:r>
            <a:r>
              <a:rPr lang="en-GB" dirty="0" smtClean="0">
                <a:solidFill>
                  <a:schemeClr val="accent1"/>
                </a:solidFill>
              </a:rPr>
              <a:t> </a:t>
            </a:r>
            <a:r>
              <a:rPr lang="en-GB" dirty="0" err="1">
                <a:solidFill>
                  <a:schemeClr val="accent1"/>
                </a:solidFill>
              </a:rPr>
              <a:t>este</a:t>
            </a:r>
            <a:r>
              <a:rPr lang="en-GB" dirty="0">
                <a:solidFill>
                  <a:schemeClr val="accent1"/>
                </a:solidFill>
              </a:rPr>
              <a:t> </a:t>
            </a:r>
            <a:r>
              <a:rPr lang="en-GB" dirty="0" err="1">
                <a:solidFill>
                  <a:schemeClr val="accent1"/>
                </a:solidFill>
              </a:rPr>
              <a:t>recomandată</a:t>
            </a:r>
            <a:r>
              <a:rPr lang="en-GB" dirty="0">
                <a:solidFill>
                  <a:schemeClr val="accent1"/>
                </a:solidFill>
              </a:rPr>
              <a:t> ca </a:t>
            </a:r>
            <a:r>
              <a:rPr lang="en-GB" dirty="0" err="1">
                <a:solidFill>
                  <a:schemeClr val="accent1"/>
                </a:solidFill>
              </a:rPr>
              <a:t>metodă</a:t>
            </a:r>
            <a:r>
              <a:rPr lang="en-GB" dirty="0">
                <a:solidFill>
                  <a:schemeClr val="accent1"/>
                </a:solidFill>
              </a:rPr>
              <a:t> de </a:t>
            </a:r>
            <a:r>
              <a:rPr lang="en-GB" dirty="0" err="1">
                <a:solidFill>
                  <a:schemeClr val="accent1"/>
                </a:solidFill>
              </a:rPr>
              <a:t>sterilizare</a:t>
            </a:r>
            <a:r>
              <a:rPr lang="en-GB" dirty="0">
                <a:solidFill>
                  <a:schemeClr val="accent1"/>
                </a:solidFill>
              </a:rPr>
              <a:t> de </a:t>
            </a:r>
            <a:r>
              <a:rPr lang="en-GB" dirty="0" err="1">
                <a:solidFill>
                  <a:schemeClr val="accent1"/>
                </a:solidFill>
              </a:rPr>
              <a:t>rutină</a:t>
            </a:r>
            <a:r>
              <a:rPr lang="en-GB" dirty="0">
                <a:solidFill>
                  <a:schemeClr val="accent1"/>
                </a:solidFill>
              </a:rPr>
              <a:t> din </a:t>
            </a:r>
            <a:r>
              <a:rPr lang="en-GB" dirty="0" err="1">
                <a:solidFill>
                  <a:schemeClr val="accent1"/>
                </a:solidFill>
              </a:rPr>
              <a:t>cauza</a:t>
            </a:r>
            <a:r>
              <a:rPr lang="en-GB" dirty="0">
                <a:solidFill>
                  <a:schemeClr val="accent1"/>
                </a:solidFill>
              </a:rPr>
              <a:t> </a:t>
            </a:r>
            <a:r>
              <a:rPr lang="en-GB" dirty="0" err="1">
                <a:solidFill>
                  <a:schemeClr val="accent1"/>
                </a:solidFill>
              </a:rPr>
              <a:t>lipsei</a:t>
            </a:r>
            <a:r>
              <a:rPr lang="en-GB" dirty="0">
                <a:solidFill>
                  <a:schemeClr val="accent1"/>
                </a:solidFill>
              </a:rPr>
              <a:t> de </a:t>
            </a:r>
            <a:r>
              <a:rPr lang="en-GB" dirty="0" err="1">
                <a:solidFill>
                  <a:schemeClr val="accent1"/>
                </a:solidFill>
              </a:rPr>
              <a:t>indicatori</a:t>
            </a:r>
            <a:r>
              <a:rPr lang="en-GB" dirty="0">
                <a:solidFill>
                  <a:schemeClr val="accent1"/>
                </a:solidFill>
              </a:rPr>
              <a:t> </a:t>
            </a:r>
            <a:r>
              <a:rPr lang="en-GB" dirty="0" err="1">
                <a:solidFill>
                  <a:schemeClr val="accent1"/>
                </a:solidFill>
              </a:rPr>
              <a:t>biologici</a:t>
            </a:r>
            <a:r>
              <a:rPr lang="en-GB" dirty="0">
                <a:solidFill>
                  <a:schemeClr val="accent1"/>
                </a:solidFill>
              </a:rPr>
              <a:t> </a:t>
            </a:r>
            <a:r>
              <a:rPr lang="en-GB" dirty="0" err="1">
                <a:solidFill>
                  <a:schemeClr val="accent1"/>
                </a:solidFill>
              </a:rPr>
              <a:t>oportuni</a:t>
            </a:r>
            <a:r>
              <a:rPr lang="en-GB" dirty="0">
                <a:solidFill>
                  <a:schemeClr val="accent1"/>
                </a:solidFill>
              </a:rPr>
              <a:t> </a:t>
            </a:r>
            <a:r>
              <a:rPr lang="en-GB" dirty="0" err="1">
                <a:solidFill>
                  <a:schemeClr val="accent1"/>
                </a:solidFill>
              </a:rPr>
              <a:t>pentru</a:t>
            </a:r>
            <a:r>
              <a:rPr lang="en-GB" dirty="0">
                <a:solidFill>
                  <a:schemeClr val="accent1"/>
                </a:solidFill>
              </a:rPr>
              <a:t> a </a:t>
            </a:r>
            <a:r>
              <a:rPr lang="en-GB" dirty="0" err="1">
                <a:solidFill>
                  <a:schemeClr val="accent1"/>
                </a:solidFill>
              </a:rPr>
              <a:t>monitoriza</a:t>
            </a:r>
            <a:r>
              <a:rPr lang="en-GB" dirty="0">
                <a:solidFill>
                  <a:schemeClr val="accent1"/>
                </a:solidFill>
              </a:rPr>
              <a:t> </a:t>
            </a:r>
            <a:r>
              <a:rPr lang="en-GB" dirty="0" err="1">
                <a:solidFill>
                  <a:schemeClr val="accent1"/>
                </a:solidFill>
              </a:rPr>
              <a:t>performanța</a:t>
            </a:r>
            <a:r>
              <a:rPr lang="en-GB" dirty="0">
                <a:solidFill>
                  <a:schemeClr val="accent1"/>
                </a:solidFill>
              </a:rPr>
              <a:t>, </a:t>
            </a:r>
            <a:r>
              <a:rPr lang="en-GB" dirty="0" err="1">
                <a:solidFill>
                  <a:schemeClr val="accent1"/>
                </a:solidFill>
              </a:rPr>
              <a:t>absența</a:t>
            </a:r>
            <a:r>
              <a:rPr lang="en-GB" dirty="0">
                <a:solidFill>
                  <a:schemeClr val="accent1"/>
                </a:solidFill>
              </a:rPr>
              <a:t> </a:t>
            </a:r>
            <a:r>
              <a:rPr lang="en-GB" dirty="0" err="1">
                <a:solidFill>
                  <a:schemeClr val="accent1"/>
                </a:solidFill>
              </a:rPr>
              <a:t>ambalarii</a:t>
            </a:r>
            <a:r>
              <a:rPr lang="en-GB" dirty="0">
                <a:solidFill>
                  <a:schemeClr val="accent1"/>
                </a:solidFill>
              </a:rPr>
              <a:t> </a:t>
            </a:r>
            <a:r>
              <a:rPr lang="en-GB" dirty="0" err="1">
                <a:solidFill>
                  <a:schemeClr val="accent1"/>
                </a:solidFill>
              </a:rPr>
              <a:t>ce</a:t>
            </a:r>
            <a:r>
              <a:rPr lang="en-GB" dirty="0">
                <a:solidFill>
                  <a:schemeClr val="accent1"/>
                </a:solidFill>
              </a:rPr>
              <a:t> </a:t>
            </a:r>
            <a:r>
              <a:rPr lang="en-GB" dirty="0" err="1">
                <a:solidFill>
                  <a:schemeClr val="accent1"/>
                </a:solidFill>
              </a:rPr>
              <a:t>protejeaza</a:t>
            </a:r>
            <a:r>
              <a:rPr lang="en-GB" dirty="0">
                <a:solidFill>
                  <a:schemeClr val="accent1"/>
                </a:solidFill>
              </a:rPr>
              <a:t> </a:t>
            </a:r>
            <a:r>
              <a:rPr lang="en-GB" dirty="0" err="1">
                <a:solidFill>
                  <a:schemeClr val="accent1"/>
                </a:solidFill>
              </a:rPr>
              <a:t>instrumentele</a:t>
            </a:r>
            <a:r>
              <a:rPr lang="en-GB" dirty="0">
                <a:solidFill>
                  <a:schemeClr val="accent1"/>
                </a:solidFill>
              </a:rPr>
              <a:t> </a:t>
            </a:r>
            <a:r>
              <a:rPr lang="en-GB" dirty="0" err="1">
                <a:solidFill>
                  <a:schemeClr val="accent1"/>
                </a:solidFill>
              </a:rPr>
              <a:t>după</a:t>
            </a:r>
            <a:r>
              <a:rPr lang="en-GB" dirty="0">
                <a:solidFill>
                  <a:schemeClr val="accent1"/>
                </a:solidFill>
              </a:rPr>
              <a:t> </a:t>
            </a:r>
            <a:r>
              <a:rPr lang="en-GB" dirty="0" err="1">
                <a:solidFill>
                  <a:schemeClr val="accent1"/>
                </a:solidFill>
              </a:rPr>
              <a:t>sterilizare</a:t>
            </a:r>
            <a:r>
              <a:rPr lang="en-GB" dirty="0">
                <a:solidFill>
                  <a:schemeClr val="accent1"/>
                </a:solidFill>
              </a:rPr>
              <a:t>, </a:t>
            </a:r>
            <a:r>
              <a:rPr lang="en-GB" dirty="0" err="1">
                <a:solidFill>
                  <a:schemeClr val="accent1"/>
                </a:solidFill>
              </a:rPr>
              <a:t>posibilitate</a:t>
            </a:r>
            <a:r>
              <a:rPr lang="en-GB" dirty="0">
                <a:solidFill>
                  <a:schemeClr val="accent1"/>
                </a:solidFill>
              </a:rPr>
              <a:t> de </a:t>
            </a:r>
            <a:r>
              <a:rPr lang="en-GB" dirty="0" err="1">
                <a:solidFill>
                  <a:schemeClr val="accent1"/>
                </a:solidFill>
              </a:rPr>
              <a:t>contaminare</a:t>
            </a:r>
            <a:r>
              <a:rPr lang="en-GB" dirty="0">
                <a:solidFill>
                  <a:schemeClr val="accent1"/>
                </a:solidFill>
              </a:rPr>
              <a:t> a </a:t>
            </a:r>
            <a:r>
              <a:rPr lang="en-GB" dirty="0" err="1">
                <a:solidFill>
                  <a:schemeClr val="accent1"/>
                </a:solidFill>
              </a:rPr>
              <a:t>articolelor</a:t>
            </a:r>
            <a:r>
              <a:rPr lang="en-GB" dirty="0">
                <a:solidFill>
                  <a:schemeClr val="accent1"/>
                </a:solidFill>
              </a:rPr>
              <a:t> </a:t>
            </a:r>
            <a:r>
              <a:rPr lang="en-GB" dirty="0" err="1">
                <a:solidFill>
                  <a:schemeClr val="accent1"/>
                </a:solidFill>
              </a:rPr>
              <a:t>prelucrate</a:t>
            </a:r>
            <a:r>
              <a:rPr lang="en-GB" dirty="0">
                <a:solidFill>
                  <a:schemeClr val="accent1"/>
                </a:solidFill>
              </a:rPr>
              <a:t> în </a:t>
            </a:r>
            <a:r>
              <a:rPr lang="en-GB" dirty="0" err="1">
                <a:solidFill>
                  <a:schemeClr val="accent1"/>
                </a:solidFill>
              </a:rPr>
              <a:t>timpul</a:t>
            </a:r>
            <a:r>
              <a:rPr lang="en-GB" dirty="0">
                <a:solidFill>
                  <a:schemeClr val="accent1"/>
                </a:solidFill>
              </a:rPr>
              <a:t> </a:t>
            </a:r>
            <a:r>
              <a:rPr lang="en-GB" dirty="0" err="1">
                <a:solidFill>
                  <a:schemeClr val="accent1"/>
                </a:solidFill>
              </a:rPr>
              <a:t>transportului</a:t>
            </a:r>
            <a:r>
              <a:rPr lang="en-GB" dirty="0">
                <a:solidFill>
                  <a:schemeClr val="accent1"/>
                </a:solidFill>
              </a:rPr>
              <a:t> </a:t>
            </a:r>
            <a:r>
              <a:rPr lang="en-GB" dirty="0" err="1">
                <a:solidFill>
                  <a:schemeClr val="accent1"/>
                </a:solidFill>
              </a:rPr>
              <a:t>către</a:t>
            </a:r>
            <a:r>
              <a:rPr lang="en-GB" dirty="0">
                <a:solidFill>
                  <a:schemeClr val="accent1"/>
                </a:solidFill>
              </a:rPr>
              <a:t> </a:t>
            </a:r>
            <a:r>
              <a:rPr lang="en-GB" dirty="0" err="1">
                <a:solidFill>
                  <a:schemeClr val="accent1"/>
                </a:solidFill>
              </a:rPr>
              <a:t>sălile</a:t>
            </a:r>
            <a:r>
              <a:rPr lang="en-GB" dirty="0">
                <a:solidFill>
                  <a:schemeClr val="accent1"/>
                </a:solidFill>
              </a:rPr>
              <a:t> de </a:t>
            </a:r>
            <a:r>
              <a:rPr lang="en-GB" dirty="0" err="1">
                <a:solidFill>
                  <a:schemeClr val="accent1"/>
                </a:solidFill>
              </a:rPr>
              <a:t>operație</a:t>
            </a:r>
            <a:r>
              <a:rPr lang="en-GB" dirty="0">
                <a:solidFill>
                  <a:schemeClr val="accent1"/>
                </a:solidFill>
              </a:rPr>
              <a:t>, </a:t>
            </a:r>
            <a:r>
              <a:rPr lang="en-GB" dirty="0" err="1">
                <a:solidFill>
                  <a:schemeClr val="accent1"/>
                </a:solidFill>
              </a:rPr>
              <a:t>iar</a:t>
            </a:r>
            <a:r>
              <a:rPr lang="en-GB" dirty="0">
                <a:solidFill>
                  <a:schemeClr val="accent1"/>
                </a:solidFill>
              </a:rPr>
              <a:t> </a:t>
            </a:r>
            <a:r>
              <a:rPr lang="en-GB" dirty="0" err="1">
                <a:solidFill>
                  <a:schemeClr val="accent1"/>
                </a:solidFill>
              </a:rPr>
              <a:t>parametrii</a:t>
            </a:r>
            <a:r>
              <a:rPr lang="en-GB" dirty="0">
                <a:solidFill>
                  <a:schemeClr val="accent1"/>
                </a:solidFill>
              </a:rPr>
              <a:t> </a:t>
            </a:r>
            <a:r>
              <a:rPr lang="en-GB" dirty="0" err="1">
                <a:solidFill>
                  <a:schemeClr val="accent1"/>
                </a:solidFill>
              </a:rPr>
              <a:t>ciclului</a:t>
            </a:r>
            <a:r>
              <a:rPr lang="en-GB" dirty="0">
                <a:solidFill>
                  <a:schemeClr val="accent1"/>
                </a:solidFill>
              </a:rPr>
              <a:t> de </a:t>
            </a:r>
            <a:r>
              <a:rPr lang="en-GB" dirty="0" err="1">
                <a:solidFill>
                  <a:schemeClr val="accent1"/>
                </a:solidFill>
              </a:rPr>
              <a:t>sterilizare</a:t>
            </a:r>
            <a:r>
              <a:rPr lang="en-GB" dirty="0">
                <a:solidFill>
                  <a:schemeClr val="accent1"/>
                </a:solidFill>
              </a:rPr>
              <a:t> (</a:t>
            </a:r>
            <a:r>
              <a:rPr lang="en-GB" dirty="0" err="1">
                <a:solidFill>
                  <a:schemeClr val="accent1"/>
                </a:solidFill>
              </a:rPr>
              <a:t>adică</a:t>
            </a:r>
            <a:r>
              <a:rPr lang="en-GB" dirty="0">
                <a:solidFill>
                  <a:schemeClr val="accent1"/>
                </a:solidFill>
              </a:rPr>
              <a:t>, </a:t>
            </a:r>
            <a:r>
              <a:rPr lang="en-GB" dirty="0" err="1">
                <a:solidFill>
                  <a:schemeClr val="accent1"/>
                </a:solidFill>
              </a:rPr>
              <a:t>timp</a:t>
            </a:r>
            <a:r>
              <a:rPr lang="en-GB" dirty="0">
                <a:solidFill>
                  <a:schemeClr val="accent1"/>
                </a:solidFill>
              </a:rPr>
              <a:t>, </a:t>
            </a:r>
            <a:r>
              <a:rPr lang="en-GB" dirty="0" err="1">
                <a:solidFill>
                  <a:schemeClr val="accent1"/>
                </a:solidFill>
              </a:rPr>
              <a:t>temperatură</a:t>
            </a:r>
            <a:r>
              <a:rPr lang="en-GB" dirty="0">
                <a:solidFill>
                  <a:schemeClr val="accent1"/>
                </a:solidFill>
              </a:rPr>
              <a:t>, </a:t>
            </a:r>
            <a:r>
              <a:rPr lang="en-GB" dirty="0" err="1">
                <a:solidFill>
                  <a:schemeClr val="accent1"/>
                </a:solidFill>
              </a:rPr>
              <a:t>presiune</a:t>
            </a:r>
            <a:r>
              <a:rPr lang="en-GB" dirty="0">
                <a:solidFill>
                  <a:schemeClr val="accent1"/>
                </a:solidFill>
              </a:rPr>
              <a:t>) sunt </a:t>
            </a:r>
            <a:r>
              <a:rPr lang="en-GB" dirty="0" err="1">
                <a:solidFill>
                  <a:schemeClr val="accent1"/>
                </a:solidFill>
              </a:rPr>
              <a:t>minimi</a:t>
            </a:r>
            <a:r>
              <a:rPr lang="en-GB" dirty="0">
                <a:solidFill>
                  <a:schemeClr val="accent1"/>
                </a:solidFill>
              </a:rPr>
              <a:t>.</a:t>
            </a:r>
            <a:endParaRPr lang="en-GB" dirty="0">
              <a:solidFill>
                <a:schemeClr val="accent1"/>
              </a:solidFill>
            </a:endParaRPr>
          </a:p>
        </p:txBody>
      </p:sp>
      <p:pic>
        <p:nvPicPr>
          <p:cNvPr id="4098" name="Picture 2" descr="Table Top Flash Sterilizer at Rs 80000.00 | Benchtop Autoclave in Ghaziabad  | ID: 1080290329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644640" y="4093920"/>
            <a:ext cx="4531358" cy="2632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lash Autoclave, Table Top Flash Autoclave - Trueklav 23 L Class 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1" y="4277360"/>
            <a:ext cx="5720080" cy="24485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933941" y="6377119"/>
            <a:ext cx="6098146" cy="276999"/>
          </a:xfrm>
          <a:prstGeom prst="rect">
            <a:avLst/>
          </a:prstGeom>
          <a:noFill/>
        </p:spPr>
        <p:txBody>
          <a:bodyPr wrap="square">
            <a:spAutoFit/>
          </a:bodyPr>
          <a:lstStyle/>
          <a:p>
            <a:pPr algn="r"/>
            <a:r>
              <a:rPr lang="x-none" sz="1200" dirty="0"/>
              <a:t>Sursa: CDC</a:t>
            </a:r>
            <a:endParaRPr lang="x-none" sz="1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1597958" y="154641"/>
            <a:ext cx="8996084" cy="6548718"/>
          </a:xfrm>
          <a:prstGeom prst="rect">
            <a:avLst/>
          </a:prstGeom>
        </p:spPr>
      </p:pic>
      <p:sp>
        <p:nvSpPr>
          <p:cNvPr id="6" name="TextBox 5"/>
          <p:cNvSpPr txBox="1"/>
          <p:nvPr/>
        </p:nvSpPr>
        <p:spPr>
          <a:xfrm>
            <a:off x="7344334" y="6396335"/>
            <a:ext cx="4847666" cy="461665"/>
          </a:xfrm>
          <a:prstGeom prst="rect">
            <a:avLst/>
          </a:prstGeom>
          <a:noFill/>
        </p:spPr>
        <p:txBody>
          <a:bodyPr wrap="square">
            <a:spAutoFit/>
          </a:bodyPr>
          <a:lstStyle/>
          <a:p>
            <a:pPr algn="r"/>
            <a:r>
              <a:rPr lang="en-GB" sz="1200" dirty="0" err="1"/>
              <a:t>Sursa</a:t>
            </a:r>
            <a:r>
              <a:rPr lang="en-GB" sz="1200" dirty="0"/>
              <a:t>: </a:t>
            </a:r>
            <a:r>
              <a:rPr lang="en-GB" sz="1200" dirty="0" err="1"/>
              <a:t>D.M.Berceanu-Văduva</a:t>
            </a:r>
            <a:r>
              <a:rPr lang="en-GB" sz="1200" dirty="0"/>
              <a:t> </a:t>
            </a:r>
            <a:r>
              <a:rPr lang="en-GB" sz="1200" dirty="0" err="1"/>
              <a:t>M.Rădulescu</a:t>
            </a:r>
            <a:r>
              <a:rPr lang="en-GB" sz="1200" dirty="0"/>
              <a:t>, </a:t>
            </a:r>
            <a:r>
              <a:rPr lang="en-GB" sz="1200" dirty="0" err="1"/>
              <a:t>Infecţii</a:t>
            </a:r>
            <a:r>
              <a:rPr lang="en-GB" sz="1200" dirty="0"/>
              <a:t> </a:t>
            </a:r>
            <a:r>
              <a:rPr lang="en-GB" sz="1200" dirty="0" err="1"/>
              <a:t>asociate</a:t>
            </a:r>
            <a:r>
              <a:rPr lang="en-GB" sz="1200" dirty="0"/>
              <a:t> </a:t>
            </a:r>
            <a:r>
              <a:rPr lang="en-GB" sz="1200" dirty="0" err="1"/>
              <a:t>asistenţei</a:t>
            </a:r>
            <a:r>
              <a:rPr lang="en-GB" sz="1200" dirty="0"/>
              <a:t> </a:t>
            </a:r>
            <a:r>
              <a:rPr lang="en-GB" sz="1200" dirty="0" err="1"/>
              <a:t>medicale</a:t>
            </a:r>
            <a:r>
              <a:rPr lang="en-GB" sz="1200" dirty="0"/>
              <a:t>, Ed. Victor Babes, Timisoara, 2020</a:t>
            </a:r>
            <a:endParaRPr lang="x-none" sz="12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05508" y="154380"/>
            <a:ext cx="2180982" cy="646331"/>
          </a:xfrm>
          <a:prstGeom prst="rect">
            <a:avLst/>
          </a:prstGeom>
          <a:noFill/>
        </p:spPr>
        <p:txBody>
          <a:bodyPr wrap="none" rtlCol="0">
            <a:spAutoFit/>
          </a:bodyPr>
          <a:lstStyle/>
          <a:p>
            <a:pPr algn="ctr"/>
            <a:r>
              <a:rPr lang="x-none" sz="3600" b="1" dirty="0">
                <a:solidFill>
                  <a:schemeClr val="accent1"/>
                </a:solidFill>
                <a:latin typeface="+mj-lt"/>
              </a:rPr>
              <a:t>Sterilizarea</a:t>
            </a:r>
            <a:endParaRPr lang="x-none" sz="3600" b="1" dirty="0">
              <a:solidFill>
                <a:schemeClr val="accent1"/>
              </a:solidFill>
              <a:latin typeface="+mj-lt"/>
            </a:endParaRPr>
          </a:p>
        </p:txBody>
      </p:sp>
      <p:sp>
        <p:nvSpPr>
          <p:cNvPr id="4" name="TextBox 3"/>
          <p:cNvSpPr txBox="1"/>
          <p:nvPr/>
        </p:nvSpPr>
        <p:spPr>
          <a:xfrm>
            <a:off x="397098" y="677600"/>
            <a:ext cx="11397802" cy="2585323"/>
          </a:xfrm>
          <a:prstGeom prst="rect">
            <a:avLst/>
          </a:prstGeom>
          <a:noFill/>
        </p:spPr>
        <p:txBody>
          <a:bodyPr wrap="square">
            <a:spAutoFit/>
          </a:bodyPr>
          <a:lstStyle/>
          <a:p>
            <a:r>
              <a:rPr lang="en-GB" b="1" dirty="0" err="1">
                <a:solidFill>
                  <a:schemeClr val="accent1"/>
                </a:solidFill>
              </a:rPr>
              <a:t>Tehnologii</a:t>
            </a:r>
            <a:r>
              <a:rPr lang="en-GB" b="1" dirty="0">
                <a:solidFill>
                  <a:schemeClr val="accent1"/>
                </a:solidFill>
              </a:rPr>
              <a:t> de </a:t>
            </a:r>
            <a:r>
              <a:rPr lang="en-GB" b="1" dirty="0" err="1">
                <a:solidFill>
                  <a:schemeClr val="accent1"/>
                </a:solidFill>
              </a:rPr>
              <a:t>sterilizare</a:t>
            </a:r>
            <a:r>
              <a:rPr lang="en-GB" b="1" dirty="0">
                <a:solidFill>
                  <a:schemeClr val="accent1"/>
                </a:solidFill>
              </a:rPr>
              <a:t> la </a:t>
            </a:r>
            <a:r>
              <a:rPr lang="en-GB" b="1" dirty="0" err="1">
                <a:solidFill>
                  <a:schemeClr val="accent1"/>
                </a:solidFill>
              </a:rPr>
              <a:t>temperatură</a:t>
            </a:r>
            <a:r>
              <a:rPr lang="en-GB" b="1" dirty="0">
                <a:solidFill>
                  <a:schemeClr val="accent1"/>
                </a:solidFill>
              </a:rPr>
              <a:t> </a:t>
            </a:r>
            <a:r>
              <a:rPr lang="en-GB" b="1" dirty="0" err="1">
                <a:solidFill>
                  <a:schemeClr val="accent1"/>
                </a:solidFill>
              </a:rPr>
              <a:t>joasă</a:t>
            </a:r>
            <a:endParaRPr lang="en-GB" b="1" dirty="0">
              <a:solidFill>
                <a:schemeClr val="accent1"/>
              </a:solidFill>
            </a:endParaRPr>
          </a:p>
          <a:p>
            <a:pPr marL="285750" indent="-285750" algn="just">
              <a:buFont typeface="Wingdings" panose="05000000000000000000" pitchFamily="2" charset="2"/>
              <a:buChar char="§"/>
            </a:pPr>
            <a:r>
              <a:rPr lang="en-GB" dirty="0" err="1">
                <a:solidFill>
                  <a:schemeClr val="accent1"/>
                </a:solidFill>
              </a:rPr>
              <a:t>Oxidul</a:t>
            </a:r>
            <a:r>
              <a:rPr lang="en-GB" dirty="0">
                <a:solidFill>
                  <a:schemeClr val="accent1"/>
                </a:solidFill>
              </a:rPr>
              <a:t> de </a:t>
            </a:r>
            <a:r>
              <a:rPr lang="en-GB" dirty="0" err="1">
                <a:solidFill>
                  <a:schemeClr val="accent1"/>
                </a:solidFill>
              </a:rPr>
              <a:t>etilenă</a:t>
            </a:r>
            <a:r>
              <a:rPr lang="en-GB" dirty="0">
                <a:solidFill>
                  <a:schemeClr val="accent1"/>
                </a:solidFill>
              </a:rPr>
              <a:t> (ETO) a </a:t>
            </a:r>
            <a:r>
              <a:rPr lang="en-GB" dirty="0" err="1">
                <a:solidFill>
                  <a:schemeClr val="accent1"/>
                </a:solidFill>
              </a:rPr>
              <a:t>fost</a:t>
            </a:r>
            <a:r>
              <a:rPr lang="en-GB" dirty="0">
                <a:solidFill>
                  <a:schemeClr val="accent1"/>
                </a:solidFill>
              </a:rPr>
              <a:t> </a:t>
            </a:r>
            <a:r>
              <a:rPr lang="en-GB" dirty="0" err="1">
                <a:solidFill>
                  <a:schemeClr val="accent1"/>
                </a:solidFill>
              </a:rPr>
              <a:t>utilizat</a:t>
            </a:r>
            <a:r>
              <a:rPr lang="en-GB" dirty="0">
                <a:solidFill>
                  <a:schemeClr val="accent1"/>
                </a:solidFill>
              </a:rPr>
              <a:t> pe </a:t>
            </a:r>
            <a:r>
              <a:rPr lang="en-GB" dirty="0" err="1">
                <a:solidFill>
                  <a:schemeClr val="accent1"/>
                </a:solidFill>
              </a:rPr>
              <a:t>scară</a:t>
            </a:r>
            <a:r>
              <a:rPr lang="en-GB" dirty="0">
                <a:solidFill>
                  <a:schemeClr val="accent1"/>
                </a:solidFill>
              </a:rPr>
              <a:t> </a:t>
            </a:r>
            <a:r>
              <a:rPr lang="en-GB" dirty="0" err="1">
                <a:solidFill>
                  <a:schemeClr val="accent1"/>
                </a:solidFill>
              </a:rPr>
              <a:t>largă</a:t>
            </a:r>
            <a:r>
              <a:rPr lang="en-GB" dirty="0">
                <a:solidFill>
                  <a:schemeClr val="accent1"/>
                </a:solidFill>
              </a:rPr>
              <a:t> ca </a:t>
            </a:r>
            <a:r>
              <a:rPr lang="en-GB" dirty="0" err="1">
                <a:solidFill>
                  <a:schemeClr val="accent1"/>
                </a:solidFill>
              </a:rPr>
              <a:t>sterilizant</a:t>
            </a:r>
            <a:r>
              <a:rPr lang="en-GB" dirty="0">
                <a:solidFill>
                  <a:schemeClr val="accent1"/>
                </a:solidFill>
              </a:rPr>
              <a:t> la </a:t>
            </a:r>
            <a:r>
              <a:rPr lang="en-GB" dirty="0" err="1">
                <a:solidFill>
                  <a:schemeClr val="accent1"/>
                </a:solidFill>
              </a:rPr>
              <a:t>temperatură</a:t>
            </a:r>
            <a:r>
              <a:rPr lang="en-GB" dirty="0">
                <a:solidFill>
                  <a:schemeClr val="accent1"/>
                </a:solidFill>
              </a:rPr>
              <a:t> </a:t>
            </a:r>
            <a:r>
              <a:rPr lang="en-GB" dirty="0" err="1">
                <a:solidFill>
                  <a:schemeClr val="accent1"/>
                </a:solidFill>
              </a:rPr>
              <a:t>joasă</a:t>
            </a:r>
            <a:r>
              <a:rPr lang="en-GB" dirty="0">
                <a:solidFill>
                  <a:schemeClr val="accent1"/>
                </a:solidFill>
              </a:rPr>
              <a:t> </a:t>
            </a:r>
            <a:r>
              <a:rPr lang="en-GB" dirty="0" err="1">
                <a:solidFill>
                  <a:schemeClr val="accent1"/>
                </a:solidFill>
              </a:rPr>
              <a:t>încă</a:t>
            </a:r>
            <a:r>
              <a:rPr lang="en-GB" dirty="0">
                <a:solidFill>
                  <a:schemeClr val="accent1"/>
                </a:solidFill>
              </a:rPr>
              <a:t> din </a:t>
            </a:r>
            <a:r>
              <a:rPr lang="en-GB" dirty="0" err="1">
                <a:solidFill>
                  <a:schemeClr val="accent1"/>
                </a:solidFill>
              </a:rPr>
              <a:t>anii</a:t>
            </a:r>
            <a:r>
              <a:rPr lang="en-GB" dirty="0">
                <a:solidFill>
                  <a:schemeClr val="accent1"/>
                </a:solidFill>
              </a:rPr>
              <a:t> 1950. A </a:t>
            </a:r>
            <a:r>
              <a:rPr lang="en-GB" dirty="0" err="1">
                <a:solidFill>
                  <a:schemeClr val="accent1"/>
                </a:solidFill>
              </a:rPr>
              <a:t>fost</a:t>
            </a:r>
            <a:r>
              <a:rPr lang="en-GB" dirty="0">
                <a:solidFill>
                  <a:schemeClr val="accent1"/>
                </a:solidFill>
              </a:rPr>
              <a:t> </a:t>
            </a:r>
            <a:r>
              <a:rPr lang="en-GB" dirty="0" err="1">
                <a:solidFill>
                  <a:schemeClr val="accent1"/>
                </a:solidFill>
              </a:rPr>
              <a:t>cel</a:t>
            </a:r>
            <a:r>
              <a:rPr lang="en-GB" dirty="0">
                <a:solidFill>
                  <a:schemeClr val="accent1"/>
                </a:solidFill>
              </a:rPr>
              <a:t> </a:t>
            </a:r>
            <a:r>
              <a:rPr lang="en-GB" dirty="0" err="1">
                <a:solidFill>
                  <a:schemeClr val="accent1"/>
                </a:solidFill>
              </a:rPr>
              <a:t>mai</a:t>
            </a:r>
            <a:r>
              <a:rPr lang="en-GB" dirty="0">
                <a:solidFill>
                  <a:schemeClr val="accent1"/>
                </a:solidFill>
              </a:rPr>
              <a:t> </a:t>
            </a:r>
            <a:r>
              <a:rPr lang="en-GB" dirty="0" err="1">
                <a:solidFill>
                  <a:schemeClr val="accent1"/>
                </a:solidFill>
              </a:rPr>
              <a:t>frecvent</a:t>
            </a:r>
            <a:r>
              <a:rPr lang="en-GB" dirty="0">
                <a:solidFill>
                  <a:schemeClr val="accent1"/>
                </a:solidFill>
              </a:rPr>
              <a:t> </a:t>
            </a:r>
            <a:r>
              <a:rPr lang="en-GB" dirty="0" err="1">
                <a:solidFill>
                  <a:schemeClr val="accent1"/>
                </a:solidFill>
              </a:rPr>
              <a:t>utilizat</a:t>
            </a:r>
            <a:r>
              <a:rPr lang="en-GB" dirty="0">
                <a:solidFill>
                  <a:schemeClr val="accent1"/>
                </a:solidFill>
              </a:rPr>
              <a:t> </a:t>
            </a:r>
            <a:r>
              <a:rPr lang="en-GB" dirty="0" err="1">
                <a:solidFill>
                  <a:schemeClr val="accent1"/>
                </a:solidFill>
              </a:rPr>
              <a:t>procedeu</a:t>
            </a:r>
            <a:r>
              <a:rPr lang="en-GB" dirty="0">
                <a:solidFill>
                  <a:schemeClr val="accent1"/>
                </a:solidFill>
              </a:rPr>
              <a:t> </a:t>
            </a:r>
            <a:r>
              <a:rPr lang="en-GB" dirty="0" err="1">
                <a:solidFill>
                  <a:schemeClr val="accent1"/>
                </a:solidFill>
              </a:rPr>
              <a:t>pentru</a:t>
            </a:r>
            <a:r>
              <a:rPr lang="en-GB" dirty="0">
                <a:solidFill>
                  <a:schemeClr val="accent1"/>
                </a:solidFill>
              </a:rPr>
              <a:t> </a:t>
            </a:r>
            <a:r>
              <a:rPr lang="en-GB" dirty="0" err="1">
                <a:solidFill>
                  <a:schemeClr val="accent1"/>
                </a:solidFill>
              </a:rPr>
              <a:t>sterilizarea</a:t>
            </a:r>
            <a:r>
              <a:rPr lang="en-GB" dirty="0">
                <a:solidFill>
                  <a:schemeClr val="accent1"/>
                </a:solidFill>
              </a:rPr>
              <a:t> </a:t>
            </a:r>
            <a:r>
              <a:rPr lang="en-GB" dirty="0" err="1">
                <a:solidFill>
                  <a:schemeClr val="accent1"/>
                </a:solidFill>
              </a:rPr>
              <a:t>dispozitivelor</a:t>
            </a:r>
            <a:r>
              <a:rPr lang="en-GB" dirty="0">
                <a:solidFill>
                  <a:schemeClr val="accent1"/>
                </a:solidFill>
              </a:rPr>
              <a:t> </a:t>
            </a:r>
            <a:r>
              <a:rPr lang="en-GB" dirty="0" err="1">
                <a:solidFill>
                  <a:schemeClr val="accent1"/>
                </a:solidFill>
              </a:rPr>
              <a:t>și</a:t>
            </a:r>
            <a:r>
              <a:rPr lang="en-GB" dirty="0">
                <a:solidFill>
                  <a:schemeClr val="accent1"/>
                </a:solidFill>
              </a:rPr>
              <a:t> </a:t>
            </a:r>
            <a:r>
              <a:rPr lang="en-GB" dirty="0" err="1">
                <a:solidFill>
                  <a:schemeClr val="accent1"/>
                </a:solidFill>
              </a:rPr>
              <a:t>consumabilelor</a:t>
            </a:r>
            <a:r>
              <a:rPr lang="en-GB" dirty="0">
                <a:solidFill>
                  <a:schemeClr val="accent1"/>
                </a:solidFill>
              </a:rPr>
              <a:t> </a:t>
            </a:r>
            <a:r>
              <a:rPr lang="en-GB" dirty="0" err="1">
                <a:solidFill>
                  <a:schemeClr val="accent1"/>
                </a:solidFill>
              </a:rPr>
              <a:t>medicale</a:t>
            </a:r>
            <a:r>
              <a:rPr lang="en-GB" dirty="0">
                <a:solidFill>
                  <a:schemeClr val="accent1"/>
                </a:solidFill>
              </a:rPr>
              <a:t> </a:t>
            </a:r>
            <a:r>
              <a:rPr lang="en-GB" dirty="0" err="1">
                <a:solidFill>
                  <a:schemeClr val="accent1"/>
                </a:solidFill>
              </a:rPr>
              <a:t>sensibile</a:t>
            </a:r>
            <a:r>
              <a:rPr lang="en-GB" dirty="0">
                <a:solidFill>
                  <a:schemeClr val="accent1"/>
                </a:solidFill>
              </a:rPr>
              <a:t> la </a:t>
            </a:r>
            <a:r>
              <a:rPr lang="en-GB" dirty="0" err="1">
                <a:solidFill>
                  <a:schemeClr val="accent1"/>
                </a:solidFill>
              </a:rPr>
              <a:t>temperatură</a:t>
            </a:r>
            <a:r>
              <a:rPr lang="en-GB" dirty="0">
                <a:solidFill>
                  <a:schemeClr val="accent1"/>
                </a:solidFill>
              </a:rPr>
              <a:t> </a:t>
            </a:r>
            <a:r>
              <a:rPr lang="en-GB" dirty="0" err="1">
                <a:solidFill>
                  <a:schemeClr val="accent1"/>
                </a:solidFill>
              </a:rPr>
              <a:t>și</a:t>
            </a:r>
            <a:r>
              <a:rPr lang="en-GB" dirty="0">
                <a:solidFill>
                  <a:schemeClr val="accent1"/>
                </a:solidFill>
              </a:rPr>
              <a:t> </a:t>
            </a:r>
            <a:r>
              <a:rPr lang="en-GB" dirty="0" err="1">
                <a:solidFill>
                  <a:schemeClr val="accent1"/>
                </a:solidFill>
              </a:rPr>
              <a:t>umiditate</a:t>
            </a:r>
            <a:r>
              <a:rPr lang="en-GB" dirty="0">
                <a:solidFill>
                  <a:schemeClr val="accent1"/>
                </a:solidFill>
              </a:rPr>
              <a:t> în </a:t>
            </a:r>
            <a:r>
              <a:rPr lang="en-GB" dirty="0" err="1">
                <a:solidFill>
                  <a:schemeClr val="accent1"/>
                </a:solidFill>
              </a:rPr>
              <a:t>instituțiile</a:t>
            </a:r>
            <a:r>
              <a:rPr lang="en-GB" dirty="0">
                <a:solidFill>
                  <a:schemeClr val="accent1"/>
                </a:solidFill>
              </a:rPr>
              <a:t> </a:t>
            </a:r>
            <a:r>
              <a:rPr lang="en-GB" dirty="0" err="1">
                <a:solidFill>
                  <a:schemeClr val="accent1"/>
                </a:solidFill>
              </a:rPr>
              <a:t>medicale</a:t>
            </a:r>
            <a:r>
              <a:rPr lang="en-GB" dirty="0">
                <a:solidFill>
                  <a:schemeClr val="accent1"/>
                </a:solidFill>
              </a:rPr>
              <a:t> din </a:t>
            </a:r>
            <a:r>
              <a:rPr lang="en-GB" dirty="0" err="1">
                <a:solidFill>
                  <a:schemeClr val="accent1"/>
                </a:solidFill>
              </a:rPr>
              <a:t>Statele</a:t>
            </a:r>
            <a:r>
              <a:rPr lang="en-GB" dirty="0">
                <a:solidFill>
                  <a:schemeClr val="accent1"/>
                </a:solidFill>
              </a:rPr>
              <a:t> Unite. Sunt </a:t>
            </a:r>
            <a:r>
              <a:rPr lang="en-GB" dirty="0" err="1">
                <a:solidFill>
                  <a:schemeClr val="accent1"/>
                </a:solidFill>
              </a:rPr>
              <a:t>disponibile</a:t>
            </a:r>
            <a:r>
              <a:rPr lang="en-GB" dirty="0">
                <a:solidFill>
                  <a:schemeClr val="accent1"/>
                </a:solidFill>
              </a:rPr>
              <a:t> </a:t>
            </a:r>
            <a:r>
              <a:rPr lang="en-GB" dirty="0" err="1">
                <a:solidFill>
                  <a:schemeClr val="accent1"/>
                </a:solidFill>
              </a:rPr>
              <a:t>două</a:t>
            </a:r>
            <a:r>
              <a:rPr lang="en-GB" dirty="0">
                <a:solidFill>
                  <a:schemeClr val="accent1"/>
                </a:solidFill>
              </a:rPr>
              <a:t> </a:t>
            </a:r>
            <a:r>
              <a:rPr lang="en-GB" dirty="0" err="1">
                <a:solidFill>
                  <a:schemeClr val="accent1"/>
                </a:solidFill>
              </a:rPr>
              <a:t>tipuri</a:t>
            </a:r>
            <a:r>
              <a:rPr lang="en-GB" dirty="0">
                <a:solidFill>
                  <a:schemeClr val="accent1"/>
                </a:solidFill>
              </a:rPr>
              <a:t> de </a:t>
            </a:r>
            <a:r>
              <a:rPr lang="en-GB" dirty="0" err="1">
                <a:solidFill>
                  <a:schemeClr val="accent1"/>
                </a:solidFill>
              </a:rPr>
              <a:t>sterilizatoare</a:t>
            </a:r>
            <a:r>
              <a:rPr lang="en-GB" dirty="0">
                <a:solidFill>
                  <a:schemeClr val="accent1"/>
                </a:solidFill>
              </a:rPr>
              <a:t> ETO: </a:t>
            </a:r>
            <a:r>
              <a:rPr lang="en-GB" dirty="0" err="1">
                <a:solidFill>
                  <a:schemeClr val="accent1"/>
                </a:solidFill>
              </a:rPr>
              <a:t>gaz</a:t>
            </a:r>
            <a:r>
              <a:rPr lang="en-GB" dirty="0">
                <a:solidFill>
                  <a:schemeClr val="accent1"/>
                </a:solidFill>
              </a:rPr>
              <a:t> mixt </a:t>
            </a:r>
            <a:r>
              <a:rPr lang="en-GB" dirty="0" err="1">
                <a:solidFill>
                  <a:schemeClr val="accent1"/>
                </a:solidFill>
              </a:rPr>
              <a:t>și</a:t>
            </a:r>
            <a:r>
              <a:rPr lang="en-GB" dirty="0">
                <a:solidFill>
                  <a:schemeClr val="accent1"/>
                </a:solidFill>
              </a:rPr>
              <a:t> ETO 100%. </a:t>
            </a:r>
            <a:r>
              <a:rPr lang="en-GB" dirty="0" err="1">
                <a:solidFill>
                  <a:schemeClr val="accent1"/>
                </a:solidFill>
              </a:rPr>
              <a:t>Până</a:t>
            </a:r>
            <a:r>
              <a:rPr lang="en-GB" dirty="0">
                <a:solidFill>
                  <a:schemeClr val="accent1"/>
                </a:solidFill>
              </a:rPr>
              <a:t> în 1995, </a:t>
            </a:r>
            <a:r>
              <a:rPr lang="en-GB" dirty="0" err="1">
                <a:solidFill>
                  <a:schemeClr val="accent1"/>
                </a:solidFill>
              </a:rPr>
              <a:t>sterilizatoarele</a:t>
            </a:r>
            <a:r>
              <a:rPr lang="en-GB" dirty="0">
                <a:solidFill>
                  <a:schemeClr val="accent1"/>
                </a:solidFill>
              </a:rPr>
              <a:t> cu </a:t>
            </a:r>
            <a:r>
              <a:rPr lang="en-GB" dirty="0" err="1">
                <a:solidFill>
                  <a:schemeClr val="accent1"/>
                </a:solidFill>
              </a:rPr>
              <a:t>oxid</a:t>
            </a:r>
            <a:r>
              <a:rPr lang="en-GB" dirty="0">
                <a:solidFill>
                  <a:schemeClr val="accent1"/>
                </a:solidFill>
              </a:rPr>
              <a:t> de </a:t>
            </a:r>
            <a:r>
              <a:rPr lang="en-GB" dirty="0" err="1">
                <a:solidFill>
                  <a:schemeClr val="accent1"/>
                </a:solidFill>
              </a:rPr>
              <a:t>etilenă</a:t>
            </a:r>
            <a:r>
              <a:rPr lang="en-GB" dirty="0">
                <a:solidFill>
                  <a:schemeClr val="accent1"/>
                </a:solidFill>
              </a:rPr>
              <a:t> </a:t>
            </a:r>
            <a:r>
              <a:rPr lang="en-GB" dirty="0" err="1">
                <a:solidFill>
                  <a:schemeClr val="accent1"/>
                </a:solidFill>
              </a:rPr>
              <a:t>combinau</a:t>
            </a:r>
            <a:r>
              <a:rPr lang="en-GB" dirty="0">
                <a:solidFill>
                  <a:schemeClr val="accent1"/>
                </a:solidFill>
              </a:rPr>
              <a:t> ETO cu un agent de </a:t>
            </a:r>
            <a:r>
              <a:rPr lang="en-GB" dirty="0" err="1">
                <a:solidFill>
                  <a:schemeClr val="accent1"/>
                </a:solidFill>
              </a:rPr>
              <a:t>stabilizare</a:t>
            </a:r>
            <a:r>
              <a:rPr lang="en-GB" dirty="0">
                <a:solidFill>
                  <a:schemeClr val="accent1"/>
                </a:solidFill>
              </a:rPr>
              <a:t> </a:t>
            </a:r>
            <a:r>
              <a:rPr lang="en-GB" dirty="0" err="1">
                <a:solidFill>
                  <a:schemeClr val="accent1"/>
                </a:solidFill>
              </a:rPr>
              <a:t>clorofluorocarbon</a:t>
            </a:r>
            <a:r>
              <a:rPr lang="en-GB" dirty="0">
                <a:solidFill>
                  <a:schemeClr val="accent1"/>
                </a:solidFill>
              </a:rPr>
              <a:t> (CFC), </a:t>
            </a:r>
            <a:r>
              <a:rPr lang="en-GB" dirty="0" err="1">
                <a:solidFill>
                  <a:schemeClr val="accent1"/>
                </a:solidFill>
              </a:rPr>
              <a:t>cel</a:t>
            </a:r>
            <a:r>
              <a:rPr lang="en-GB" dirty="0">
                <a:solidFill>
                  <a:schemeClr val="accent1"/>
                </a:solidFill>
              </a:rPr>
              <a:t> </a:t>
            </a:r>
            <a:r>
              <a:rPr lang="en-GB" dirty="0" err="1">
                <a:solidFill>
                  <a:schemeClr val="accent1"/>
                </a:solidFill>
              </a:rPr>
              <a:t>mai</a:t>
            </a:r>
            <a:r>
              <a:rPr lang="en-GB" dirty="0">
                <a:solidFill>
                  <a:schemeClr val="accent1"/>
                </a:solidFill>
              </a:rPr>
              <a:t> </a:t>
            </a:r>
            <a:r>
              <a:rPr lang="en-GB" dirty="0" err="1">
                <a:solidFill>
                  <a:schemeClr val="accent1"/>
                </a:solidFill>
              </a:rPr>
              <a:t>frecvent</a:t>
            </a:r>
            <a:r>
              <a:rPr lang="en-GB" dirty="0">
                <a:solidFill>
                  <a:schemeClr val="accent1"/>
                </a:solidFill>
              </a:rPr>
              <a:t> </a:t>
            </a:r>
            <a:r>
              <a:rPr lang="en-GB" dirty="0" err="1">
                <a:solidFill>
                  <a:schemeClr val="accent1"/>
                </a:solidFill>
              </a:rPr>
              <a:t>într</a:t>
            </a:r>
            <a:r>
              <a:rPr lang="en-GB" dirty="0">
                <a:solidFill>
                  <a:schemeClr val="accent1"/>
                </a:solidFill>
              </a:rPr>
              <a:t>-un </a:t>
            </a:r>
            <a:r>
              <a:rPr lang="en-GB" dirty="0" err="1">
                <a:solidFill>
                  <a:schemeClr val="accent1"/>
                </a:solidFill>
              </a:rPr>
              <a:t>raport</a:t>
            </a:r>
            <a:r>
              <a:rPr lang="en-GB" dirty="0">
                <a:solidFill>
                  <a:schemeClr val="accent1"/>
                </a:solidFill>
              </a:rPr>
              <a:t> de 12% ETO </a:t>
            </a:r>
            <a:r>
              <a:rPr lang="en-GB" dirty="0" err="1">
                <a:solidFill>
                  <a:schemeClr val="accent1"/>
                </a:solidFill>
              </a:rPr>
              <a:t>amestecat</a:t>
            </a:r>
            <a:r>
              <a:rPr lang="en-GB" dirty="0">
                <a:solidFill>
                  <a:schemeClr val="accent1"/>
                </a:solidFill>
              </a:rPr>
              <a:t> cu 88% CFC (</a:t>
            </a:r>
            <a:r>
              <a:rPr lang="en-GB" dirty="0" err="1">
                <a:solidFill>
                  <a:schemeClr val="accent1"/>
                </a:solidFill>
              </a:rPr>
              <a:t>denumit</a:t>
            </a:r>
            <a:r>
              <a:rPr lang="en-GB" dirty="0">
                <a:solidFill>
                  <a:schemeClr val="accent1"/>
                </a:solidFill>
              </a:rPr>
              <a:t> 12/88 ETO). </a:t>
            </a:r>
            <a:endParaRPr lang="ro-RO" dirty="0" smtClean="0">
              <a:solidFill>
                <a:schemeClr val="accent1"/>
              </a:solidFill>
            </a:endParaRPr>
          </a:p>
          <a:p>
            <a:pPr marL="285750" indent="-285750" algn="just">
              <a:buFont typeface="Wingdings" panose="05000000000000000000" pitchFamily="2" charset="2"/>
              <a:buChar char="§"/>
            </a:pPr>
            <a:r>
              <a:rPr lang="en-GB" dirty="0" err="1" smtClean="0">
                <a:solidFill>
                  <a:schemeClr val="accent1"/>
                </a:solidFill>
              </a:rPr>
              <a:t>Tehnologiile</a:t>
            </a:r>
            <a:r>
              <a:rPr lang="en-GB" dirty="0" smtClean="0">
                <a:solidFill>
                  <a:schemeClr val="accent1"/>
                </a:solidFill>
              </a:rPr>
              <a:t> </a:t>
            </a:r>
            <a:r>
              <a:rPr lang="en-GB" dirty="0">
                <a:solidFill>
                  <a:schemeClr val="accent1"/>
                </a:solidFill>
              </a:rPr>
              <a:t>alternative la ETO cu </a:t>
            </a:r>
            <a:r>
              <a:rPr lang="en-GB" dirty="0" err="1">
                <a:solidFill>
                  <a:schemeClr val="accent1"/>
                </a:solidFill>
              </a:rPr>
              <a:t>clorofluorocarburi</a:t>
            </a:r>
            <a:r>
              <a:rPr lang="en-GB" dirty="0">
                <a:solidFill>
                  <a:schemeClr val="accent1"/>
                </a:solidFill>
              </a:rPr>
              <a:t> care sunt </a:t>
            </a:r>
            <a:r>
              <a:rPr lang="en-GB" dirty="0" err="1">
                <a:solidFill>
                  <a:schemeClr val="accent1"/>
                </a:solidFill>
              </a:rPr>
              <a:t>disponibile</a:t>
            </a:r>
            <a:r>
              <a:rPr lang="en-GB" dirty="0">
                <a:solidFill>
                  <a:schemeClr val="accent1"/>
                </a:solidFill>
              </a:rPr>
              <a:t> în </a:t>
            </a:r>
            <a:r>
              <a:rPr lang="en-GB" dirty="0" err="1">
                <a:solidFill>
                  <a:schemeClr val="accent1"/>
                </a:solidFill>
              </a:rPr>
              <a:t>prezent</a:t>
            </a:r>
            <a:r>
              <a:rPr lang="en-GB" dirty="0">
                <a:solidFill>
                  <a:schemeClr val="accent1"/>
                </a:solidFill>
              </a:rPr>
              <a:t> </a:t>
            </a:r>
            <a:r>
              <a:rPr lang="en-GB" dirty="0" err="1">
                <a:solidFill>
                  <a:schemeClr val="accent1"/>
                </a:solidFill>
              </a:rPr>
              <a:t>și</a:t>
            </a:r>
            <a:r>
              <a:rPr lang="en-GB" dirty="0">
                <a:solidFill>
                  <a:schemeClr val="accent1"/>
                </a:solidFill>
              </a:rPr>
              <a:t> </a:t>
            </a:r>
            <a:r>
              <a:rPr lang="en-GB" dirty="0" err="1">
                <a:solidFill>
                  <a:schemeClr val="accent1"/>
                </a:solidFill>
              </a:rPr>
              <a:t>aprobate</a:t>
            </a:r>
            <a:r>
              <a:rPr lang="en-GB" dirty="0">
                <a:solidFill>
                  <a:schemeClr val="accent1"/>
                </a:solidFill>
              </a:rPr>
              <a:t> de FDA </a:t>
            </a:r>
            <a:r>
              <a:rPr lang="en-GB" dirty="0" err="1">
                <a:solidFill>
                  <a:schemeClr val="accent1"/>
                </a:solidFill>
              </a:rPr>
              <a:t>pentru</a:t>
            </a:r>
            <a:r>
              <a:rPr lang="en-GB" dirty="0">
                <a:solidFill>
                  <a:schemeClr val="accent1"/>
                </a:solidFill>
              </a:rPr>
              <a:t> </a:t>
            </a:r>
            <a:r>
              <a:rPr lang="en-GB" dirty="0" err="1">
                <a:solidFill>
                  <a:schemeClr val="accent1"/>
                </a:solidFill>
              </a:rPr>
              <a:t>echipamente</a:t>
            </a:r>
            <a:r>
              <a:rPr lang="en-GB" dirty="0">
                <a:solidFill>
                  <a:schemeClr val="accent1"/>
                </a:solidFill>
              </a:rPr>
              <a:t> </a:t>
            </a:r>
            <a:r>
              <a:rPr lang="en-GB" dirty="0" err="1">
                <a:solidFill>
                  <a:schemeClr val="accent1"/>
                </a:solidFill>
              </a:rPr>
              <a:t>medicale</a:t>
            </a:r>
            <a:r>
              <a:rPr lang="en-GB" dirty="0">
                <a:solidFill>
                  <a:schemeClr val="accent1"/>
                </a:solidFill>
              </a:rPr>
              <a:t> </a:t>
            </a:r>
            <a:r>
              <a:rPr lang="en-GB" dirty="0" err="1">
                <a:solidFill>
                  <a:schemeClr val="accent1"/>
                </a:solidFill>
              </a:rPr>
              <a:t>includ</a:t>
            </a:r>
            <a:r>
              <a:rPr lang="en-GB" dirty="0">
                <a:solidFill>
                  <a:schemeClr val="accent1"/>
                </a:solidFill>
              </a:rPr>
              <a:t> 100% ETO; ETO cu un </a:t>
            </a:r>
            <a:r>
              <a:rPr lang="en-GB" dirty="0" err="1">
                <a:solidFill>
                  <a:schemeClr val="accent1"/>
                </a:solidFill>
              </a:rPr>
              <a:t>gaz</a:t>
            </a:r>
            <a:r>
              <a:rPr lang="en-GB" dirty="0">
                <a:solidFill>
                  <a:schemeClr val="accent1"/>
                </a:solidFill>
              </a:rPr>
              <a:t> </a:t>
            </a:r>
            <a:r>
              <a:rPr lang="en-GB" dirty="0" err="1">
                <a:solidFill>
                  <a:schemeClr val="accent1"/>
                </a:solidFill>
              </a:rPr>
              <a:t>stabilizator</a:t>
            </a:r>
            <a:r>
              <a:rPr lang="en-GB" dirty="0">
                <a:solidFill>
                  <a:schemeClr val="accent1"/>
                </a:solidFill>
              </a:rPr>
              <a:t> </a:t>
            </a:r>
            <a:r>
              <a:rPr lang="en-GB" dirty="0" err="1">
                <a:solidFill>
                  <a:schemeClr val="accent1"/>
                </a:solidFill>
              </a:rPr>
              <a:t>diferit</a:t>
            </a:r>
            <a:r>
              <a:rPr lang="en-GB" dirty="0">
                <a:solidFill>
                  <a:schemeClr val="accent1"/>
                </a:solidFill>
              </a:rPr>
              <a:t>, cum </a:t>
            </a:r>
            <a:r>
              <a:rPr lang="en-GB" dirty="0" err="1">
                <a:solidFill>
                  <a:schemeClr val="accent1"/>
                </a:solidFill>
              </a:rPr>
              <a:t>ar</a:t>
            </a:r>
            <a:r>
              <a:rPr lang="en-GB" dirty="0">
                <a:solidFill>
                  <a:schemeClr val="accent1"/>
                </a:solidFill>
              </a:rPr>
              <a:t> fi </a:t>
            </a:r>
            <a:r>
              <a:rPr lang="en-GB" dirty="0" err="1">
                <a:solidFill>
                  <a:schemeClr val="accent1"/>
                </a:solidFill>
              </a:rPr>
              <a:t>dioxid</a:t>
            </a:r>
            <a:r>
              <a:rPr lang="en-GB" dirty="0">
                <a:solidFill>
                  <a:schemeClr val="accent1"/>
                </a:solidFill>
              </a:rPr>
              <a:t> de carbon </a:t>
            </a:r>
            <a:r>
              <a:rPr lang="en-GB" dirty="0" err="1">
                <a:solidFill>
                  <a:schemeClr val="accent1"/>
                </a:solidFill>
              </a:rPr>
              <a:t>sau</a:t>
            </a:r>
            <a:r>
              <a:rPr lang="en-GB" dirty="0">
                <a:solidFill>
                  <a:schemeClr val="accent1"/>
                </a:solidFill>
              </a:rPr>
              <a:t> </a:t>
            </a:r>
            <a:r>
              <a:rPr lang="en-GB" dirty="0" err="1">
                <a:solidFill>
                  <a:schemeClr val="accent1"/>
                </a:solidFill>
              </a:rPr>
              <a:t>hidroclorofluorocarburi</a:t>
            </a:r>
            <a:r>
              <a:rPr lang="en-GB" dirty="0">
                <a:solidFill>
                  <a:schemeClr val="accent1"/>
                </a:solidFill>
              </a:rPr>
              <a:t> (HCFC); </a:t>
            </a:r>
            <a:r>
              <a:rPr lang="en-GB" dirty="0" err="1">
                <a:solidFill>
                  <a:schemeClr val="accent1"/>
                </a:solidFill>
              </a:rPr>
              <a:t>scufundare</a:t>
            </a:r>
            <a:r>
              <a:rPr lang="en-GB" dirty="0">
                <a:solidFill>
                  <a:schemeClr val="accent1"/>
                </a:solidFill>
              </a:rPr>
              <a:t> în acid peracetic; </a:t>
            </a:r>
            <a:r>
              <a:rPr lang="en-GB" dirty="0" err="1">
                <a:solidFill>
                  <a:schemeClr val="accent1"/>
                </a:solidFill>
              </a:rPr>
              <a:t>peroxid</a:t>
            </a:r>
            <a:r>
              <a:rPr lang="en-GB" dirty="0">
                <a:solidFill>
                  <a:schemeClr val="accent1"/>
                </a:solidFill>
              </a:rPr>
              <a:t> de </a:t>
            </a:r>
            <a:r>
              <a:rPr lang="en-GB" dirty="0" err="1">
                <a:solidFill>
                  <a:schemeClr val="accent1"/>
                </a:solidFill>
              </a:rPr>
              <a:t>hidrogen</a:t>
            </a:r>
            <a:r>
              <a:rPr lang="en-GB" dirty="0">
                <a:solidFill>
                  <a:schemeClr val="accent1"/>
                </a:solidFill>
              </a:rPr>
              <a:t> </a:t>
            </a:r>
            <a:r>
              <a:rPr lang="en-GB" dirty="0" err="1">
                <a:solidFill>
                  <a:schemeClr val="accent1"/>
                </a:solidFill>
              </a:rPr>
              <a:t>plasmă</a:t>
            </a:r>
            <a:r>
              <a:rPr lang="en-GB" dirty="0">
                <a:solidFill>
                  <a:schemeClr val="accent1"/>
                </a:solidFill>
              </a:rPr>
              <a:t> </a:t>
            </a:r>
            <a:r>
              <a:rPr lang="en-GB" dirty="0" err="1">
                <a:solidFill>
                  <a:schemeClr val="accent1"/>
                </a:solidFill>
              </a:rPr>
              <a:t>gazoasă</a:t>
            </a:r>
            <a:r>
              <a:rPr lang="en-GB" dirty="0">
                <a:solidFill>
                  <a:schemeClr val="accent1"/>
                </a:solidFill>
              </a:rPr>
              <a:t>; </a:t>
            </a:r>
            <a:r>
              <a:rPr lang="en-GB" dirty="0" err="1">
                <a:solidFill>
                  <a:schemeClr val="accent1"/>
                </a:solidFill>
              </a:rPr>
              <a:t>si</a:t>
            </a:r>
            <a:r>
              <a:rPr lang="en-GB" dirty="0">
                <a:solidFill>
                  <a:schemeClr val="accent1"/>
                </a:solidFill>
              </a:rPr>
              <a:t> </a:t>
            </a:r>
            <a:r>
              <a:rPr lang="en-GB" dirty="0" err="1">
                <a:solidFill>
                  <a:schemeClr val="accent1"/>
                </a:solidFill>
              </a:rPr>
              <a:t>ozon</a:t>
            </a:r>
            <a:r>
              <a:rPr lang="en-GB" dirty="0"/>
              <a:t>.</a:t>
            </a:r>
            <a:endParaRPr lang="en-GB" dirty="0"/>
          </a:p>
        </p:txBody>
      </p:sp>
      <p:pic>
        <p:nvPicPr>
          <p:cNvPr id="5122" name="Picture 2" descr="Low Temperature Plasma Sterilizer with Hydrogen Peroxide - YouTub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679583" y="3262923"/>
            <a:ext cx="6115317" cy="333749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Q OQ PQ Validation of Hydrogen Peroxide Low Temperature Plasma Sterilizer  - TSQuality.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254" y="3354781"/>
            <a:ext cx="5512955" cy="31636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933941" y="6544546"/>
            <a:ext cx="6098146" cy="276999"/>
          </a:xfrm>
          <a:prstGeom prst="rect">
            <a:avLst/>
          </a:prstGeom>
          <a:noFill/>
        </p:spPr>
        <p:txBody>
          <a:bodyPr wrap="square">
            <a:spAutoFit/>
          </a:bodyPr>
          <a:lstStyle/>
          <a:p>
            <a:pPr algn="r"/>
            <a:r>
              <a:rPr lang="x-none" sz="1200" dirty="0"/>
              <a:t>Sursa: CDC</a:t>
            </a:r>
            <a:endParaRPr lang="x-none" sz="1200"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05509" y="0"/>
            <a:ext cx="2180982" cy="646331"/>
          </a:xfrm>
          <a:prstGeom prst="rect">
            <a:avLst/>
          </a:prstGeom>
          <a:noFill/>
        </p:spPr>
        <p:txBody>
          <a:bodyPr wrap="none" rtlCol="0">
            <a:spAutoFit/>
          </a:bodyPr>
          <a:lstStyle/>
          <a:p>
            <a:pPr algn="ctr"/>
            <a:r>
              <a:rPr lang="x-none" sz="3600" b="1" dirty="0">
                <a:solidFill>
                  <a:schemeClr val="accent1"/>
                </a:solidFill>
                <a:latin typeface="+mj-lt"/>
              </a:rPr>
              <a:t>Sterilizarea</a:t>
            </a:r>
            <a:endParaRPr lang="x-none" sz="3600" b="1" dirty="0">
              <a:solidFill>
                <a:schemeClr val="accent1"/>
              </a:solidFill>
              <a:latin typeface="+mj-lt"/>
            </a:endParaRPr>
          </a:p>
        </p:txBody>
      </p:sp>
      <p:sp>
        <p:nvSpPr>
          <p:cNvPr id="4" name="TextBox 3"/>
          <p:cNvSpPr txBox="1"/>
          <p:nvPr/>
        </p:nvSpPr>
        <p:spPr>
          <a:xfrm>
            <a:off x="397098" y="677600"/>
            <a:ext cx="11397802" cy="1477328"/>
          </a:xfrm>
          <a:prstGeom prst="rect">
            <a:avLst/>
          </a:prstGeom>
          <a:noFill/>
        </p:spPr>
        <p:txBody>
          <a:bodyPr wrap="square">
            <a:spAutoFit/>
          </a:bodyPr>
          <a:lstStyle/>
          <a:p>
            <a:r>
              <a:rPr lang="en-GB" b="1" dirty="0" err="1">
                <a:solidFill>
                  <a:schemeClr val="accent1"/>
                </a:solidFill>
              </a:rPr>
              <a:t>Sterilizare</a:t>
            </a:r>
            <a:r>
              <a:rPr lang="en-GB" b="1" dirty="0">
                <a:solidFill>
                  <a:schemeClr val="accent1"/>
                </a:solidFill>
              </a:rPr>
              <a:t> „</a:t>
            </a:r>
            <a:r>
              <a:rPr lang="en-GB" b="1" dirty="0" err="1">
                <a:solidFill>
                  <a:schemeClr val="accent1"/>
                </a:solidFill>
              </a:rPr>
              <a:t>gaz</a:t>
            </a:r>
            <a:r>
              <a:rPr lang="en-GB" b="1" dirty="0">
                <a:solidFill>
                  <a:schemeClr val="accent1"/>
                </a:solidFill>
              </a:rPr>
              <a:t>” cu </a:t>
            </a:r>
            <a:r>
              <a:rPr lang="en-GB" b="1" dirty="0" err="1">
                <a:solidFill>
                  <a:schemeClr val="accent1"/>
                </a:solidFill>
              </a:rPr>
              <a:t>oxid</a:t>
            </a:r>
            <a:r>
              <a:rPr lang="en-GB" b="1" dirty="0">
                <a:solidFill>
                  <a:schemeClr val="accent1"/>
                </a:solidFill>
              </a:rPr>
              <a:t> de </a:t>
            </a:r>
            <a:r>
              <a:rPr lang="en-GB" b="1" dirty="0" err="1">
                <a:solidFill>
                  <a:schemeClr val="accent1"/>
                </a:solidFill>
              </a:rPr>
              <a:t>etilenă</a:t>
            </a:r>
            <a:endParaRPr lang="en-GB" b="1" dirty="0">
              <a:solidFill>
                <a:schemeClr val="accent1"/>
              </a:solidFill>
            </a:endParaRPr>
          </a:p>
          <a:p>
            <a:r>
              <a:rPr lang="en-GB" dirty="0">
                <a:solidFill>
                  <a:schemeClr val="accent1"/>
                </a:solidFill>
              </a:rPr>
              <a:t>ETO </a:t>
            </a:r>
            <a:r>
              <a:rPr lang="en-GB" dirty="0" err="1">
                <a:solidFill>
                  <a:schemeClr val="accent1"/>
                </a:solidFill>
              </a:rPr>
              <a:t>este</a:t>
            </a:r>
            <a:r>
              <a:rPr lang="en-GB" dirty="0">
                <a:solidFill>
                  <a:schemeClr val="accent1"/>
                </a:solidFill>
              </a:rPr>
              <a:t> un </a:t>
            </a:r>
            <a:r>
              <a:rPr lang="en-GB" dirty="0" err="1">
                <a:solidFill>
                  <a:schemeClr val="accent1"/>
                </a:solidFill>
              </a:rPr>
              <a:t>gaz</a:t>
            </a:r>
            <a:r>
              <a:rPr lang="en-GB" dirty="0">
                <a:solidFill>
                  <a:schemeClr val="accent1"/>
                </a:solidFill>
              </a:rPr>
              <a:t> </a:t>
            </a:r>
            <a:r>
              <a:rPr lang="en-GB" dirty="0" err="1">
                <a:solidFill>
                  <a:schemeClr val="accent1"/>
                </a:solidFill>
              </a:rPr>
              <a:t>incolor</a:t>
            </a:r>
            <a:r>
              <a:rPr lang="en-GB" dirty="0">
                <a:solidFill>
                  <a:schemeClr val="accent1"/>
                </a:solidFill>
              </a:rPr>
              <a:t> care </a:t>
            </a:r>
            <a:r>
              <a:rPr lang="en-GB" dirty="0" err="1">
                <a:solidFill>
                  <a:schemeClr val="accent1"/>
                </a:solidFill>
              </a:rPr>
              <a:t>este</a:t>
            </a:r>
            <a:r>
              <a:rPr lang="en-GB" dirty="0">
                <a:solidFill>
                  <a:schemeClr val="accent1"/>
                </a:solidFill>
              </a:rPr>
              <a:t> </a:t>
            </a:r>
            <a:r>
              <a:rPr lang="en-GB" dirty="0" err="1">
                <a:solidFill>
                  <a:schemeClr val="accent1"/>
                </a:solidFill>
              </a:rPr>
              <a:t>inflamabil</a:t>
            </a:r>
            <a:r>
              <a:rPr lang="en-GB" dirty="0">
                <a:solidFill>
                  <a:schemeClr val="accent1"/>
                </a:solidFill>
              </a:rPr>
              <a:t> </a:t>
            </a:r>
            <a:r>
              <a:rPr lang="en-GB" dirty="0" err="1">
                <a:solidFill>
                  <a:schemeClr val="accent1"/>
                </a:solidFill>
              </a:rPr>
              <a:t>și</a:t>
            </a:r>
            <a:r>
              <a:rPr lang="en-GB" dirty="0">
                <a:solidFill>
                  <a:schemeClr val="accent1"/>
                </a:solidFill>
              </a:rPr>
              <a:t> </a:t>
            </a:r>
            <a:r>
              <a:rPr lang="en-GB" dirty="0" err="1">
                <a:solidFill>
                  <a:schemeClr val="accent1"/>
                </a:solidFill>
              </a:rPr>
              <a:t>exploziv</a:t>
            </a:r>
            <a:r>
              <a:rPr lang="en-GB" dirty="0">
                <a:solidFill>
                  <a:schemeClr val="accent1"/>
                </a:solidFill>
              </a:rPr>
              <a:t>. </a:t>
            </a:r>
            <a:r>
              <a:rPr lang="en-GB" dirty="0" err="1">
                <a:solidFill>
                  <a:schemeClr val="accent1"/>
                </a:solidFill>
              </a:rPr>
              <a:t>Cei</a:t>
            </a:r>
            <a:r>
              <a:rPr lang="en-GB" dirty="0">
                <a:solidFill>
                  <a:schemeClr val="accent1"/>
                </a:solidFill>
              </a:rPr>
              <a:t> </a:t>
            </a:r>
            <a:r>
              <a:rPr lang="en-GB" dirty="0" err="1">
                <a:solidFill>
                  <a:schemeClr val="accent1"/>
                </a:solidFill>
              </a:rPr>
              <a:t>patru</a:t>
            </a:r>
            <a:r>
              <a:rPr lang="en-GB" dirty="0">
                <a:solidFill>
                  <a:schemeClr val="accent1"/>
                </a:solidFill>
              </a:rPr>
              <a:t> </a:t>
            </a:r>
            <a:r>
              <a:rPr lang="en-GB" dirty="0" err="1">
                <a:solidFill>
                  <a:schemeClr val="accent1"/>
                </a:solidFill>
              </a:rPr>
              <a:t>parametri</a:t>
            </a:r>
            <a:r>
              <a:rPr lang="en-GB" dirty="0">
                <a:solidFill>
                  <a:schemeClr val="accent1"/>
                </a:solidFill>
              </a:rPr>
              <a:t> </a:t>
            </a:r>
            <a:r>
              <a:rPr lang="en-GB" dirty="0" err="1">
                <a:solidFill>
                  <a:schemeClr val="accent1"/>
                </a:solidFill>
              </a:rPr>
              <a:t>esențiali</a:t>
            </a:r>
            <a:r>
              <a:rPr lang="en-GB" dirty="0">
                <a:solidFill>
                  <a:schemeClr val="accent1"/>
                </a:solidFill>
              </a:rPr>
              <a:t> sunt: </a:t>
            </a:r>
            <a:r>
              <a:rPr lang="en-GB" dirty="0" err="1">
                <a:solidFill>
                  <a:schemeClr val="accent1"/>
                </a:solidFill>
              </a:rPr>
              <a:t>concentrația</a:t>
            </a:r>
            <a:r>
              <a:rPr lang="en-GB" dirty="0">
                <a:solidFill>
                  <a:schemeClr val="accent1"/>
                </a:solidFill>
              </a:rPr>
              <a:t> </a:t>
            </a:r>
            <a:r>
              <a:rPr lang="en-GB" dirty="0" err="1">
                <a:solidFill>
                  <a:schemeClr val="accent1"/>
                </a:solidFill>
              </a:rPr>
              <a:t>gazului</a:t>
            </a:r>
            <a:r>
              <a:rPr lang="en-GB" dirty="0">
                <a:solidFill>
                  <a:schemeClr val="accent1"/>
                </a:solidFill>
              </a:rPr>
              <a:t> (450 </a:t>
            </a:r>
            <a:r>
              <a:rPr lang="en-GB" dirty="0" err="1">
                <a:solidFill>
                  <a:schemeClr val="accent1"/>
                </a:solidFill>
              </a:rPr>
              <a:t>până</a:t>
            </a:r>
            <a:r>
              <a:rPr lang="en-GB" dirty="0">
                <a:solidFill>
                  <a:schemeClr val="accent1"/>
                </a:solidFill>
              </a:rPr>
              <a:t> la 1200 mg/l); </a:t>
            </a:r>
            <a:r>
              <a:rPr lang="en-GB" dirty="0" err="1">
                <a:solidFill>
                  <a:schemeClr val="accent1"/>
                </a:solidFill>
              </a:rPr>
              <a:t>temperatura</a:t>
            </a:r>
            <a:r>
              <a:rPr lang="en-GB" dirty="0">
                <a:solidFill>
                  <a:schemeClr val="accent1"/>
                </a:solidFill>
              </a:rPr>
              <a:t> (37 </a:t>
            </a:r>
            <a:r>
              <a:rPr lang="en-GB" dirty="0" err="1">
                <a:solidFill>
                  <a:schemeClr val="accent1"/>
                </a:solidFill>
              </a:rPr>
              <a:t>până</a:t>
            </a:r>
            <a:r>
              <a:rPr lang="en-GB" dirty="0">
                <a:solidFill>
                  <a:schemeClr val="accent1"/>
                </a:solidFill>
              </a:rPr>
              <a:t> la 63°C); </a:t>
            </a:r>
            <a:r>
              <a:rPr lang="en-GB" dirty="0" err="1">
                <a:solidFill>
                  <a:schemeClr val="accent1"/>
                </a:solidFill>
              </a:rPr>
              <a:t>umiditatea</a:t>
            </a:r>
            <a:r>
              <a:rPr lang="en-GB" dirty="0">
                <a:solidFill>
                  <a:schemeClr val="accent1"/>
                </a:solidFill>
              </a:rPr>
              <a:t> </a:t>
            </a:r>
            <a:r>
              <a:rPr lang="en-GB" dirty="0" err="1">
                <a:solidFill>
                  <a:schemeClr val="accent1"/>
                </a:solidFill>
              </a:rPr>
              <a:t>relativă</a:t>
            </a:r>
            <a:r>
              <a:rPr lang="en-GB" dirty="0">
                <a:solidFill>
                  <a:schemeClr val="accent1"/>
                </a:solidFill>
              </a:rPr>
              <a:t> (40 </a:t>
            </a:r>
            <a:r>
              <a:rPr lang="en-GB" dirty="0" err="1">
                <a:solidFill>
                  <a:schemeClr val="accent1"/>
                </a:solidFill>
              </a:rPr>
              <a:t>până</a:t>
            </a:r>
            <a:r>
              <a:rPr lang="en-GB" dirty="0">
                <a:solidFill>
                  <a:schemeClr val="accent1"/>
                </a:solidFill>
              </a:rPr>
              <a:t> la 80%) (</a:t>
            </a:r>
            <a:r>
              <a:rPr lang="en-GB" dirty="0" err="1">
                <a:solidFill>
                  <a:schemeClr val="accent1"/>
                </a:solidFill>
              </a:rPr>
              <a:t>moleculele</a:t>
            </a:r>
            <a:r>
              <a:rPr lang="en-GB" dirty="0">
                <a:solidFill>
                  <a:schemeClr val="accent1"/>
                </a:solidFill>
              </a:rPr>
              <a:t> de </a:t>
            </a:r>
            <a:r>
              <a:rPr lang="en-GB" dirty="0" err="1">
                <a:solidFill>
                  <a:schemeClr val="accent1"/>
                </a:solidFill>
              </a:rPr>
              <a:t>apă</a:t>
            </a:r>
            <a:r>
              <a:rPr lang="en-GB" dirty="0">
                <a:solidFill>
                  <a:schemeClr val="accent1"/>
                </a:solidFill>
              </a:rPr>
              <a:t> </a:t>
            </a:r>
            <a:r>
              <a:rPr lang="en-GB" dirty="0" err="1">
                <a:solidFill>
                  <a:schemeClr val="accent1"/>
                </a:solidFill>
              </a:rPr>
              <a:t>transportă</a:t>
            </a:r>
            <a:r>
              <a:rPr lang="en-GB" dirty="0">
                <a:solidFill>
                  <a:schemeClr val="accent1"/>
                </a:solidFill>
              </a:rPr>
              <a:t> ETO la </a:t>
            </a:r>
            <a:r>
              <a:rPr lang="en-GB" dirty="0" err="1">
                <a:solidFill>
                  <a:schemeClr val="accent1"/>
                </a:solidFill>
              </a:rPr>
              <a:t>locurile</a:t>
            </a:r>
            <a:r>
              <a:rPr lang="en-GB" dirty="0">
                <a:solidFill>
                  <a:schemeClr val="accent1"/>
                </a:solidFill>
              </a:rPr>
              <a:t> reactive); </a:t>
            </a:r>
            <a:r>
              <a:rPr lang="en-GB" dirty="0" err="1">
                <a:solidFill>
                  <a:schemeClr val="accent1"/>
                </a:solidFill>
              </a:rPr>
              <a:t>și</a:t>
            </a:r>
            <a:r>
              <a:rPr lang="en-GB" dirty="0">
                <a:solidFill>
                  <a:schemeClr val="accent1"/>
                </a:solidFill>
              </a:rPr>
              <a:t> </a:t>
            </a:r>
            <a:r>
              <a:rPr lang="en-GB" dirty="0" err="1">
                <a:solidFill>
                  <a:schemeClr val="accent1"/>
                </a:solidFill>
              </a:rPr>
              <a:t>timpul</a:t>
            </a:r>
            <a:r>
              <a:rPr lang="en-GB" dirty="0">
                <a:solidFill>
                  <a:schemeClr val="accent1"/>
                </a:solidFill>
              </a:rPr>
              <a:t> de </a:t>
            </a:r>
            <a:r>
              <a:rPr lang="en-GB" dirty="0" err="1">
                <a:solidFill>
                  <a:schemeClr val="accent1"/>
                </a:solidFill>
              </a:rPr>
              <a:t>expunere</a:t>
            </a:r>
            <a:r>
              <a:rPr lang="en-GB" dirty="0">
                <a:solidFill>
                  <a:schemeClr val="accent1"/>
                </a:solidFill>
              </a:rPr>
              <a:t> (1 </a:t>
            </a:r>
            <a:r>
              <a:rPr lang="en-GB" dirty="0" err="1">
                <a:solidFill>
                  <a:schemeClr val="accent1"/>
                </a:solidFill>
              </a:rPr>
              <a:t>până</a:t>
            </a:r>
            <a:r>
              <a:rPr lang="en-GB" dirty="0">
                <a:solidFill>
                  <a:schemeClr val="accent1"/>
                </a:solidFill>
              </a:rPr>
              <a:t> la 6 ore). </a:t>
            </a:r>
            <a:r>
              <a:rPr lang="en-GB" dirty="0" err="1">
                <a:solidFill>
                  <a:schemeClr val="accent1"/>
                </a:solidFill>
              </a:rPr>
              <a:t>Acestea</a:t>
            </a:r>
            <a:r>
              <a:rPr lang="en-GB" dirty="0">
                <a:solidFill>
                  <a:schemeClr val="accent1"/>
                </a:solidFill>
              </a:rPr>
              <a:t> </a:t>
            </a:r>
            <a:r>
              <a:rPr lang="en-GB" dirty="0" err="1">
                <a:solidFill>
                  <a:schemeClr val="accent1"/>
                </a:solidFill>
              </a:rPr>
              <a:t>influențează</a:t>
            </a:r>
            <a:r>
              <a:rPr lang="en-GB" dirty="0">
                <a:solidFill>
                  <a:schemeClr val="accent1"/>
                </a:solidFill>
              </a:rPr>
              <a:t> </a:t>
            </a:r>
            <a:r>
              <a:rPr lang="en-GB" dirty="0" err="1">
                <a:solidFill>
                  <a:schemeClr val="accent1"/>
                </a:solidFill>
              </a:rPr>
              <a:t>eficacitatea</a:t>
            </a:r>
            <a:r>
              <a:rPr lang="en-GB" dirty="0">
                <a:solidFill>
                  <a:schemeClr val="accent1"/>
                </a:solidFill>
              </a:rPr>
              <a:t> </a:t>
            </a:r>
            <a:r>
              <a:rPr lang="en-GB" dirty="0" err="1">
                <a:solidFill>
                  <a:schemeClr val="accent1"/>
                </a:solidFill>
              </a:rPr>
              <a:t>sterilizării</a:t>
            </a:r>
            <a:r>
              <a:rPr lang="en-GB" dirty="0">
                <a:solidFill>
                  <a:schemeClr val="accent1"/>
                </a:solidFill>
              </a:rPr>
              <a:t> ETO. În </a:t>
            </a:r>
            <a:r>
              <a:rPr lang="en-GB" dirty="0" err="1">
                <a:solidFill>
                  <a:schemeClr val="accent1"/>
                </a:solidFill>
              </a:rPr>
              <a:t>anumite</a:t>
            </a:r>
            <a:r>
              <a:rPr lang="en-GB" dirty="0">
                <a:solidFill>
                  <a:schemeClr val="accent1"/>
                </a:solidFill>
              </a:rPr>
              <a:t> </a:t>
            </a:r>
            <a:r>
              <a:rPr lang="en-GB" dirty="0" err="1">
                <a:solidFill>
                  <a:schemeClr val="accent1"/>
                </a:solidFill>
              </a:rPr>
              <a:t>limitări</a:t>
            </a:r>
            <a:r>
              <a:rPr lang="en-GB" dirty="0">
                <a:solidFill>
                  <a:schemeClr val="accent1"/>
                </a:solidFill>
              </a:rPr>
              <a:t>, o </a:t>
            </a:r>
            <a:r>
              <a:rPr lang="en-GB" dirty="0" err="1">
                <a:solidFill>
                  <a:schemeClr val="accent1"/>
                </a:solidFill>
              </a:rPr>
              <a:t>creștere</a:t>
            </a:r>
            <a:r>
              <a:rPr lang="en-GB" dirty="0">
                <a:solidFill>
                  <a:schemeClr val="accent1"/>
                </a:solidFill>
              </a:rPr>
              <a:t> a </a:t>
            </a:r>
            <a:r>
              <a:rPr lang="en-GB" dirty="0" err="1">
                <a:solidFill>
                  <a:schemeClr val="accent1"/>
                </a:solidFill>
              </a:rPr>
              <a:t>concentrației</a:t>
            </a:r>
            <a:r>
              <a:rPr lang="en-GB" dirty="0">
                <a:solidFill>
                  <a:schemeClr val="accent1"/>
                </a:solidFill>
              </a:rPr>
              <a:t> </a:t>
            </a:r>
            <a:r>
              <a:rPr lang="en-GB" dirty="0" err="1">
                <a:solidFill>
                  <a:schemeClr val="accent1"/>
                </a:solidFill>
              </a:rPr>
              <a:t>și</a:t>
            </a:r>
            <a:r>
              <a:rPr lang="en-GB" dirty="0">
                <a:solidFill>
                  <a:schemeClr val="accent1"/>
                </a:solidFill>
              </a:rPr>
              <a:t> a </a:t>
            </a:r>
            <a:r>
              <a:rPr lang="en-GB" dirty="0" err="1">
                <a:solidFill>
                  <a:schemeClr val="accent1"/>
                </a:solidFill>
              </a:rPr>
              <a:t>temperaturii</a:t>
            </a:r>
            <a:r>
              <a:rPr lang="en-GB" dirty="0">
                <a:solidFill>
                  <a:schemeClr val="accent1"/>
                </a:solidFill>
              </a:rPr>
              <a:t> </a:t>
            </a:r>
            <a:r>
              <a:rPr lang="en-GB" dirty="0" err="1">
                <a:solidFill>
                  <a:schemeClr val="accent1"/>
                </a:solidFill>
              </a:rPr>
              <a:t>gazului</a:t>
            </a:r>
            <a:r>
              <a:rPr lang="en-GB" dirty="0">
                <a:solidFill>
                  <a:schemeClr val="accent1"/>
                </a:solidFill>
              </a:rPr>
              <a:t> </a:t>
            </a:r>
            <a:r>
              <a:rPr lang="en-GB" dirty="0" err="1">
                <a:solidFill>
                  <a:schemeClr val="accent1"/>
                </a:solidFill>
              </a:rPr>
              <a:t>poate</a:t>
            </a:r>
            <a:r>
              <a:rPr lang="en-GB" dirty="0">
                <a:solidFill>
                  <a:schemeClr val="accent1"/>
                </a:solidFill>
              </a:rPr>
              <a:t> </a:t>
            </a:r>
            <a:r>
              <a:rPr lang="en-GB" dirty="0" err="1">
                <a:solidFill>
                  <a:schemeClr val="accent1"/>
                </a:solidFill>
              </a:rPr>
              <a:t>scurta</a:t>
            </a:r>
            <a:r>
              <a:rPr lang="en-GB" dirty="0">
                <a:solidFill>
                  <a:schemeClr val="accent1"/>
                </a:solidFill>
              </a:rPr>
              <a:t> </a:t>
            </a:r>
            <a:r>
              <a:rPr lang="en-GB" dirty="0" err="1">
                <a:solidFill>
                  <a:schemeClr val="accent1"/>
                </a:solidFill>
              </a:rPr>
              <a:t>timpul</a:t>
            </a:r>
            <a:r>
              <a:rPr lang="en-GB" dirty="0">
                <a:solidFill>
                  <a:schemeClr val="accent1"/>
                </a:solidFill>
              </a:rPr>
              <a:t> </a:t>
            </a:r>
            <a:r>
              <a:rPr lang="en-GB" dirty="0" err="1">
                <a:solidFill>
                  <a:schemeClr val="accent1"/>
                </a:solidFill>
              </a:rPr>
              <a:t>necesar</a:t>
            </a:r>
            <a:r>
              <a:rPr lang="en-GB" dirty="0">
                <a:solidFill>
                  <a:schemeClr val="accent1"/>
                </a:solidFill>
              </a:rPr>
              <a:t> </a:t>
            </a:r>
            <a:r>
              <a:rPr lang="en-GB" dirty="0" err="1">
                <a:solidFill>
                  <a:schemeClr val="accent1"/>
                </a:solidFill>
              </a:rPr>
              <a:t>pentru</a:t>
            </a:r>
            <a:r>
              <a:rPr lang="en-GB" dirty="0">
                <a:solidFill>
                  <a:schemeClr val="accent1"/>
                </a:solidFill>
              </a:rPr>
              <a:t> </a:t>
            </a:r>
            <a:r>
              <a:rPr lang="en-GB" dirty="0" err="1">
                <a:solidFill>
                  <a:schemeClr val="accent1"/>
                </a:solidFill>
              </a:rPr>
              <a:t>realizarea</a:t>
            </a:r>
            <a:r>
              <a:rPr lang="en-GB" dirty="0">
                <a:solidFill>
                  <a:schemeClr val="accent1"/>
                </a:solidFill>
              </a:rPr>
              <a:t> </a:t>
            </a:r>
            <a:r>
              <a:rPr lang="en-GB" dirty="0" err="1">
                <a:solidFill>
                  <a:schemeClr val="accent1"/>
                </a:solidFill>
              </a:rPr>
              <a:t>sterilizării</a:t>
            </a:r>
            <a:r>
              <a:rPr lang="en-GB" dirty="0">
                <a:solidFill>
                  <a:schemeClr val="accent1"/>
                </a:solidFill>
              </a:rPr>
              <a:t>.</a:t>
            </a:r>
            <a:endParaRPr lang="en-GB" dirty="0">
              <a:solidFill>
                <a:schemeClr val="accent1"/>
              </a:solidFill>
            </a:endParaRPr>
          </a:p>
        </p:txBody>
      </p:sp>
      <p:pic>
        <p:nvPicPr>
          <p:cNvPr id="6146" name="Picture 2" descr="EO Sterilization Equipment CSSD Medical Ethylene Oxide Disinfecting St –  Sada Medical"/>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529589" y="2226415"/>
            <a:ext cx="4629441" cy="463158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Working with Ethylene Oxide Sterilization | Lab Manag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941" y="2815107"/>
            <a:ext cx="6001555" cy="30007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933941" y="6389998"/>
            <a:ext cx="6098146" cy="276999"/>
          </a:xfrm>
          <a:prstGeom prst="rect">
            <a:avLst/>
          </a:prstGeom>
          <a:noFill/>
        </p:spPr>
        <p:txBody>
          <a:bodyPr wrap="square">
            <a:spAutoFit/>
          </a:bodyPr>
          <a:lstStyle/>
          <a:p>
            <a:pPr algn="r"/>
            <a:r>
              <a:rPr lang="x-none" sz="1200" dirty="0"/>
              <a:t>Sursa: CDC</a:t>
            </a:r>
            <a:endParaRPr lang="x-none" sz="1200"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05509" y="0"/>
            <a:ext cx="2180982" cy="646331"/>
          </a:xfrm>
          <a:prstGeom prst="rect">
            <a:avLst/>
          </a:prstGeom>
          <a:noFill/>
        </p:spPr>
        <p:txBody>
          <a:bodyPr wrap="none" rtlCol="0">
            <a:spAutoFit/>
          </a:bodyPr>
          <a:lstStyle/>
          <a:p>
            <a:pPr algn="ctr"/>
            <a:r>
              <a:rPr lang="x-none" sz="3600" b="1" dirty="0">
                <a:solidFill>
                  <a:schemeClr val="accent1"/>
                </a:solidFill>
                <a:latin typeface="+mj-lt"/>
              </a:rPr>
              <a:t>Sterilizarea</a:t>
            </a:r>
            <a:endParaRPr lang="x-none" sz="3600" b="1" dirty="0">
              <a:solidFill>
                <a:schemeClr val="accent1"/>
              </a:solidFill>
              <a:latin typeface="+mj-lt"/>
            </a:endParaRPr>
          </a:p>
        </p:txBody>
      </p:sp>
      <p:sp>
        <p:nvSpPr>
          <p:cNvPr id="4" name="TextBox 3"/>
          <p:cNvSpPr txBox="1"/>
          <p:nvPr/>
        </p:nvSpPr>
        <p:spPr>
          <a:xfrm>
            <a:off x="397098" y="677600"/>
            <a:ext cx="11397802" cy="2585323"/>
          </a:xfrm>
          <a:prstGeom prst="rect">
            <a:avLst/>
          </a:prstGeom>
          <a:noFill/>
        </p:spPr>
        <p:txBody>
          <a:bodyPr wrap="square">
            <a:spAutoFit/>
          </a:bodyPr>
          <a:lstStyle/>
          <a:p>
            <a:r>
              <a:rPr lang="en-GB" b="1" dirty="0" err="1">
                <a:solidFill>
                  <a:schemeClr val="accent1"/>
                </a:solidFill>
              </a:rPr>
              <a:t>Plasmă</a:t>
            </a:r>
            <a:r>
              <a:rPr lang="en-GB" b="1" dirty="0">
                <a:solidFill>
                  <a:schemeClr val="accent1"/>
                </a:solidFill>
              </a:rPr>
              <a:t> </a:t>
            </a:r>
            <a:r>
              <a:rPr lang="en-GB" b="1" dirty="0" err="1">
                <a:solidFill>
                  <a:schemeClr val="accent1"/>
                </a:solidFill>
              </a:rPr>
              <a:t>gazoasă</a:t>
            </a:r>
            <a:r>
              <a:rPr lang="en-GB" b="1" dirty="0">
                <a:solidFill>
                  <a:schemeClr val="accent1"/>
                </a:solidFill>
              </a:rPr>
              <a:t> cu </a:t>
            </a:r>
            <a:r>
              <a:rPr lang="en-GB" b="1" dirty="0" err="1">
                <a:solidFill>
                  <a:schemeClr val="accent1"/>
                </a:solidFill>
              </a:rPr>
              <a:t>peroxid</a:t>
            </a:r>
            <a:r>
              <a:rPr lang="en-GB" b="1" dirty="0">
                <a:solidFill>
                  <a:schemeClr val="accent1"/>
                </a:solidFill>
              </a:rPr>
              <a:t> de </a:t>
            </a:r>
            <a:r>
              <a:rPr lang="en-GB" b="1" dirty="0" err="1">
                <a:solidFill>
                  <a:schemeClr val="accent1"/>
                </a:solidFill>
              </a:rPr>
              <a:t>hidrogen</a:t>
            </a:r>
            <a:endParaRPr lang="en-GB" b="1" dirty="0">
              <a:solidFill>
                <a:schemeClr val="accent1"/>
              </a:solidFill>
            </a:endParaRPr>
          </a:p>
          <a:p>
            <a:pPr algn="just"/>
            <a:r>
              <a:rPr lang="en-GB" dirty="0" err="1">
                <a:solidFill>
                  <a:schemeClr val="accent1"/>
                </a:solidFill>
              </a:rPr>
              <a:t>Noua</a:t>
            </a:r>
            <a:r>
              <a:rPr lang="en-GB" dirty="0">
                <a:solidFill>
                  <a:schemeClr val="accent1"/>
                </a:solidFill>
              </a:rPr>
              <a:t> </a:t>
            </a:r>
            <a:r>
              <a:rPr lang="en-GB" dirty="0" err="1">
                <a:solidFill>
                  <a:schemeClr val="accent1"/>
                </a:solidFill>
              </a:rPr>
              <a:t>tehnologie</a:t>
            </a:r>
            <a:r>
              <a:rPr lang="en-GB" dirty="0">
                <a:solidFill>
                  <a:schemeClr val="accent1"/>
                </a:solidFill>
              </a:rPr>
              <a:t> de </a:t>
            </a:r>
            <a:r>
              <a:rPr lang="en-GB" dirty="0" err="1">
                <a:solidFill>
                  <a:schemeClr val="accent1"/>
                </a:solidFill>
              </a:rPr>
              <a:t>sterilizare</a:t>
            </a:r>
            <a:r>
              <a:rPr lang="en-GB" dirty="0">
                <a:solidFill>
                  <a:schemeClr val="accent1"/>
                </a:solidFill>
              </a:rPr>
              <a:t> </a:t>
            </a:r>
            <a:r>
              <a:rPr lang="en-GB" dirty="0" err="1">
                <a:solidFill>
                  <a:schemeClr val="accent1"/>
                </a:solidFill>
              </a:rPr>
              <a:t>bazată</a:t>
            </a:r>
            <a:r>
              <a:rPr lang="en-GB" dirty="0">
                <a:solidFill>
                  <a:schemeClr val="accent1"/>
                </a:solidFill>
              </a:rPr>
              <a:t> pe </a:t>
            </a:r>
            <a:r>
              <a:rPr lang="en-GB" dirty="0" err="1">
                <a:solidFill>
                  <a:schemeClr val="accent1"/>
                </a:solidFill>
              </a:rPr>
              <a:t>plasmă</a:t>
            </a:r>
            <a:r>
              <a:rPr lang="en-GB" dirty="0">
                <a:solidFill>
                  <a:schemeClr val="accent1"/>
                </a:solidFill>
              </a:rPr>
              <a:t> a </a:t>
            </a:r>
            <a:r>
              <a:rPr lang="en-GB" dirty="0" err="1">
                <a:solidFill>
                  <a:schemeClr val="accent1"/>
                </a:solidFill>
              </a:rPr>
              <a:t>fost</a:t>
            </a:r>
            <a:r>
              <a:rPr lang="en-GB" dirty="0">
                <a:solidFill>
                  <a:schemeClr val="accent1"/>
                </a:solidFill>
              </a:rPr>
              <a:t> </a:t>
            </a:r>
            <a:r>
              <a:rPr lang="en-GB" dirty="0" err="1">
                <a:solidFill>
                  <a:schemeClr val="accent1"/>
                </a:solidFill>
              </a:rPr>
              <a:t>brevetată</a:t>
            </a:r>
            <a:r>
              <a:rPr lang="en-GB" dirty="0">
                <a:solidFill>
                  <a:schemeClr val="accent1"/>
                </a:solidFill>
              </a:rPr>
              <a:t> în 1987 </a:t>
            </a:r>
            <a:r>
              <a:rPr lang="en-GB" dirty="0" err="1">
                <a:solidFill>
                  <a:schemeClr val="accent1"/>
                </a:solidFill>
              </a:rPr>
              <a:t>și</a:t>
            </a:r>
            <a:r>
              <a:rPr lang="en-GB" dirty="0">
                <a:solidFill>
                  <a:schemeClr val="accent1"/>
                </a:solidFill>
              </a:rPr>
              <a:t> </a:t>
            </a:r>
            <a:r>
              <a:rPr lang="en-GB" dirty="0" err="1">
                <a:solidFill>
                  <a:schemeClr val="accent1"/>
                </a:solidFill>
              </a:rPr>
              <a:t>comercializată</a:t>
            </a:r>
            <a:r>
              <a:rPr lang="en-GB" dirty="0">
                <a:solidFill>
                  <a:schemeClr val="accent1"/>
                </a:solidFill>
              </a:rPr>
              <a:t> în </a:t>
            </a:r>
            <a:r>
              <a:rPr lang="en-GB" dirty="0" err="1">
                <a:solidFill>
                  <a:schemeClr val="accent1"/>
                </a:solidFill>
              </a:rPr>
              <a:t>Statele</a:t>
            </a:r>
            <a:r>
              <a:rPr lang="en-GB" dirty="0">
                <a:solidFill>
                  <a:schemeClr val="accent1"/>
                </a:solidFill>
              </a:rPr>
              <a:t> Unite în 1993. </a:t>
            </a:r>
            <a:r>
              <a:rPr lang="en-GB" dirty="0" err="1">
                <a:solidFill>
                  <a:schemeClr val="accent1"/>
                </a:solidFill>
              </a:rPr>
              <a:t>Plasmele</a:t>
            </a:r>
            <a:r>
              <a:rPr lang="en-GB" dirty="0">
                <a:solidFill>
                  <a:schemeClr val="accent1"/>
                </a:solidFill>
              </a:rPr>
              <a:t> de </a:t>
            </a:r>
            <a:r>
              <a:rPr lang="en-GB" dirty="0" err="1">
                <a:solidFill>
                  <a:schemeClr val="accent1"/>
                </a:solidFill>
              </a:rPr>
              <a:t>gaz</a:t>
            </a:r>
            <a:r>
              <a:rPr lang="en-GB" dirty="0">
                <a:solidFill>
                  <a:schemeClr val="accent1"/>
                </a:solidFill>
              </a:rPr>
              <a:t> au </a:t>
            </a:r>
            <a:r>
              <a:rPr lang="en-GB" dirty="0" err="1">
                <a:solidFill>
                  <a:schemeClr val="accent1"/>
                </a:solidFill>
              </a:rPr>
              <a:t>fost</a:t>
            </a:r>
            <a:r>
              <a:rPr lang="en-GB" dirty="0">
                <a:solidFill>
                  <a:schemeClr val="accent1"/>
                </a:solidFill>
              </a:rPr>
              <a:t> </a:t>
            </a:r>
            <a:r>
              <a:rPr lang="en-GB" dirty="0" err="1">
                <a:solidFill>
                  <a:schemeClr val="accent1"/>
                </a:solidFill>
              </a:rPr>
              <a:t>denumite</a:t>
            </a:r>
            <a:r>
              <a:rPr lang="en-GB" dirty="0">
                <a:solidFill>
                  <a:schemeClr val="accent1"/>
                </a:solidFill>
              </a:rPr>
              <a:t> a </a:t>
            </a:r>
            <a:r>
              <a:rPr lang="en-GB" dirty="0" err="1">
                <a:solidFill>
                  <a:schemeClr val="accent1"/>
                </a:solidFill>
              </a:rPr>
              <a:t>patra</a:t>
            </a:r>
            <a:r>
              <a:rPr lang="en-GB" dirty="0">
                <a:solidFill>
                  <a:schemeClr val="accent1"/>
                </a:solidFill>
              </a:rPr>
              <a:t> stare a </a:t>
            </a:r>
            <a:r>
              <a:rPr lang="en-GB" dirty="0" err="1">
                <a:solidFill>
                  <a:schemeClr val="accent1"/>
                </a:solidFill>
              </a:rPr>
              <a:t>materiei</a:t>
            </a:r>
            <a:r>
              <a:rPr lang="en-GB" dirty="0">
                <a:solidFill>
                  <a:schemeClr val="accent1"/>
                </a:solidFill>
              </a:rPr>
              <a:t> (</a:t>
            </a:r>
            <a:r>
              <a:rPr lang="en-GB" dirty="0" err="1">
                <a:solidFill>
                  <a:schemeClr val="accent1"/>
                </a:solidFill>
              </a:rPr>
              <a:t>adică</a:t>
            </a:r>
            <a:r>
              <a:rPr lang="en-GB" dirty="0">
                <a:solidFill>
                  <a:schemeClr val="accent1"/>
                </a:solidFill>
              </a:rPr>
              <a:t> </a:t>
            </a:r>
            <a:r>
              <a:rPr lang="en-GB" dirty="0" err="1">
                <a:solidFill>
                  <a:schemeClr val="accent1"/>
                </a:solidFill>
              </a:rPr>
              <a:t>lichide</a:t>
            </a:r>
            <a:r>
              <a:rPr lang="en-GB" dirty="0">
                <a:solidFill>
                  <a:schemeClr val="accent1"/>
                </a:solidFill>
              </a:rPr>
              <a:t>, </a:t>
            </a:r>
            <a:r>
              <a:rPr lang="en-GB" dirty="0" err="1">
                <a:solidFill>
                  <a:schemeClr val="accent1"/>
                </a:solidFill>
              </a:rPr>
              <a:t>solide</a:t>
            </a:r>
            <a:r>
              <a:rPr lang="en-GB" dirty="0">
                <a:solidFill>
                  <a:schemeClr val="accent1"/>
                </a:solidFill>
              </a:rPr>
              <a:t>, gaze </a:t>
            </a:r>
            <a:r>
              <a:rPr lang="en-GB" dirty="0" err="1">
                <a:solidFill>
                  <a:schemeClr val="accent1"/>
                </a:solidFill>
              </a:rPr>
              <a:t>și</a:t>
            </a:r>
            <a:r>
              <a:rPr lang="en-GB" dirty="0">
                <a:solidFill>
                  <a:schemeClr val="accent1"/>
                </a:solidFill>
              </a:rPr>
              <a:t> </a:t>
            </a:r>
            <a:r>
              <a:rPr lang="en-GB" dirty="0" err="1">
                <a:solidFill>
                  <a:schemeClr val="accent1"/>
                </a:solidFill>
              </a:rPr>
              <a:t>plasme</a:t>
            </a:r>
            <a:r>
              <a:rPr lang="en-GB" dirty="0">
                <a:solidFill>
                  <a:schemeClr val="accent1"/>
                </a:solidFill>
              </a:rPr>
              <a:t> </a:t>
            </a:r>
            <a:r>
              <a:rPr lang="en-GB" dirty="0" err="1">
                <a:solidFill>
                  <a:schemeClr val="accent1"/>
                </a:solidFill>
              </a:rPr>
              <a:t>gazoase</a:t>
            </a:r>
            <a:r>
              <a:rPr lang="en-GB" dirty="0">
                <a:solidFill>
                  <a:schemeClr val="accent1"/>
                </a:solidFill>
              </a:rPr>
              <a:t>). </a:t>
            </a:r>
            <a:r>
              <a:rPr lang="en-GB" dirty="0" err="1">
                <a:solidFill>
                  <a:schemeClr val="accent1"/>
                </a:solidFill>
              </a:rPr>
              <a:t>Plasmele</a:t>
            </a:r>
            <a:r>
              <a:rPr lang="en-GB" dirty="0">
                <a:solidFill>
                  <a:schemeClr val="accent1"/>
                </a:solidFill>
              </a:rPr>
              <a:t> de </a:t>
            </a:r>
            <a:r>
              <a:rPr lang="en-GB" dirty="0" err="1">
                <a:solidFill>
                  <a:schemeClr val="accent1"/>
                </a:solidFill>
              </a:rPr>
              <a:t>gaz</a:t>
            </a:r>
            <a:r>
              <a:rPr lang="en-GB" dirty="0">
                <a:solidFill>
                  <a:schemeClr val="accent1"/>
                </a:solidFill>
              </a:rPr>
              <a:t> sunt generate </a:t>
            </a:r>
            <a:r>
              <a:rPr lang="en-GB" dirty="0" err="1">
                <a:solidFill>
                  <a:schemeClr val="accent1"/>
                </a:solidFill>
              </a:rPr>
              <a:t>într</a:t>
            </a:r>
            <a:r>
              <a:rPr lang="en-GB" dirty="0">
                <a:solidFill>
                  <a:schemeClr val="accent1"/>
                </a:solidFill>
              </a:rPr>
              <a:t>-o </a:t>
            </a:r>
            <a:r>
              <a:rPr lang="en-GB" dirty="0" err="1">
                <a:solidFill>
                  <a:schemeClr val="accent1"/>
                </a:solidFill>
              </a:rPr>
              <a:t>cameră</a:t>
            </a:r>
            <a:r>
              <a:rPr lang="en-GB" dirty="0">
                <a:solidFill>
                  <a:schemeClr val="accent1"/>
                </a:solidFill>
              </a:rPr>
              <a:t> </a:t>
            </a:r>
            <a:r>
              <a:rPr lang="en-GB" dirty="0" err="1">
                <a:solidFill>
                  <a:schemeClr val="accent1"/>
                </a:solidFill>
              </a:rPr>
              <a:t>închisă</a:t>
            </a:r>
            <a:r>
              <a:rPr lang="en-GB" dirty="0">
                <a:solidFill>
                  <a:schemeClr val="accent1"/>
                </a:solidFill>
              </a:rPr>
              <a:t> sub vid </a:t>
            </a:r>
            <a:r>
              <a:rPr lang="en-GB" dirty="0" err="1">
                <a:solidFill>
                  <a:schemeClr val="accent1"/>
                </a:solidFill>
              </a:rPr>
              <a:t>profund</a:t>
            </a:r>
            <a:r>
              <a:rPr lang="en-GB" dirty="0">
                <a:solidFill>
                  <a:schemeClr val="accent1"/>
                </a:solidFill>
              </a:rPr>
              <a:t> </a:t>
            </a:r>
            <a:r>
              <a:rPr lang="en-GB" dirty="0" err="1">
                <a:solidFill>
                  <a:schemeClr val="accent1"/>
                </a:solidFill>
              </a:rPr>
              <a:t>folosind</a:t>
            </a:r>
            <a:r>
              <a:rPr lang="en-GB" dirty="0">
                <a:solidFill>
                  <a:schemeClr val="accent1"/>
                </a:solidFill>
              </a:rPr>
              <a:t> </a:t>
            </a:r>
            <a:r>
              <a:rPr lang="en-GB" dirty="0" err="1">
                <a:solidFill>
                  <a:schemeClr val="accent1"/>
                </a:solidFill>
              </a:rPr>
              <a:t>frecvența</a:t>
            </a:r>
            <a:r>
              <a:rPr lang="en-GB" dirty="0">
                <a:solidFill>
                  <a:schemeClr val="accent1"/>
                </a:solidFill>
              </a:rPr>
              <a:t> radio </a:t>
            </a:r>
            <a:r>
              <a:rPr lang="en-GB" dirty="0" err="1">
                <a:solidFill>
                  <a:schemeClr val="accent1"/>
                </a:solidFill>
              </a:rPr>
              <a:t>sau</a:t>
            </a:r>
            <a:r>
              <a:rPr lang="en-GB" dirty="0">
                <a:solidFill>
                  <a:schemeClr val="accent1"/>
                </a:solidFill>
              </a:rPr>
              <a:t> </a:t>
            </a:r>
            <a:r>
              <a:rPr lang="en-GB" dirty="0" err="1">
                <a:solidFill>
                  <a:schemeClr val="accent1"/>
                </a:solidFill>
              </a:rPr>
              <a:t>energia</a:t>
            </a:r>
            <a:r>
              <a:rPr lang="en-GB" dirty="0">
                <a:solidFill>
                  <a:schemeClr val="accent1"/>
                </a:solidFill>
              </a:rPr>
              <a:t> cu </a:t>
            </a:r>
            <a:r>
              <a:rPr lang="en-GB" dirty="0" err="1">
                <a:solidFill>
                  <a:schemeClr val="accent1"/>
                </a:solidFill>
              </a:rPr>
              <a:t>microunde</a:t>
            </a:r>
            <a:r>
              <a:rPr lang="en-GB" dirty="0">
                <a:solidFill>
                  <a:schemeClr val="accent1"/>
                </a:solidFill>
              </a:rPr>
              <a:t> </a:t>
            </a:r>
            <a:r>
              <a:rPr lang="en-GB" dirty="0" err="1">
                <a:solidFill>
                  <a:schemeClr val="accent1"/>
                </a:solidFill>
              </a:rPr>
              <a:t>pentru</a:t>
            </a:r>
            <a:r>
              <a:rPr lang="en-GB" dirty="0">
                <a:solidFill>
                  <a:schemeClr val="accent1"/>
                </a:solidFill>
              </a:rPr>
              <a:t> a </a:t>
            </a:r>
            <a:r>
              <a:rPr lang="en-GB" dirty="0" err="1">
                <a:solidFill>
                  <a:schemeClr val="accent1"/>
                </a:solidFill>
              </a:rPr>
              <a:t>excita</a:t>
            </a:r>
            <a:r>
              <a:rPr lang="en-GB" dirty="0">
                <a:solidFill>
                  <a:schemeClr val="accent1"/>
                </a:solidFill>
              </a:rPr>
              <a:t> </a:t>
            </a:r>
            <a:r>
              <a:rPr lang="en-GB" dirty="0" err="1">
                <a:solidFill>
                  <a:schemeClr val="accent1"/>
                </a:solidFill>
              </a:rPr>
              <a:t>moleculele</a:t>
            </a:r>
            <a:r>
              <a:rPr lang="en-GB" dirty="0">
                <a:solidFill>
                  <a:schemeClr val="accent1"/>
                </a:solidFill>
              </a:rPr>
              <a:t> de </a:t>
            </a:r>
            <a:r>
              <a:rPr lang="en-GB" dirty="0" err="1">
                <a:solidFill>
                  <a:schemeClr val="accent1"/>
                </a:solidFill>
              </a:rPr>
              <a:t>gaz</a:t>
            </a:r>
            <a:r>
              <a:rPr lang="en-GB" dirty="0">
                <a:solidFill>
                  <a:schemeClr val="accent1"/>
                </a:solidFill>
              </a:rPr>
              <a:t> </a:t>
            </a:r>
            <a:r>
              <a:rPr lang="en-GB" dirty="0" err="1">
                <a:solidFill>
                  <a:schemeClr val="accent1"/>
                </a:solidFill>
              </a:rPr>
              <a:t>și</a:t>
            </a:r>
            <a:r>
              <a:rPr lang="en-GB" dirty="0">
                <a:solidFill>
                  <a:schemeClr val="accent1"/>
                </a:solidFill>
              </a:rPr>
              <a:t> a produce </a:t>
            </a:r>
            <a:r>
              <a:rPr lang="en-GB" dirty="0" err="1">
                <a:solidFill>
                  <a:schemeClr val="accent1"/>
                </a:solidFill>
              </a:rPr>
              <a:t>particule</a:t>
            </a:r>
            <a:r>
              <a:rPr lang="en-GB" dirty="0">
                <a:solidFill>
                  <a:schemeClr val="accent1"/>
                </a:solidFill>
              </a:rPr>
              <a:t> </a:t>
            </a:r>
            <a:r>
              <a:rPr lang="en-GB" dirty="0" err="1">
                <a:solidFill>
                  <a:schemeClr val="accent1"/>
                </a:solidFill>
              </a:rPr>
              <a:t>încărcate</a:t>
            </a:r>
            <a:r>
              <a:rPr lang="en-GB" dirty="0">
                <a:solidFill>
                  <a:schemeClr val="accent1"/>
                </a:solidFill>
              </a:rPr>
              <a:t>, </a:t>
            </a:r>
            <a:r>
              <a:rPr lang="en-GB" dirty="0" err="1">
                <a:solidFill>
                  <a:schemeClr val="accent1"/>
                </a:solidFill>
              </a:rPr>
              <a:t>dintre</a:t>
            </a:r>
            <a:r>
              <a:rPr lang="en-GB" dirty="0">
                <a:solidFill>
                  <a:schemeClr val="accent1"/>
                </a:solidFill>
              </a:rPr>
              <a:t> care </a:t>
            </a:r>
            <a:r>
              <a:rPr lang="en-GB" dirty="0" err="1">
                <a:solidFill>
                  <a:schemeClr val="accent1"/>
                </a:solidFill>
              </a:rPr>
              <a:t>multe</a:t>
            </a:r>
            <a:r>
              <a:rPr lang="en-GB" dirty="0">
                <a:solidFill>
                  <a:schemeClr val="accent1"/>
                </a:solidFill>
              </a:rPr>
              <a:t> sunt </a:t>
            </a:r>
            <a:r>
              <a:rPr lang="en-GB" dirty="0" err="1">
                <a:solidFill>
                  <a:schemeClr val="accent1"/>
                </a:solidFill>
              </a:rPr>
              <a:t>radicali</a:t>
            </a:r>
            <a:r>
              <a:rPr lang="en-GB" dirty="0">
                <a:solidFill>
                  <a:schemeClr val="accent1"/>
                </a:solidFill>
              </a:rPr>
              <a:t> </a:t>
            </a:r>
            <a:r>
              <a:rPr lang="en-GB" dirty="0" err="1">
                <a:solidFill>
                  <a:schemeClr val="accent1"/>
                </a:solidFill>
              </a:rPr>
              <a:t>liberi</a:t>
            </a:r>
            <a:r>
              <a:rPr lang="en-GB" dirty="0">
                <a:solidFill>
                  <a:schemeClr val="accent1"/>
                </a:solidFill>
              </a:rPr>
              <a:t>. Un radical liber </a:t>
            </a:r>
            <a:r>
              <a:rPr lang="en-GB" dirty="0" err="1">
                <a:solidFill>
                  <a:schemeClr val="accent1"/>
                </a:solidFill>
              </a:rPr>
              <a:t>este</a:t>
            </a:r>
            <a:r>
              <a:rPr lang="en-GB" dirty="0">
                <a:solidFill>
                  <a:schemeClr val="accent1"/>
                </a:solidFill>
              </a:rPr>
              <a:t> un atom cu un electron </a:t>
            </a:r>
            <a:r>
              <a:rPr lang="en-GB" dirty="0" err="1">
                <a:solidFill>
                  <a:schemeClr val="accent1"/>
                </a:solidFill>
              </a:rPr>
              <a:t>nepereche</a:t>
            </a:r>
            <a:r>
              <a:rPr lang="en-GB" dirty="0">
                <a:solidFill>
                  <a:schemeClr val="accent1"/>
                </a:solidFill>
              </a:rPr>
              <a:t> </a:t>
            </a:r>
            <a:r>
              <a:rPr lang="en-GB" dirty="0" err="1">
                <a:solidFill>
                  <a:schemeClr val="accent1"/>
                </a:solidFill>
              </a:rPr>
              <a:t>și</a:t>
            </a:r>
            <a:r>
              <a:rPr lang="en-GB" dirty="0">
                <a:solidFill>
                  <a:schemeClr val="accent1"/>
                </a:solidFill>
              </a:rPr>
              <a:t> </a:t>
            </a:r>
            <a:r>
              <a:rPr lang="en-GB" dirty="0" err="1">
                <a:solidFill>
                  <a:schemeClr val="accent1"/>
                </a:solidFill>
              </a:rPr>
              <a:t>este</a:t>
            </a:r>
            <a:r>
              <a:rPr lang="en-GB" dirty="0">
                <a:solidFill>
                  <a:schemeClr val="accent1"/>
                </a:solidFill>
              </a:rPr>
              <a:t> o specie </a:t>
            </a:r>
            <a:r>
              <a:rPr lang="en-GB" dirty="0" err="1">
                <a:solidFill>
                  <a:schemeClr val="accent1"/>
                </a:solidFill>
              </a:rPr>
              <a:t>foarte</a:t>
            </a:r>
            <a:r>
              <a:rPr lang="en-GB" dirty="0">
                <a:solidFill>
                  <a:schemeClr val="accent1"/>
                </a:solidFill>
              </a:rPr>
              <a:t> </a:t>
            </a:r>
            <a:r>
              <a:rPr lang="en-GB" dirty="0" err="1">
                <a:solidFill>
                  <a:schemeClr val="accent1"/>
                </a:solidFill>
              </a:rPr>
              <a:t>reactivă</a:t>
            </a:r>
            <a:r>
              <a:rPr lang="en-GB" dirty="0">
                <a:solidFill>
                  <a:schemeClr val="accent1"/>
                </a:solidFill>
              </a:rPr>
              <a:t>. </a:t>
            </a:r>
            <a:r>
              <a:rPr lang="en-GB" dirty="0" err="1">
                <a:solidFill>
                  <a:schemeClr val="accent1"/>
                </a:solidFill>
              </a:rPr>
              <a:t>Mecanismul</a:t>
            </a:r>
            <a:r>
              <a:rPr lang="en-GB" dirty="0">
                <a:solidFill>
                  <a:schemeClr val="accent1"/>
                </a:solidFill>
              </a:rPr>
              <a:t> de </a:t>
            </a:r>
            <a:r>
              <a:rPr lang="en-GB" dirty="0" err="1">
                <a:solidFill>
                  <a:schemeClr val="accent1"/>
                </a:solidFill>
              </a:rPr>
              <a:t>acțiune</a:t>
            </a:r>
            <a:r>
              <a:rPr lang="en-GB" dirty="0">
                <a:solidFill>
                  <a:schemeClr val="accent1"/>
                </a:solidFill>
              </a:rPr>
              <a:t> </a:t>
            </a:r>
            <a:r>
              <a:rPr lang="en-GB" dirty="0" err="1">
                <a:solidFill>
                  <a:schemeClr val="accent1"/>
                </a:solidFill>
              </a:rPr>
              <a:t>propus</a:t>
            </a:r>
            <a:r>
              <a:rPr lang="en-GB" dirty="0">
                <a:solidFill>
                  <a:schemeClr val="accent1"/>
                </a:solidFill>
              </a:rPr>
              <a:t> al </a:t>
            </a:r>
            <a:r>
              <a:rPr lang="en-GB" dirty="0" err="1">
                <a:solidFill>
                  <a:schemeClr val="accent1"/>
                </a:solidFill>
              </a:rPr>
              <a:t>acestui</a:t>
            </a:r>
            <a:r>
              <a:rPr lang="en-GB" dirty="0">
                <a:solidFill>
                  <a:schemeClr val="accent1"/>
                </a:solidFill>
              </a:rPr>
              <a:t> </a:t>
            </a:r>
            <a:r>
              <a:rPr lang="en-GB" dirty="0" err="1">
                <a:solidFill>
                  <a:schemeClr val="accent1"/>
                </a:solidFill>
              </a:rPr>
              <a:t>dispozitiv</a:t>
            </a:r>
            <a:r>
              <a:rPr lang="en-GB" dirty="0">
                <a:solidFill>
                  <a:schemeClr val="accent1"/>
                </a:solidFill>
              </a:rPr>
              <a:t> </a:t>
            </a:r>
            <a:r>
              <a:rPr lang="en-GB" dirty="0" err="1">
                <a:solidFill>
                  <a:schemeClr val="accent1"/>
                </a:solidFill>
              </a:rPr>
              <a:t>este</a:t>
            </a:r>
            <a:r>
              <a:rPr lang="en-GB" dirty="0">
                <a:solidFill>
                  <a:schemeClr val="accent1"/>
                </a:solidFill>
              </a:rPr>
              <a:t> </a:t>
            </a:r>
            <a:r>
              <a:rPr lang="en-GB" dirty="0" err="1">
                <a:solidFill>
                  <a:schemeClr val="accent1"/>
                </a:solidFill>
              </a:rPr>
              <a:t>producerea</a:t>
            </a:r>
            <a:r>
              <a:rPr lang="en-GB" dirty="0">
                <a:solidFill>
                  <a:schemeClr val="accent1"/>
                </a:solidFill>
              </a:rPr>
              <a:t> de </a:t>
            </a:r>
            <a:r>
              <a:rPr lang="en-GB" dirty="0" err="1">
                <a:solidFill>
                  <a:schemeClr val="accent1"/>
                </a:solidFill>
              </a:rPr>
              <a:t>radicali</a:t>
            </a:r>
            <a:r>
              <a:rPr lang="en-GB" dirty="0">
                <a:solidFill>
                  <a:schemeClr val="accent1"/>
                </a:solidFill>
              </a:rPr>
              <a:t> </a:t>
            </a:r>
            <a:r>
              <a:rPr lang="en-GB" dirty="0" err="1">
                <a:solidFill>
                  <a:schemeClr val="accent1"/>
                </a:solidFill>
              </a:rPr>
              <a:t>liberi</a:t>
            </a:r>
            <a:r>
              <a:rPr lang="en-GB" dirty="0">
                <a:solidFill>
                  <a:schemeClr val="accent1"/>
                </a:solidFill>
              </a:rPr>
              <a:t> </a:t>
            </a:r>
            <a:r>
              <a:rPr lang="en-GB" dirty="0" err="1">
                <a:solidFill>
                  <a:schemeClr val="accent1"/>
                </a:solidFill>
              </a:rPr>
              <a:t>într</a:t>
            </a:r>
            <a:r>
              <a:rPr lang="en-GB" dirty="0">
                <a:solidFill>
                  <a:schemeClr val="accent1"/>
                </a:solidFill>
              </a:rPr>
              <a:t>-un </a:t>
            </a:r>
            <a:r>
              <a:rPr lang="en-GB" dirty="0" err="1">
                <a:solidFill>
                  <a:schemeClr val="accent1"/>
                </a:solidFill>
              </a:rPr>
              <a:t>câmp</a:t>
            </a:r>
            <a:r>
              <a:rPr lang="en-GB" dirty="0">
                <a:solidFill>
                  <a:schemeClr val="accent1"/>
                </a:solidFill>
              </a:rPr>
              <a:t> plasmatic </a:t>
            </a:r>
            <a:r>
              <a:rPr lang="en-GB" dirty="0" err="1">
                <a:solidFill>
                  <a:schemeClr val="accent1"/>
                </a:solidFill>
              </a:rPr>
              <a:t>capabil</a:t>
            </a:r>
            <a:r>
              <a:rPr lang="en-GB" dirty="0">
                <a:solidFill>
                  <a:schemeClr val="accent1"/>
                </a:solidFill>
              </a:rPr>
              <a:t> </a:t>
            </a:r>
            <a:r>
              <a:rPr lang="en-GB" dirty="0" err="1">
                <a:solidFill>
                  <a:schemeClr val="accent1"/>
                </a:solidFill>
              </a:rPr>
              <a:t>să</a:t>
            </a:r>
            <a:r>
              <a:rPr lang="en-GB" dirty="0">
                <a:solidFill>
                  <a:schemeClr val="accent1"/>
                </a:solidFill>
              </a:rPr>
              <a:t> </a:t>
            </a:r>
            <a:r>
              <a:rPr lang="en-GB" dirty="0" err="1">
                <a:solidFill>
                  <a:schemeClr val="accent1"/>
                </a:solidFill>
              </a:rPr>
              <a:t>interacționeze</a:t>
            </a:r>
            <a:r>
              <a:rPr lang="en-GB" dirty="0">
                <a:solidFill>
                  <a:schemeClr val="accent1"/>
                </a:solidFill>
              </a:rPr>
              <a:t> cu </a:t>
            </a:r>
            <a:r>
              <a:rPr lang="en-GB" dirty="0" err="1">
                <a:solidFill>
                  <a:schemeClr val="accent1"/>
                </a:solidFill>
              </a:rPr>
              <a:t>componentele</a:t>
            </a:r>
            <a:r>
              <a:rPr lang="en-GB" dirty="0">
                <a:solidFill>
                  <a:schemeClr val="accent1"/>
                </a:solidFill>
              </a:rPr>
              <a:t> </a:t>
            </a:r>
            <a:r>
              <a:rPr lang="en-GB" dirty="0" err="1">
                <a:solidFill>
                  <a:schemeClr val="accent1"/>
                </a:solidFill>
              </a:rPr>
              <a:t>celulare</a:t>
            </a:r>
            <a:r>
              <a:rPr lang="en-GB" dirty="0">
                <a:solidFill>
                  <a:schemeClr val="accent1"/>
                </a:solidFill>
              </a:rPr>
              <a:t> </a:t>
            </a:r>
            <a:r>
              <a:rPr lang="en-GB" dirty="0" err="1">
                <a:solidFill>
                  <a:schemeClr val="accent1"/>
                </a:solidFill>
              </a:rPr>
              <a:t>esențiale</a:t>
            </a:r>
            <a:r>
              <a:rPr lang="en-GB" dirty="0">
                <a:solidFill>
                  <a:schemeClr val="accent1"/>
                </a:solidFill>
              </a:rPr>
              <a:t> (de </a:t>
            </a:r>
            <a:r>
              <a:rPr lang="en-GB" dirty="0" err="1">
                <a:solidFill>
                  <a:schemeClr val="accent1"/>
                </a:solidFill>
              </a:rPr>
              <a:t>exemplu</a:t>
            </a:r>
            <a:r>
              <a:rPr lang="en-GB" dirty="0">
                <a:solidFill>
                  <a:schemeClr val="accent1"/>
                </a:solidFill>
              </a:rPr>
              <a:t>, </a:t>
            </a:r>
            <a:r>
              <a:rPr lang="en-GB" dirty="0" err="1">
                <a:solidFill>
                  <a:schemeClr val="accent1"/>
                </a:solidFill>
              </a:rPr>
              <a:t>enzime</a:t>
            </a:r>
            <a:r>
              <a:rPr lang="en-GB" dirty="0">
                <a:solidFill>
                  <a:schemeClr val="accent1"/>
                </a:solidFill>
              </a:rPr>
              <a:t>, </a:t>
            </a:r>
            <a:r>
              <a:rPr lang="en-GB" dirty="0" err="1">
                <a:solidFill>
                  <a:schemeClr val="accent1"/>
                </a:solidFill>
              </a:rPr>
              <a:t>acizi</a:t>
            </a:r>
            <a:r>
              <a:rPr lang="en-GB" dirty="0">
                <a:solidFill>
                  <a:schemeClr val="accent1"/>
                </a:solidFill>
              </a:rPr>
              <a:t> </a:t>
            </a:r>
            <a:r>
              <a:rPr lang="en-GB" dirty="0" err="1">
                <a:solidFill>
                  <a:schemeClr val="accent1"/>
                </a:solidFill>
              </a:rPr>
              <a:t>nucleici</a:t>
            </a:r>
            <a:r>
              <a:rPr lang="en-GB" dirty="0">
                <a:solidFill>
                  <a:schemeClr val="accent1"/>
                </a:solidFill>
              </a:rPr>
              <a:t>) </a:t>
            </a:r>
            <a:r>
              <a:rPr lang="en-GB" dirty="0" err="1">
                <a:solidFill>
                  <a:schemeClr val="accent1"/>
                </a:solidFill>
              </a:rPr>
              <a:t>și</a:t>
            </a:r>
            <a:r>
              <a:rPr lang="en-GB" dirty="0">
                <a:solidFill>
                  <a:schemeClr val="accent1"/>
                </a:solidFill>
              </a:rPr>
              <a:t>, </a:t>
            </a:r>
            <a:r>
              <a:rPr lang="en-GB" dirty="0" err="1">
                <a:solidFill>
                  <a:schemeClr val="accent1"/>
                </a:solidFill>
              </a:rPr>
              <a:t>prin</a:t>
            </a:r>
            <a:r>
              <a:rPr lang="en-GB" dirty="0">
                <a:solidFill>
                  <a:schemeClr val="accent1"/>
                </a:solidFill>
              </a:rPr>
              <a:t> </a:t>
            </a:r>
            <a:r>
              <a:rPr lang="en-GB" dirty="0" err="1">
                <a:solidFill>
                  <a:schemeClr val="accent1"/>
                </a:solidFill>
              </a:rPr>
              <a:t>urmare</a:t>
            </a:r>
            <a:r>
              <a:rPr lang="en-GB" dirty="0">
                <a:solidFill>
                  <a:schemeClr val="accent1"/>
                </a:solidFill>
              </a:rPr>
              <a:t>, </a:t>
            </a:r>
            <a:r>
              <a:rPr lang="en-GB" dirty="0" err="1">
                <a:solidFill>
                  <a:schemeClr val="accent1"/>
                </a:solidFill>
              </a:rPr>
              <a:t>să</a:t>
            </a:r>
            <a:r>
              <a:rPr lang="en-GB" dirty="0">
                <a:solidFill>
                  <a:schemeClr val="accent1"/>
                </a:solidFill>
              </a:rPr>
              <a:t> </a:t>
            </a:r>
            <a:r>
              <a:rPr lang="en-GB" dirty="0" err="1">
                <a:solidFill>
                  <a:schemeClr val="accent1"/>
                </a:solidFill>
              </a:rPr>
              <a:t>perturbe</a:t>
            </a:r>
            <a:r>
              <a:rPr lang="en-GB" dirty="0">
                <a:solidFill>
                  <a:schemeClr val="accent1"/>
                </a:solidFill>
              </a:rPr>
              <a:t> </a:t>
            </a:r>
            <a:r>
              <a:rPr lang="en-GB" dirty="0" err="1">
                <a:solidFill>
                  <a:schemeClr val="accent1"/>
                </a:solidFill>
              </a:rPr>
              <a:t>metabolismul</a:t>
            </a:r>
            <a:r>
              <a:rPr lang="en-GB" dirty="0">
                <a:solidFill>
                  <a:schemeClr val="accent1"/>
                </a:solidFill>
              </a:rPr>
              <a:t> </a:t>
            </a:r>
            <a:r>
              <a:rPr lang="en-GB" dirty="0" err="1">
                <a:solidFill>
                  <a:schemeClr val="accent1"/>
                </a:solidFill>
              </a:rPr>
              <a:t>microorganismelor</a:t>
            </a:r>
            <a:r>
              <a:rPr lang="en-GB" dirty="0">
                <a:solidFill>
                  <a:schemeClr val="accent1"/>
                </a:solidFill>
              </a:rPr>
              <a:t>. </a:t>
            </a:r>
            <a:r>
              <a:rPr lang="en-GB" dirty="0" err="1">
                <a:solidFill>
                  <a:schemeClr val="accent1"/>
                </a:solidFill>
              </a:rPr>
              <a:t>Tipul</a:t>
            </a:r>
            <a:r>
              <a:rPr lang="en-GB" dirty="0">
                <a:solidFill>
                  <a:schemeClr val="accent1"/>
                </a:solidFill>
              </a:rPr>
              <a:t> de </a:t>
            </a:r>
            <a:r>
              <a:rPr lang="en-GB" dirty="0" err="1">
                <a:solidFill>
                  <a:schemeClr val="accent1"/>
                </a:solidFill>
              </a:rPr>
              <a:t>gaz</a:t>
            </a:r>
            <a:r>
              <a:rPr lang="en-GB" dirty="0">
                <a:solidFill>
                  <a:schemeClr val="accent1"/>
                </a:solidFill>
              </a:rPr>
              <a:t> </a:t>
            </a:r>
            <a:r>
              <a:rPr lang="en-GB" dirty="0" err="1">
                <a:solidFill>
                  <a:schemeClr val="accent1"/>
                </a:solidFill>
              </a:rPr>
              <a:t>folosit</a:t>
            </a:r>
            <a:r>
              <a:rPr lang="en-GB" dirty="0">
                <a:solidFill>
                  <a:schemeClr val="accent1"/>
                </a:solidFill>
              </a:rPr>
              <a:t> </a:t>
            </a:r>
            <a:r>
              <a:rPr lang="en-GB" dirty="0" err="1">
                <a:solidFill>
                  <a:schemeClr val="accent1"/>
                </a:solidFill>
              </a:rPr>
              <a:t>și</a:t>
            </a:r>
            <a:r>
              <a:rPr lang="en-GB" dirty="0">
                <a:solidFill>
                  <a:schemeClr val="accent1"/>
                </a:solidFill>
              </a:rPr>
              <a:t> </a:t>
            </a:r>
            <a:r>
              <a:rPr lang="en-GB" dirty="0" err="1">
                <a:solidFill>
                  <a:schemeClr val="accent1"/>
                </a:solidFill>
              </a:rPr>
              <a:t>adâncimea</a:t>
            </a:r>
            <a:r>
              <a:rPr lang="en-GB" dirty="0">
                <a:solidFill>
                  <a:schemeClr val="accent1"/>
                </a:solidFill>
              </a:rPr>
              <a:t> </a:t>
            </a:r>
            <a:r>
              <a:rPr lang="en-GB" dirty="0" err="1">
                <a:solidFill>
                  <a:schemeClr val="accent1"/>
                </a:solidFill>
              </a:rPr>
              <a:t>vidului</a:t>
            </a:r>
            <a:r>
              <a:rPr lang="en-GB" dirty="0">
                <a:solidFill>
                  <a:schemeClr val="accent1"/>
                </a:solidFill>
              </a:rPr>
              <a:t> sunt </a:t>
            </a:r>
            <a:r>
              <a:rPr lang="en-GB" dirty="0" err="1">
                <a:solidFill>
                  <a:schemeClr val="accent1"/>
                </a:solidFill>
              </a:rPr>
              <a:t>două</a:t>
            </a:r>
            <a:r>
              <a:rPr lang="en-GB" dirty="0">
                <a:solidFill>
                  <a:schemeClr val="accent1"/>
                </a:solidFill>
              </a:rPr>
              <a:t> </a:t>
            </a:r>
            <a:r>
              <a:rPr lang="en-GB" dirty="0" err="1">
                <a:solidFill>
                  <a:schemeClr val="accent1"/>
                </a:solidFill>
              </a:rPr>
              <a:t>variabile</a:t>
            </a:r>
            <a:r>
              <a:rPr lang="en-GB" dirty="0">
                <a:solidFill>
                  <a:schemeClr val="accent1"/>
                </a:solidFill>
              </a:rPr>
              <a:t> </a:t>
            </a:r>
            <a:r>
              <a:rPr lang="en-GB" dirty="0" err="1">
                <a:solidFill>
                  <a:schemeClr val="accent1"/>
                </a:solidFill>
              </a:rPr>
              <a:t>importante</a:t>
            </a:r>
            <a:r>
              <a:rPr lang="en-GB" dirty="0">
                <a:solidFill>
                  <a:schemeClr val="accent1"/>
                </a:solidFill>
              </a:rPr>
              <a:t> care pot </a:t>
            </a:r>
            <a:r>
              <a:rPr lang="en-GB" dirty="0" err="1">
                <a:solidFill>
                  <a:schemeClr val="accent1"/>
                </a:solidFill>
              </a:rPr>
              <a:t>determina</a:t>
            </a:r>
            <a:r>
              <a:rPr lang="en-GB" dirty="0">
                <a:solidFill>
                  <a:schemeClr val="accent1"/>
                </a:solidFill>
              </a:rPr>
              <a:t> </a:t>
            </a:r>
            <a:r>
              <a:rPr lang="en-GB" dirty="0" err="1">
                <a:solidFill>
                  <a:schemeClr val="accent1"/>
                </a:solidFill>
              </a:rPr>
              <a:t>eficacitatea</a:t>
            </a:r>
            <a:r>
              <a:rPr lang="en-GB" dirty="0">
                <a:solidFill>
                  <a:schemeClr val="accent1"/>
                </a:solidFill>
              </a:rPr>
              <a:t> </a:t>
            </a:r>
            <a:r>
              <a:rPr lang="en-GB" dirty="0" err="1">
                <a:solidFill>
                  <a:schemeClr val="accent1"/>
                </a:solidFill>
              </a:rPr>
              <a:t>acestui</a:t>
            </a:r>
            <a:r>
              <a:rPr lang="en-GB" dirty="0">
                <a:solidFill>
                  <a:schemeClr val="accent1"/>
                </a:solidFill>
              </a:rPr>
              <a:t> </a:t>
            </a:r>
            <a:r>
              <a:rPr lang="en-GB" dirty="0" err="1">
                <a:solidFill>
                  <a:schemeClr val="accent1"/>
                </a:solidFill>
              </a:rPr>
              <a:t>proces</a:t>
            </a:r>
            <a:r>
              <a:rPr lang="en-GB" dirty="0">
                <a:solidFill>
                  <a:schemeClr val="accent1"/>
                </a:solidFill>
              </a:rPr>
              <a:t>.</a:t>
            </a:r>
            <a:endParaRPr lang="en-GB" dirty="0">
              <a:solidFill>
                <a:schemeClr val="accent1"/>
              </a:solidFill>
            </a:endParaRPr>
          </a:p>
        </p:txBody>
      </p:sp>
      <p:pic>
        <p:nvPicPr>
          <p:cNvPr id="7170" name="Picture 2" descr="HC 80TT Vaporized Hydrogen Peroxide Sterilizer with Cycle Guardian |  Sterilucen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56365" y="3595078"/>
            <a:ext cx="4742913" cy="302295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Applied Sciences | Free Full-Text | Hydrogen Peroxide Gas Plasma Sterilizer  Combined with Dielectric Barrier Discharge and Corona Discharge Inactivates  Pr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2724" y="3249795"/>
            <a:ext cx="3716785" cy="36082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933941" y="6377119"/>
            <a:ext cx="6098146" cy="276999"/>
          </a:xfrm>
          <a:prstGeom prst="rect">
            <a:avLst/>
          </a:prstGeom>
          <a:noFill/>
        </p:spPr>
        <p:txBody>
          <a:bodyPr wrap="square">
            <a:spAutoFit/>
          </a:bodyPr>
          <a:lstStyle/>
          <a:p>
            <a:pPr algn="r"/>
            <a:r>
              <a:rPr lang="x-none" sz="1200" dirty="0"/>
              <a:t>Sursa: CDC</a:t>
            </a:r>
            <a:endParaRPr lang="x-none" sz="1200"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05509" y="154380"/>
            <a:ext cx="2180982" cy="646331"/>
          </a:xfrm>
          <a:prstGeom prst="rect">
            <a:avLst/>
          </a:prstGeom>
          <a:noFill/>
        </p:spPr>
        <p:txBody>
          <a:bodyPr wrap="none" rtlCol="0">
            <a:spAutoFit/>
          </a:bodyPr>
          <a:lstStyle/>
          <a:p>
            <a:pPr algn="ctr"/>
            <a:r>
              <a:rPr lang="x-none" sz="3600" b="1" dirty="0">
                <a:solidFill>
                  <a:schemeClr val="accent1"/>
                </a:solidFill>
                <a:latin typeface="+mj-lt"/>
              </a:rPr>
              <a:t>Sterilizarea</a:t>
            </a:r>
            <a:endParaRPr lang="x-none" sz="3600" b="1" dirty="0">
              <a:solidFill>
                <a:schemeClr val="accent1"/>
              </a:solidFill>
              <a:latin typeface="+mj-lt"/>
            </a:endParaRPr>
          </a:p>
        </p:txBody>
      </p:sp>
      <p:sp>
        <p:nvSpPr>
          <p:cNvPr id="4" name="TextBox 3"/>
          <p:cNvSpPr txBox="1"/>
          <p:nvPr/>
        </p:nvSpPr>
        <p:spPr>
          <a:xfrm>
            <a:off x="397098" y="677600"/>
            <a:ext cx="11397802" cy="2862322"/>
          </a:xfrm>
          <a:prstGeom prst="rect">
            <a:avLst/>
          </a:prstGeom>
          <a:noFill/>
        </p:spPr>
        <p:txBody>
          <a:bodyPr wrap="square">
            <a:spAutoFit/>
          </a:bodyPr>
          <a:lstStyle/>
          <a:p>
            <a:r>
              <a:rPr lang="en-GB" b="1" dirty="0" err="1">
                <a:solidFill>
                  <a:schemeClr val="accent1"/>
                </a:solidFill>
              </a:rPr>
              <a:t>Sterilizarea</a:t>
            </a:r>
            <a:r>
              <a:rPr lang="en-GB" b="1" dirty="0">
                <a:solidFill>
                  <a:schemeClr val="accent1"/>
                </a:solidFill>
              </a:rPr>
              <a:t> cu acid peracetic</a:t>
            </a:r>
            <a:endParaRPr lang="en-GB" b="1" dirty="0">
              <a:solidFill>
                <a:schemeClr val="accent1"/>
              </a:solidFill>
            </a:endParaRPr>
          </a:p>
          <a:p>
            <a:pPr algn="just"/>
            <a:r>
              <a:rPr lang="en-GB" dirty="0" err="1">
                <a:solidFill>
                  <a:schemeClr val="accent1"/>
                </a:solidFill>
              </a:rPr>
              <a:t>Acidul</a:t>
            </a:r>
            <a:r>
              <a:rPr lang="en-GB" dirty="0">
                <a:solidFill>
                  <a:schemeClr val="accent1"/>
                </a:solidFill>
              </a:rPr>
              <a:t> peracetic </a:t>
            </a:r>
            <a:r>
              <a:rPr lang="en-GB" dirty="0" err="1">
                <a:solidFill>
                  <a:schemeClr val="accent1"/>
                </a:solidFill>
              </a:rPr>
              <a:t>este</a:t>
            </a:r>
            <a:r>
              <a:rPr lang="en-GB" dirty="0">
                <a:solidFill>
                  <a:schemeClr val="accent1"/>
                </a:solidFill>
              </a:rPr>
              <a:t> un oxidant </a:t>
            </a:r>
            <a:r>
              <a:rPr lang="en-GB" dirty="0" err="1">
                <a:solidFill>
                  <a:schemeClr val="accent1"/>
                </a:solidFill>
              </a:rPr>
              <a:t>puternic</a:t>
            </a:r>
            <a:r>
              <a:rPr lang="en-GB" dirty="0">
                <a:solidFill>
                  <a:schemeClr val="accent1"/>
                </a:solidFill>
              </a:rPr>
              <a:t> </a:t>
            </a:r>
            <a:r>
              <a:rPr lang="en-GB" dirty="0" err="1">
                <a:solidFill>
                  <a:schemeClr val="accent1"/>
                </a:solidFill>
              </a:rPr>
              <a:t>biocid</a:t>
            </a:r>
            <a:r>
              <a:rPr lang="en-GB" dirty="0">
                <a:solidFill>
                  <a:schemeClr val="accent1"/>
                </a:solidFill>
              </a:rPr>
              <a:t> care </a:t>
            </a:r>
            <a:r>
              <a:rPr lang="en-GB" dirty="0" err="1">
                <a:solidFill>
                  <a:schemeClr val="accent1"/>
                </a:solidFill>
              </a:rPr>
              <a:t>își</a:t>
            </a:r>
            <a:r>
              <a:rPr lang="en-GB" dirty="0">
                <a:solidFill>
                  <a:schemeClr val="accent1"/>
                </a:solidFill>
              </a:rPr>
              <a:t> </a:t>
            </a:r>
            <a:r>
              <a:rPr lang="en-GB" dirty="0" err="1">
                <a:solidFill>
                  <a:schemeClr val="accent1"/>
                </a:solidFill>
              </a:rPr>
              <a:t>menține</a:t>
            </a:r>
            <a:r>
              <a:rPr lang="en-GB" dirty="0">
                <a:solidFill>
                  <a:schemeClr val="accent1"/>
                </a:solidFill>
              </a:rPr>
              <a:t> </a:t>
            </a:r>
            <a:r>
              <a:rPr lang="en-GB" dirty="0" err="1">
                <a:solidFill>
                  <a:schemeClr val="accent1"/>
                </a:solidFill>
              </a:rPr>
              <a:t>eficacitatea</a:t>
            </a:r>
            <a:r>
              <a:rPr lang="en-GB" dirty="0">
                <a:solidFill>
                  <a:schemeClr val="accent1"/>
                </a:solidFill>
              </a:rPr>
              <a:t> în </a:t>
            </a:r>
            <a:r>
              <a:rPr lang="en-GB" dirty="0" err="1">
                <a:solidFill>
                  <a:schemeClr val="accent1"/>
                </a:solidFill>
              </a:rPr>
              <a:t>prezența</a:t>
            </a:r>
            <a:r>
              <a:rPr lang="en-GB" dirty="0">
                <a:solidFill>
                  <a:schemeClr val="accent1"/>
                </a:solidFill>
              </a:rPr>
              <a:t> </a:t>
            </a:r>
            <a:r>
              <a:rPr lang="en-GB" dirty="0" err="1">
                <a:solidFill>
                  <a:schemeClr val="accent1"/>
                </a:solidFill>
              </a:rPr>
              <a:t>solului</a:t>
            </a:r>
            <a:r>
              <a:rPr lang="en-GB" dirty="0">
                <a:solidFill>
                  <a:schemeClr val="accent1"/>
                </a:solidFill>
              </a:rPr>
              <a:t> organic. </a:t>
            </a:r>
            <a:r>
              <a:rPr lang="en-GB" dirty="0" err="1">
                <a:solidFill>
                  <a:schemeClr val="accent1"/>
                </a:solidFill>
              </a:rPr>
              <a:t>Acidul</a:t>
            </a:r>
            <a:r>
              <a:rPr lang="en-GB" dirty="0">
                <a:solidFill>
                  <a:schemeClr val="accent1"/>
                </a:solidFill>
              </a:rPr>
              <a:t> peracetic </a:t>
            </a:r>
            <a:r>
              <a:rPr lang="en-GB" dirty="0" err="1">
                <a:solidFill>
                  <a:schemeClr val="accent1"/>
                </a:solidFill>
              </a:rPr>
              <a:t>îndepărtează</a:t>
            </a:r>
            <a:r>
              <a:rPr lang="en-GB" dirty="0">
                <a:solidFill>
                  <a:schemeClr val="accent1"/>
                </a:solidFill>
              </a:rPr>
              <a:t> </a:t>
            </a:r>
            <a:r>
              <a:rPr lang="en-GB" dirty="0" err="1">
                <a:solidFill>
                  <a:schemeClr val="accent1"/>
                </a:solidFill>
              </a:rPr>
              <a:t>contaminanții</a:t>
            </a:r>
            <a:r>
              <a:rPr lang="en-GB" dirty="0">
                <a:solidFill>
                  <a:schemeClr val="accent1"/>
                </a:solidFill>
              </a:rPr>
              <a:t> de </a:t>
            </a:r>
            <a:r>
              <a:rPr lang="en-GB" dirty="0" err="1">
                <a:solidFill>
                  <a:schemeClr val="accent1"/>
                </a:solidFill>
              </a:rPr>
              <a:t>suprafață</a:t>
            </a:r>
            <a:r>
              <a:rPr lang="en-GB" dirty="0">
                <a:solidFill>
                  <a:schemeClr val="accent1"/>
                </a:solidFill>
              </a:rPr>
              <a:t> (în principal </a:t>
            </a:r>
            <a:r>
              <a:rPr lang="en-GB" dirty="0" err="1">
                <a:solidFill>
                  <a:schemeClr val="accent1"/>
                </a:solidFill>
              </a:rPr>
              <a:t>proteine</a:t>
            </a:r>
            <a:r>
              <a:rPr lang="en-GB" dirty="0">
                <a:solidFill>
                  <a:schemeClr val="accent1"/>
                </a:solidFill>
              </a:rPr>
              <a:t>) de pe </a:t>
            </a:r>
            <a:r>
              <a:rPr lang="en-GB" dirty="0" err="1">
                <a:solidFill>
                  <a:schemeClr val="accent1"/>
                </a:solidFill>
              </a:rPr>
              <a:t>tubulatura</a:t>
            </a:r>
            <a:r>
              <a:rPr lang="en-GB" dirty="0">
                <a:solidFill>
                  <a:schemeClr val="accent1"/>
                </a:solidFill>
              </a:rPr>
              <a:t> </a:t>
            </a:r>
            <a:r>
              <a:rPr lang="en-GB" dirty="0" err="1">
                <a:solidFill>
                  <a:schemeClr val="accent1"/>
                </a:solidFill>
              </a:rPr>
              <a:t>endoscopică</a:t>
            </a:r>
            <a:r>
              <a:rPr lang="en-GB" dirty="0">
                <a:solidFill>
                  <a:schemeClr val="accent1"/>
                </a:solidFill>
              </a:rPr>
              <a:t>. O </a:t>
            </a:r>
            <a:r>
              <a:rPr lang="en-GB" dirty="0" err="1">
                <a:solidFill>
                  <a:schemeClr val="accent1"/>
                </a:solidFill>
              </a:rPr>
              <a:t>mașină</a:t>
            </a:r>
            <a:r>
              <a:rPr lang="en-GB" dirty="0">
                <a:solidFill>
                  <a:schemeClr val="accent1"/>
                </a:solidFill>
              </a:rPr>
              <a:t> </a:t>
            </a:r>
            <a:r>
              <a:rPr lang="en-GB" dirty="0" err="1">
                <a:solidFill>
                  <a:schemeClr val="accent1"/>
                </a:solidFill>
              </a:rPr>
              <a:t>automată</a:t>
            </a:r>
            <a:r>
              <a:rPr lang="en-GB" dirty="0">
                <a:solidFill>
                  <a:schemeClr val="accent1"/>
                </a:solidFill>
              </a:rPr>
              <a:t> care </a:t>
            </a:r>
            <a:r>
              <a:rPr lang="en-GB" dirty="0" err="1">
                <a:solidFill>
                  <a:schemeClr val="accent1"/>
                </a:solidFill>
              </a:rPr>
              <a:t>folosește</a:t>
            </a:r>
            <a:r>
              <a:rPr lang="en-GB" dirty="0">
                <a:solidFill>
                  <a:schemeClr val="accent1"/>
                </a:solidFill>
              </a:rPr>
              <a:t> acid peracetic </a:t>
            </a:r>
            <a:r>
              <a:rPr lang="en-GB" dirty="0" err="1">
                <a:solidFill>
                  <a:schemeClr val="accent1"/>
                </a:solidFill>
              </a:rPr>
              <a:t>pentru</a:t>
            </a:r>
            <a:r>
              <a:rPr lang="en-GB" dirty="0">
                <a:solidFill>
                  <a:schemeClr val="accent1"/>
                </a:solidFill>
              </a:rPr>
              <a:t> </a:t>
            </a:r>
            <a:r>
              <a:rPr lang="en-GB" dirty="0" err="1">
                <a:solidFill>
                  <a:schemeClr val="accent1"/>
                </a:solidFill>
              </a:rPr>
              <a:t>sterilizarea</a:t>
            </a:r>
            <a:r>
              <a:rPr lang="en-GB" dirty="0">
                <a:solidFill>
                  <a:schemeClr val="accent1"/>
                </a:solidFill>
              </a:rPr>
              <a:t> </a:t>
            </a:r>
            <a:r>
              <a:rPr lang="en-GB" dirty="0" err="1">
                <a:solidFill>
                  <a:schemeClr val="accent1"/>
                </a:solidFill>
              </a:rPr>
              <a:t>chimică</a:t>
            </a:r>
            <a:r>
              <a:rPr lang="en-GB" dirty="0">
                <a:solidFill>
                  <a:schemeClr val="accent1"/>
                </a:solidFill>
              </a:rPr>
              <a:t> a </a:t>
            </a:r>
            <a:r>
              <a:rPr lang="en-GB" dirty="0" err="1">
                <a:solidFill>
                  <a:schemeClr val="accent1"/>
                </a:solidFill>
              </a:rPr>
              <a:t>instrumentelor</a:t>
            </a:r>
            <a:r>
              <a:rPr lang="en-GB" dirty="0">
                <a:solidFill>
                  <a:schemeClr val="accent1"/>
                </a:solidFill>
              </a:rPr>
              <a:t> </a:t>
            </a:r>
            <a:r>
              <a:rPr lang="en-GB" dirty="0" err="1">
                <a:solidFill>
                  <a:schemeClr val="accent1"/>
                </a:solidFill>
              </a:rPr>
              <a:t>medicale</a:t>
            </a:r>
            <a:r>
              <a:rPr lang="en-GB" dirty="0">
                <a:solidFill>
                  <a:schemeClr val="accent1"/>
                </a:solidFill>
              </a:rPr>
              <a:t>, </a:t>
            </a:r>
            <a:r>
              <a:rPr lang="en-GB" dirty="0" err="1">
                <a:solidFill>
                  <a:schemeClr val="accent1"/>
                </a:solidFill>
              </a:rPr>
              <a:t>chirurgicale</a:t>
            </a:r>
            <a:r>
              <a:rPr lang="en-GB" dirty="0">
                <a:solidFill>
                  <a:schemeClr val="accent1"/>
                </a:solidFill>
              </a:rPr>
              <a:t> </a:t>
            </a:r>
            <a:r>
              <a:rPr lang="en-GB" dirty="0" err="1">
                <a:solidFill>
                  <a:schemeClr val="accent1"/>
                </a:solidFill>
              </a:rPr>
              <a:t>și</a:t>
            </a:r>
            <a:r>
              <a:rPr lang="en-GB" dirty="0">
                <a:solidFill>
                  <a:schemeClr val="accent1"/>
                </a:solidFill>
              </a:rPr>
              <a:t> </a:t>
            </a:r>
            <a:r>
              <a:rPr lang="en-GB" dirty="0" err="1">
                <a:solidFill>
                  <a:schemeClr val="accent1"/>
                </a:solidFill>
              </a:rPr>
              <a:t>dentare</a:t>
            </a:r>
            <a:r>
              <a:rPr lang="en-GB" dirty="0">
                <a:solidFill>
                  <a:schemeClr val="accent1"/>
                </a:solidFill>
              </a:rPr>
              <a:t> (de </a:t>
            </a:r>
            <a:r>
              <a:rPr lang="en-GB" dirty="0" err="1">
                <a:solidFill>
                  <a:schemeClr val="accent1"/>
                </a:solidFill>
              </a:rPr>
              <a:t>exemplu</a:t>
            </a:r>
            <a:r>
              <a:rPr lang="en-GB" dirty="0">
                <a:solidFill>
                  <a:schemeClr val="accent1"/>
                </a:solidFill>
              </a:rPr>
              <a:t>, </a:t>
            </a:r>
            <a:r>
              <a:rPr lang="en-GB" dirty="0" err="1">
                <a:solidFill>
                  <a:schemeClr val="accent1"/>
                </a:solidFill>
              </a:rPr>
              <a:t>endoscoape</a:t>
            </a:r>
            <a:r>
              <a:rPr lang="en-GB" dirty="0">
                <a:solidFill>
                  <a:schemeClr val="accent1"/>
                </a:solidFill>
              </a:rPr>
              <a:t> </a:t>
            </a:r>
            <a:r>
              <a:rPr lang="en-GB" dirty="0" err="1">
                <a:solidFill>
                  <a:schemeClr val="accent1"/>
                </a:solidFill>
              </a:rPr>
              <a:t>și</a:t>
            </a:r>
            <a:r>
              <a:rPr lang="en-GB" dirty="0">
                <a:solidFill>
                  <a:schemeClr val="accent1"/>
                </a:solidFill>
              </a:rPr>
              <a:t> </a:t>
            </a:r>
            <a:r>
              <a:rPr lang="en-GB" dirty="0" err="1">
                <a:solidFill>
                  <a:schemeClr val="accent1"/>
                </a:solidFill>
              </a:rPr>
              <a:t>artroscoape</a:t>
            </a:r>
            <a:r>
              <a:rPr lang="en-GB" dirty="0">
                <a:solidFill>
                  <a:schemeClr val="accent1"/>
                </a:solidFill>
              </a:rPr>
              <a:t>) a </a:t>
            </a:r>
            <a:r>
              <a:rPr lang="en-GB" dirty="0" err="1">
                <a:solidFill>
                  <a:schemeClr val="accent1"/>
                </a:solidFill>
              </a:rPr>
              <a:t>fost</a:t>
            </a:r>
            <a:r>
              <a:rPr lang="en-GB" dirty="0">
                <a:solidFill>
                  <a:schemeClr val="accent1"/>
                </a:solidFill>
              </a:rPr>
              <a:t> </a:t>
            </a:r>
            <a:r>
              <a:rPr lang="en-GB" dirty="0" err="1">
                <a:solidFill>
                  <a:schemeClr val="accent1"/>
                </a:solidFill>
              </a:rPr>
              <a:t>introdusă</a:t>
            </a:r>
            <a:r>
              <a:rPr lang="en-GB" dirty="0">
                <a:solidFill>
                  <a:schemeClr val="accent1"/>
                </a:solidFill>
              </a:rPr>
              <a:t> în 1988. </a:t>
            </a:r>
            <a:r>
              <a:rPr lang="en-GB" dirty="0" err="1">
                <a:solidFill>
                  <a:schemeClr val="accent1"/>
                </a:solidFill>
              </a:rPr>
              <a:t>Această</a:t>
            </a:r>
            <a:r>
              <a:rPr lang="en-GB" dirty="0">
                <a:solidFill>
                  <a:schemeClr val="accent1"/>
                </a:solidFill>
              </a:rPr>
              <a:t> </a:t>
            </a:r>
            <a:r>
              <a:rPr lang="en-GB" dirty="0" err="1">
                <a:solidFill>
                  <a:schemeClr val="accent1"/>
                </a:solidFill>
              </a:rPr>
              <a:t>metodă</a:t>
            </a:r>
            <a:r>
              <a:rPr lang="en-GB" dirty="0">
                <a:solidFill>
                  <a:schemeClr val="accent1"/>
                </a:solidFill>
              </a:rPr>
              <a:t> de </a:t>
            </a:r>
            <a:r>
              <a:rPr lang="en-GB" dirty="0" err="1">
                <a:solidFill>
                  <a:schemeClr val="accent1"/>
                </a:solidFill>
              </a:rPr>
              <a:t>sterilizare</a:t>
            </a:r>
            <a:r>
              <a:rPr lang="en-GB" dirty="0">
                <a:solidFill>
                  <a:schemeClr val="accent1"/>
                </a:solidFill>
              </a:rPr>
              <a:t> la </a:t>
            </a:r>
            <a:r>
              <a:rPr lang="en-GB" dirty="0" err="1">
                <a:solidFill>
                  <a:schemeClr val="accent1"/>
                </a:solidFill>
              </a:rPr>
              <a:t>temperatură</a:t>
            </a:r>
            <a:r>
              <a:rPr lang="en-GB" dirty="0">
                <a:solidFill>
                  <a:schemeClr val="accent1"/>
                </a:solidFill>
              </a:rPr>
              <a:t> </a:t>
            </a:r>
            <a:r>
              <a:rPr lang="en-GB" dirty="0" err="1">
                <a:solidFill>
                  <a:schemeClr val="accent1"/>
                </a:solidFill>
              </a:rPr>
              <a:t>joasă</a:t>
            </a:r>
            <a:r>
              <a:rPr lang="en-GB" dirty="0">
                <a:solidFill>
                  <a:schemeClr val="accent1"/>
                </a:solidFill>
              </a:rPr>
              <a:t>, </a:t>
            </a:r>
            <a:r>
              <a:rPr lang="en-GB" dirty="0" err="1">
                <a:solidFill>
                  <a:schemeClr val="accent1"/>
                </a:solidFill>
              </a:rPr>
              <a:t>controlată</a:t>
            </a:r>
            <a:r>
              <a:rPr lang="en-GB" dirty="0">
                <a:solidFill>
                  <a:schemeClr val="accent1"/>
                </a:solidFill>
              </a:rPr>
              <a:t> de </a:t>
            </a:r>
            <a:r>
              <a:rPr lang="en-GB" dirty="0" err="1">
                <a:solidFill>
                  <a:schemeClr val="accent1"/>
                </a:solidFill>
              </a:rPr>
              <a:t>microprocesor</a:t>
            </a:r>
            <a:r>
              <a:rPr lang="en-GB" dirty="0">
                <a:solidFill>
                  <a:schemeClr val="accent1"/>
                </a:solidFill>
              </a:rPr>
              <a:t>, </a:t>
            </a:r>
            <a:r>
              <a:rPr lang="en-GB" dirty="0" err="1">
                <a:solidFill>
                  <a:schemeClr val="accent1"/>
                </a:solidFill>
              </a:rPr>
              <a:t>este</a:t>
            </a:r>
            <a:r>
              <a:rPr lang="en-GB" dirty="0">
                <a:solidFill>
                  <a:schemeClr val="accent1"/>
                </a:solidFill>
              </a:rPr>
              <a:t> </a:t>
            </a:r>
            <a:r>
              <a:rPr lang="en-GB" dirty="0" err="1">
                <a:solidFill>
                  <a:schemeClr val="accent1"/>
                </a:solidFill>
              </a:rPr>
              <a:t>utilizată</a:t>
            </a:r>
            <a:r>
              <a:rPr lang="en-GB" dirty="0">
                <a:solidFill>
                  <a:schemeClr val="accent1"/>
                </a:solidFill>
              </a:rPr>
              <a:t> în mod </a:t>
            </a:r>
            <a:r>
              <a:rPr lang="en-GB" dirty="0" err="1">
                <a:solidFill>
                  <a:schemeClr val="accent1"/>
                </a:solidFill>
              </a:rPr>
              <a:t>obișnuit</a:t>
            </a:r>
            <a:r>
              <a:rPr lang="en-GB" dirty="0">
                <a:solidFill>
                  <a:schemeClr val="accent1"/>
                </a:solidFill>
              </a:rPr>
              <a:t> în </a:t>
            </a:r>
            <a:r>
              <a:rPr lang="en-GB" dirty="0" err="1">
                <a:solidFill>
                  <a:schemeClr val="accent1"/>
                </a:solidFill>
              </a:rPr>
              <a:t>unele</a:t>
            </a:r>
            <a:r>
              <a:rPr lang="en-GB" dirty="0">
                <a:solidFill>
                  <a:schemeClr val="accent1"/>
                </a:solidFill>
              </a:rPr>
              <a:t> </a:t>
            </a:r>
            <a:r>
              <a:rPr lang="en-GB" dirty="0" err="1">
                <a:solidFill>
                  <a:schemeClr val="accent1"/>
                </a:solidFill>
              </a:rPr>
              <a:t>clinici</a:t>
            </a:r>
            <a:r>
              <a:rPr lang="en-GB" dirty="0">
                <a:solidFill>
                  <a:schemeClr val="accent1"/>
                </a:solidFill>
              </a:rPr>
              <a:t> </a:t>
            </a:r>
            <a:r>
              <a:rPr lang="en-GB" dirty="0" err="1">
                <a:solidFill>
                  <a:schemeClr val="accent1"/>
                </a:solidFill>
              </a:rPr>
              <a:t>si</a:t>
            </a:r>
            <a:r>
              <a:rPr lang="en-GB" dirty="0">
                <a:solidFill>
                  <a:schemeClr val="accent1"/>
                </a:solidFill>
              </a:rPr>
              <a:t> </a:t>
            </a:r>
            <a:r>
              <a:rPr lang="en-GB" dirty="0" err="1">
                <a:solidFill>
                  <a:schemeClr val="accent1"/>
                </a:solidFill>
              </a:rPr>
              <a:t>spitale</a:t>
            </a:r>
            <a:r>
              <a:rPr lang="en-GB" dirty="0">
                <a:solidFill>
                  <a:schemeClr val="accent1"/>
                </a:solidFill>
              </a:rPr>
              <a:t>. </a:t>
            </a:r>
            <a:r>
              <a:rPr lang="en-GB" dirty="0" err="1">
                <a:solidFill>
                  <a:schemeClr val="accent1"/>
                </a:solidFill>
              </a:rPr>
              <a:t>Sterilizatorul</a:t>
            </a:r>
            <a:r>
              <a:rPr lang="en-GB" dirty="0">
                <a:solidFill>
                  <a:schemeClr val="accent1"/>
                </a:solidFill>
              </a:rPr>
              <a:t>, acid peracetic 35% </a:t>
            </a:r>
            <a:r>
              <a:rPr lang="en-GB" dirty="0" err="1">
                <a:solidFill>
                  <a:schemeClr val="accent1"/>
                </a:solidFill>
              </a:rPr>
              <a:t>și</a:t>
            </a:r>
            <a:r>
              <a:rPr lang="en-GB" dirty="0">
                <a:solidFill>
                  <a:schemeClr val="accent1"/>
                </a:solidFill>
              </a:rPr>
              <a:t> un agent </a:t>
            </a:r>
            <a:r>
              <a:rPr lang="en-GB" dirty="0" err="1">
                <a:solidFill>
                  <a:schemeClr val="accent1"/>
                </a:solidFill>
              </a:rPr>
              <a:t>anticoroziv</a:t>
            </a:r>
            <a:r>
              <a:rPr lang="en-GB" dirty="0">
                <a:solidFill>
                  <a:schemeClr val="accent1"/>
                </a:solidFill>
              </a:rPr>
              <a:t> sunt </a:t>
            </a:r>
            <a:r>
              <a:rPr lang="en-GB" dirty="0" err="1">
                <a:solidFill>
                  <a:schemeClr val="accent1"/>
                </a:solidFill>
              </a:rPr>
              <a:t>furnizate</a:t>
            </a:r>
            <a:r>
              <a:rPr lang="en-GB" dirty="0">
                <a:solidFill>
                  <a:schemeClr val="accent1"/>
                </a:solidFill>
              </a:rPr>
              <a:t> </a:t>
            </a:r>
            <a:r>
              <a:rPr lang="en-GB" dirty="0" err="1">
                <a:solidFill>
                  <a:schemeClr val="accent1"/>
                </a:solidFill>
              </a:rPr>
              <a:t>într</a:t>
            </a:r>
            <a:r>
              <a:rPr lang="en-GB" dirty="0">
                <a:solidFill>
                  <a:schemeClr val="accent1"/>
                </a:solidFill>
              </a:rPr>
              <a:t>-un recipient cu </a:t>
            </a:r>
            <a:r>
              <a:rPr lang="en-GB" dirty="0" err="1">
                <a:solidFill>
                  <a:schemeClr val="accent1"/>
                </a:solidFill>
              </a:rPr>
              <a:t>doză</a:t>
            </a:r>
            <a:r>
              <a:rPr lang="en-GB" dirty="0">
                <a:solidFill>
                  <a:schemeClr val="accent1"/>
                </a:solidFill>
              </a:rPr>
              <a:t> </a:t>
            </a:r>
            <a:r>
              <a:rPr lang="en-GB" dirty="0" err="1">
                <a:solidFill>
                  <a:schemeClr val="accent1"/>
                </a:solidFill>
              </a:rPr>
              <a:t>unică</a:t>
            </a:r>
            <a:r>
              <a:rPr lang="en-GB" dirty="0">
                <a:solidFill>
                  <a:schemeClr val="accent1"/>
                </a:solidFill>
              </a:rPr>
              <a:t>. </a:t>
            </a:r>
            <a:r>
              <a:rPr lang="en-GB" dirty="0" err="1">
                <a:solidFill>
                  <a:schemeClr val="accent1"/>
                </a:solidFill>
              </a:rPr>
              <a:t>Recipientul</a:t>
            </a:r>
            <a:r>
              <a:rPr lang="en-GB" dirty="0">
                <a:solidFill>
                  <a:schemeClr val="accent1"/>
                </a:solidFill>
              </a:rPr>
              <a:t> </a:t>
            </a:r>
            <a:r>
              <a:rPr lang="en-GB" dirty="0" err="1">
                <a:solidFill>
                  <a:schemeClr val="accent1"/>
                </a:solidFill>
              </a:rPr>
              <a:t>este</a:t>
            </a:r>
            <a:r>
              <a:rPr lang="en-GB" dirty="0">
                <a:solidFill>
                  <a:schemeClr val="accent1"/>
                </a:solidFill>
              </a:rPr>
              <a:t> </a:t>
            </a:r>
            <a:r>
              <a:rPr lang="en-GB" dirty="0" err="1">
                <a:solidFill>
                  <a:schemeClr val="accent1"/>
                </a:solidFill>
              </a:rPr>
              <a:t>perforat</a:t>
            </a:r>
            <a:r>
              <a:rPr lang="en-GB" dirty="0">
                <a:solidFill>
                  <a:schemeClr val="accent1"/>
                </a:solidFill>
              </a:rPr>
              <a:t> în </a:t>
            </a:r>
            <a:r>
              <a:rPr lang="en-GB" dirty="0" err="1">
                <a:solidFill>
                  <a:schemeClr val="accent1"/>
                </a:solidFill>
              </a:rPr>
              <a:t>momentul</a:t>
            </a:r>
            <a:r>
              <a:rPr lang="en-GB" dirty="0">
                <a:solidFill>
                  <a:schemeClr val="accent1"/>
                </a:solidFill>
              </a:rPr>
              <a:t> </a:t>
            </a:r>
            <a:r>
              <a:rPr lang="en-GB" dirty="0" err="1">
                <a:solidFill>
                  <a:schemeClr val="accent1"/>
                </a:solidFill>
              </a:rPr>
              <a:t>utilizării</a:t>
            </a:r>
            <a:r>
              <a:rPr lang="en-GB" dirty="0">
                <a:solidFill>
                  <a:schemeClr val="accent1"/>
                </a:solidFill>
              </a:rPr>
              <a:t>, </a:t>
            </a:r>
            <a:r>
              <a:rPr lang="en-GB" dirty="0" err="1">
                <a:solidFill>
                  <a:schemeClr val="accent1"/>
                </a:solidFill>
              </a:rPr>
              <a:t>imediat</a:t>
            </a:r>
            <a:r>
              <a:rPr lang="en-GB" dirty="0">
                <a:solidFill>
                  <a:schemeClr val="accent1"/>
                </a:solidFill>
              </a:rPr>
              <a:t> </a:t>
            </a:r>
            <a:r>
              <a:rPr lang="en-GB" dirty="0" err="1">
                <a:solidFill>
                  <a:schemeClr val="accent1"/>
                </a:solidFill>
              </a:rPr>
              <a:t>înainte</a:t>
            </a:r>
            <a:r>
              <a:rPr lang="en-GB" dirty="0">
                <a:solidFill>
                  <a:schemeClr val="accent1"/>
                </a:solidFill>
              </a:rPr>
              <a:t> de </a:t>
            </a:r>
            <a:r>
              <a:rPr lang="en-GB" dirty="0" err="1">
                <a:solidFill>
                  <a:schemeClr val="accent1"/>
                </a:solidFill>
              </a:rPr>
              <a:t>închiderea</a:t>
            </a:r>
            <a:r>
              <a:rPr lang="en-GB" dirty="0">
                <a:solidFill>
                  <a:schemeClr val="accent1"/>
                </a:solidFill>
              </a:rPr>
              <a:t> </a:t>
            </a:r>
            <a:r>
              <a:rPr lang="en-GB" dirty="0" err="1">
                <a:solidFill>
                  <a:schemeClr val="accent1"/>
                </a:solidFill>
              </a:rPr>
              <a:t>capacului</a:t>
            </a:r>
            <a:r>
              <a:rPr lang="en-GB" dirty="0">
                <a:solidFill>
                  <a:schemeClr val="accent1"/>
                </a:solidFill>
              </a:rPr>
              <a:t> </a:t>
            </a:r>
            <a:r>
              <a:rPr lang="en-GB" dirty="0" err="1">
                <a:solidFill>
                  <a:schemeClr val="accent1"/>
                </a:solidFill>
              </a:rPr>
              <a:t>și</a:t>
            </a:r>
            <a:r>
              <a:rPr lang="en-GB" dirty="0">
                <a:solidFill>
                  <a:schemeClr val="accent1"/>
                </a:solidFill>
              </a:rPr>
              <a:t> </a:t>
            </a:r>
            <a:r>
              <a:rPr lang="en-GB" dirty="0" err="1">
                <a:solidFill>
                  <a:schemeClr val="accent1"/>
                </a:solidFill>
              </a:rPr>
              <a:t>inițierea</a:t>
            </a:r>
            <a:r>
              <a:rPr lang="en-GB" dirty="0">
                <a:solidFill>
                  <a:schemeClr val="accent1"/>
                </a:solidFill>
              </a:rPr>
              <a:t> </a:t>
            </a:r>
            <a:r>
              <a:rPr lang="en-GB" dirty="0" err="1">
                <a:solidFill>
                  <a:schemeClr val="accent1"/>
                </a:solidFill>
              </a:rPr>
              <a:t>ciclului</a:t>
            </a:r>
            <a:r>
              <a:rPr lang="en-GB" dirty="0">
                <a:solidFill>
                  <a:schemeClr val="accent1"/>
                </a:solidFill>
              </a:rPr>
              <a:t>. </a:t>
            </a:r>
            <a:r>
              <a:rPr lang="en-GB" dirty="0" err="1">
                <a:solidFill>
                  <a:schemeClr val="accent1"/>
                </a:solidFill>
              </a:rPr>
              <a:t>Acidul</a:t>
            </a:r>
            <a:r>
              <a:rPr lang="en-GB" dirty="0">
                <a:solidFill>
                  <a:schemeClr val="accent1"/>
                </a:solidFill>
              </a:rPr>
              <a:t> peracetic </a:t>
            </a:r>
            <a:r>
              <a:rPr lang="en-GB" dirty="0" err="1">
                <a:solidFill>
                  <a:schemeClr val="accent1"/>
                </a:solidFill>
              </a:rPr>
              <a:t>concentrat</a:t>
            </a:r>
            <a:r>
              <a:rPr lang="en-GB" dirty="0">
                <a:solidFill>
                  <a:schemeClr val="accent1"/>
                </a:solidFill>
              </a:rPr>
              <a:t> </a:t>
            </a:r>
            <a:r>
              <a:rPr lang="en-GB" dirty="0" err="1">
                <a:solidFill>
                  <a:schemeClr val="accent1"/>
                </a:solidFill>
              </a:rPr>
              <a:t>este</a:t>
            </a:r>
            <a:r>
              <a:rPr lang="en-GB" dirty="0">
                <a:solidFill>
                  <a:schemeClr val="accent1"/>
                </a:solidFill>
              </a:rPr>
              <a:t> </a:t>
            </a:r>
            <a:r>
              <a:rPr lang="en-GB" dirty="0" err="1">
                <a:solidFill>
                  <a:schemeClr val="accent1"/>
                </a:solidFill>
              </a:rPr>
              <a:t>diluat</a:t>
            </a:r>
            <a:r>
              <a:rPr lang="en-GB" dirty="0">
                <a:solidFill>
                  <a:schemeClr val="accent1"/>
                </a:solidFill>
              </a:rPr>
              <a:t> la 0,2% cu </a:t>
            </a:r>
            <a:r>
              <a:rPr lang="en-GB" dirty="0" err="1">
                <a:solidFill>
                  <a:schemeClr val="accent1"/>
                </a:solidFill>
              </a:rPr>
              <a:t>apă</a:t>
            </a:r>
            <a:r>
              <a:rPr lang="en-GB" dirty="0">
                <a:solidFill>
                  <a:schemeClr val="accent1"/>
                </a:solidFill>
              </a:rPr>
              <a:t> </a:t>
            </a:r>
            <a:r>
              <a:rPr lang="en-GB" dirty="0" err="1">
                <a:solidFill>
                  <a:schemeClr val="accent1"/>
                </a:solidFill>
              </a:rPr>
              <a:t>filtrată</a:t>
            </a:r>
            <a:r>
              <a:rPr lang="en-GB" dirty="0">
                <a:solidFill>
                  <a:schemeClr val="accent1"/>
                </a:solidFill>
              </a:rPr>
              <a:t> (0,2 um) la o </a:t>
            </a:r>
            <a:r>
              <a:rPr lang="en-GB" dirty="0" err="1">
                <a:solidFill>
                  <a:schemeClr val="accent1"/>
                </a:solidFill>
              </a:rPr>
              <a:t>temperatură</a:t>
            </a:r>
            <a:r>
              <a:rPr lang="en-GB" dirty="0">
                <a:solidFill>
                  <a:schemeClr val="accent1"/>
                </a:solidFill>
              </a:rPr>
              <a:t> de </a:t>
            </a:r>
            <a:r>
              <a:rPr lang="en-GB" dirty="0" err="1">
                <a:solidFill>
                  <a:schemeClr val="accent1"/>
                </a:solidFill>
              </a:rPr>
              <a:t>aproximativ</a:t>
            </a:r>
            <a:r>
              <a:rPr lang="en-GB" dirty="0">
                <a:solidFill>
                  <a:schemeClr val="accent1"/>
                </a:solidFill>
              </a:rPr>
              <a:t> 50°C. </a:t>
            </a:r>
            <a:r>
              <a:rPr lang="en-GB" dirty="0" err="1">
                <a:solidFill>
                  <a:schemeClr val="accent1"/>
                </a:solidFill>
              </a:rPr>
              <a:t>Acidul</a:t>
            </a:r>
            <a:r>
              <a:rPr lang="en-GB" dirty="0">
                <a:solidFill>
                  <a:schemeClr val="accent1"/>
                </a:solidFill>
              </a:rPr>
              <a:t> peracetic </a:t>
            </a:r>
            <a:r>
              <a:rPr lang="en-GB" dirty="0" err="1">
                <a:solidFill>
                  <a:schemeClr val="accent1"/>
                </a:solidFill>
              </a:rPr>
              <a:t>diluat</a:t>
            </a:r>
            <a:r>
              <a:rPr lang="en-GB" dirty="0">
                <a:solidFill>
                  <a:schemeClr val="accent1"/>
                </a:solidFill>
              </a:rPr>
              <a:t> </a:t>
            </a:r>
            <a:r>
              <a:rPr lang="en-GB" dirty="0" err="1">
                <a:solidFill>
                  <a:schemeClr val="accent1"/>
                </a:solidFill>
              </a:rPr>
              <a:t>este</a:t>
            </a:r>
            <a:r>
              <a:rPr lang="en-GB" dirty="0">
                <a:solidFill>
                  <a:schemeClr val="accent1"/>
                </a:solidFill>
              </a:rPr>
              <a:t> </a:t>
            </a:r>
            <a:r>
              <a:rPr lang="en-GB" dirty="0" err="1">
                <a:solidFill>
                  <a:schemeClr val="accent1"/>
                </a:solidFill>
              </a:rPr>
              <a:t>circulat</a:t>
            </a:r>
            <a:r>
              <a:rPr lang="en-GB" dirty="0">
                <a:solidFill>
                  <a:schemeClr val="accent1"/>
                </a:solidFill>
              </a:rPr>
              <a:t> în camera </a:t>
            </a:r>
            <a:r>
              <a:rPr lang="en-GB" dirty="0" err="1">
                <a:solidFill>
                  <a:schemeClr val="accent1"/>
                </a:solidFill>
              </a:rPr>
              <a:t>mașinii</a:t>
            </a:r>
            <a:r>
              <a:rPr lang="en-GB" dirty="0">
                <a:solidFill>
                  <a:schemeClr val="accent1"/>
                </a:solidFill>
              </a:rPr>
              <a:t> </a:t>
            </a:r>
            <a:r>
              <a:rPr lang="en-GB" dirty="0" err="1">
                <a:solidFill>
                  <a:schemeClr val="accent1"/>
                </a:solidFill>
              </a:rPr>
              <a:t>și</a:t>
            </a:r>
            <a:r>
              <a:rPr lang="en-GB" dirty="0">
                <a:solidFill>
                  <a:schemeClr val="accent1"/>
                </a:solidFill>
              </a:rPr>
              <a:t> </a:t>
            </a:r>
            <a:r>
              <a:rPr lang="en-GB" dirty="0" err="1">
                <a:solidFill>
                  <a:schemeClr val="accent1"/>
                </a:solidFill>
              </a:rPr>
              <a:t>pompat</a:t>
            </a:r>
            <a:r>
              <a:rPr lang="en-GB" dirty="0">
                <a:solidFill>
                  <a:schemeClr val="accent1"/>
                </a:solidFill>
              </a:rPr>
              <a:t> </a:t>
            </a:r>
            <a:r>
              <a:rPr lang="en-GB" dirty="0" err="1">
                <a:solidFill>
                  <a:schemeClr val="accent1"/>
                </a:solidFill>
              </a:rPr>
              <a:t>prin</a:t>
            </a:r>
            <a:r>
              <a:rPr lang="en-GB" dirty="0">
                <a:solidFill>
                  <a:schemeClr val="accent1"/>
                </a:solidFill>
              </a:rPr>
              <a:t> </a:t>
            </a:r>
            <a:r>
              <a:rPr lang="en-GB" dirty="0" err="1">
                <a:solidFill>
                  <a:schemeClr val="accent1"/>
                </a:solidFill>
              </a:rPr>
              <a:t>canalele</a:t>
            </a:r>
            <a:r>
              <a:rPr lang="en-GB" dirty="0">
                <a:solidFill>
                  <a:schemeClr val="accent1"/>
                </a:solidFill>
              </a:rPr>
              <a:t> </a:t>
            </a:r>
            <a:r>
              <a:rPr lang="en-GB" dirty="0" err="1">
                <a:solidFill>
                  <a:schemeClr val="accent1"/>
                </a:solidFill>
              </a:rPr>
              <a:t>endoscopului</a:t>
            </a:r>
            <a:r>
              <a:rPr lang="en-GB" dirty="0">
                <a:solidFill>
                  <a:schemeClr val="accent1"/>
                </a:solidFill>
              </a:rPr>
              <a:t> </a:t>
            </a:r>
            <a:r>
              <a:rPr lang="en-GB" dirty="0" err="1">
                <a:solidFill>
                  <a:schemeClr val="accent1"/>
                </a:solidFill>
              </a:rPr>
              <a:t>timp</a:t>
            </a:r>
            <a:r>
              <a:rPr lang="en-GB" dirty="0">
                <a:solidFill>
                  <a:schemeClr val="accent1"/>
                </a:solidFill>
              </a:rPr>
              <a:t> de 12 minute, </a:t>
            </a:r>
            <a:r>
              <a:rPr lang="en-GB" dirty="0" err="1">
                <a:solidFill>
                  <a:schemeClr val="accent1"/>
                </a:solidFill>
              </a:rPr>
              <a:t>decontaminând</a:t>
            </a:r>
            <a:r>
              <a:rPr lang="en-GB" dirty="0">
                <a:solidFill>
                  <a:schemeClr val="accent1"/>
                </a:solidFill>
              </a:rPr>
              <a:t> </a:t>
            </a:r>
            <a:r>
              <a:rPr lang="en-GB" dirty="0" err="1">
                <a:solidFill>
                  <a:schemeClr val="accent1"/>
                </a:solidFill>
              </a:rPr>
              <a:t>suprafețele</a:t>
            </a:r>
            <a:r>
              <a:rPr lang="en-GB" dirty="0">
                <a:solidFill>
                  <a:schemeClr val="accent1"/>
                </a:solidFill>
              </a:rPr>
              <a:t> </a:t>
            </a:r>
            <a:r>
              <a:rPr lang="en-GB" dirty="0" err="1">
                <a:solidFill>
                  <a:schemeClr val="accent1"/>
                </a:solidFill>
              </a:rPr>
              <a:t>exterioare</a:t>
            </a:r>
            <a:r>
              <a:rPr lang="en-GB" dirty="0">
                <a:solidFill>
                  <a:schemeClr val="accent1"/>
                </a:solidFill>
              </a:rPr>
              <a:t>, </a:t>
            </a:r>
            <a:r>
              <a:rPr lang="en-GB" dirty="0" err="1">
                <a:solidFill>
                  <a:schemeClr val="accent1"/>
                </a:solidFill>
              </a:rPr>
              <a:t>lumenii</a:t>
            </a:r>
            <a:r>
              <a:rPr lang="en-GB" dirty="0">
                <a:solidFill>
                  <a:schemeClr val="accent1"/>
                </a:solidFill>
              </a:rPr>
              <a:t> </a:t>
            </a:r>
            <a:r>
              <a:rPr lang="en-GB" dirty="0" err="1">
                <a:solidFill>
                  <a:schemeClr val="accent1"/>
                </a:solidFill>
              </a:rPr>
              <a:t>și</a:t>
            </a:r>
            <a:r>
              <a:rPr lang="en-GB" dirty="0">
                <a:solidFill>
                  <a:schemeClr val="accent1"/>
                </a:solidFill>
              </a:rPr>
              <a:t> </a:t>
            </a:r>
            <a:r>
              <a:rPr lang="en-GB" dirty="0" err="1">
                <a:solidFill>
                  <a:schemeClr val="accent1"/>
                </a:solidFill>
              </a:rPr>
              <a:t>accesoriile</a:t>
            </a:r>
            <a:r>
              <a:rPr lang="en-GB" dirty="0">
                <a:solidFill>
                  <a:schemeClr val="accent1"/>
                </a:solidFill>
              </a:rPr>
              <a:t>.</a:t>
            </a:r>
            <a:endParaRPr lang="en-GB" dirty="0">
              <a:solidFill>
                <a:schemeClr val="accent1"/>
              </a:solidFill>
            </a:endParaRPr>
          </a:p>
        </p:txBody>
      </p:sp>
      <p:pic>
        <p:nvPicPr>
          <p:cNvPr id="819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284890" y="3555552"/>
            <a:ext cx="4929210" cy="330244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805" y="3694302"/>
            <a:ext cx="4889500" cy="27813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933941" y="6377119"/>
            <a:ext cx="6098146" cy="276999"/>
          </a:xfrm>
          <a:prstGeom prst="rect">
            <a:avLst/>
          </a:prstGeom>
          <a:noFill/>
        </p:spPr>
        <p:txBody>
          <a:bodyPr wrap="square">
            <a:spAutoFit/>
          </a:bodyPr>
          <a:lstStyle/>
          <a:p>
            <a:pPr algn="r"/>
            <a:r>
              <a:rPr lang="x-none" sz="1200" dirty="0"/>
              <a:t>Sursa: CDC</a:t>
            </a:r>
            <a:endParaRPr lang="x-none" sz="1200"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74632" y="708338"/>
            <a:ext cx="4842736" cy="646331"/>
          </a:xfrm>
          <a:prstGeom prst="rect">
            <a:avLst/>
          </a:prstGeom>
          <a:noFill/>
        </p:spPr>
        <p:txBody>
          <a:bodyPr wrap="none" rtlCol="0">
            <a:spAutoFit/>
          </a:bodyPr>
          <a:lstStyle/>
          <a:p>
            <a:pPr algn="ctr"/>
            <a:r>
              <a:rPr lang="x-none" sz="3600" b="1" dirty="0">
                <a:solidFill>
                  <a:schemeClr val="accent1"/>
                </a:solidFill>
                <a:latin typeface="+mj-lt"/>
              </a:rPr>
              <a:t>Alte metode de sterilizare</a:t>
            </a:r>
            <a:endParaRPr lang="x-none" sz="3600" b="1" dirty="0">
              <a:solidFill>
                <a:schemeClr val="accent1"/>
              </a:solidFill>
              <a:latin typeface="+mj-lt"/>
            </a:endParaRPr>
          </a:p>
        </p:txBody>
      </p:sp>
      <p:sp>
        <p:nvSpPr>
          <p:cNvPr id="3" name="TextBox 2"/>
          <p:cNvSpPr txBox="1"/>
          <p:nvPr/>
        </p:nvSpPr>
        <p:spPr>
          <a:xfrm>
            <a:off x="5933941" y="6389998"/>
            <a:ext cx="6098146" cy="276999"/>
          </a:xfrm>
          <a:prstGeom prst="rect">
            <a:avLst/>
          </a:prstGeom>
          <a:noFill/>
        </p:spPr>
        <p:txBody>
          <a:bodyPr wrap="square">
            <a:spAutoFit/>
          </a:bodyPr>
          <a:lstStyle/>
          <a:p>
            <a:pPr algn="r"/>
            <a:r>
              <a:rPr lang="x-none" sz="1200" dirty="0"/>
              <a:t>Sursa: CDC</a:t>
            </a:r>
            <a:endParaRPr lang="x-none" sz="1200" dirty="0"/>
          </a:p>
        </p:txBody>
      </p:sp>
      <p:graphicFrame>
        <p:nvGraphicFramePr>
          <p:cNvPr id="5" name="Table 5"/>
          <p:cNvGraphicFramePr>
            <a:graphicFrameLocks noGrp="1"/>
          </p:cNvGraphicFramePr>
          <p:nvPr/>
        </p:nvGraphicFramePr>
        <p:xfrm>
          <a:off x="150790" y="1770705"/>
          <a:ext cx="11890420" cy="2681835"/>
        </p:xfrm>
        <a:graphic>
          <a:graphicData uri="http://schemas.openxmlformats.org/drawingml/2006/table">
            <a:tbl>
              <a:tblPr firstRow="1" bandRow="1">
                <a:tableStyleId>{C4B1156A-380E-4F78-BDF5-A606A8083BF9}</a:tableStyleId>
              </a:tblPr>
              <a:tblGrid>
                <a:gridCol w="2972605"/>
                <a:gridCol w="2972605"/>
                <a:gridCol w="2972605"/>
                <a:gridCol w="2972605"/>
              </a:tblGrid>
              <a:tr h="618925">
                <a:tc>
                  <a:txBody>
                    <a:bodyPr/>
                    <a:lstStyle/>
                    <a:p>
                      <a:pPr algn="ctr"/>
                      <a:r>
                        <a:rPr lang="x-none" b="1" dirty="0">
                          <a:solidFill>
                            <a:schemeClr val="tx1"/>
                          </a:solidFill>
                        </a:rPr>
                        <a:t>Radiatii ionizante</a:t>
                      </a:r>
                      <a:endParaRPr lang="x-none" b="1" dirty="0">
                        <a:solidFill>
                          <a:schemeClr val="tx1"/>
                        </a:solidFill>
                      </a:endParaRPr>
                    </a:p>
                  </a:txBody>
                  <a:tcPr/>
                </a:tc>
                <a:tc>
                  <a:txBody>
                    <a:bodyPr/>
                    <a:lstStyle/>
                    <a:p>
                      <a:pPr algn="ctr"/>
                      <a:r>
                        <a:rPr lang="x-none" b="1" dirty="0">
                          <a:solidFill>
                            <a:schemeClr val="tx1"/>
                          </a:solidFill>
                        </a:rPr>
                        <a:t>Sterilizare cu caldura uscata</a:t>
                      </a:r>
                      <a:endParaRPr lang="x-none" b="1" dirty="0">
                        <a:solidFill>
                          <a:schemeClr val="tx1"/>
                        </a:solidFill>
                      </a:endParaRPr>
                    </a:p>
                  </a:txBody>
                  <a:tcPr/>
                </a:tc>
                <a:tc>
                  <a:txBody>
                    <a:bodyPr/>
                    <a:lstStyle/>
                    <a:p>
                      <a:pPr algn="ctr"/>
                      <a:r>
                        <a:rPr lang="x-none" b="1" dirty="0">
                          <a:solidFill>
                            <a:schemeClr val="tx1"/>
                          </a:solidFill>
                        </a:rPr>
                        <a:t>Substante lichide</a:t>
                      </a:r>
                      <a:endParaRPr lang="x-none" b="1" dirty="0">
                        <a:solidFill>
                          <a:schemeClr val="tx1"/>
                        </a:solidFill>
                      </a:endParaRPr>
                    </a:p>
                  </a:txBody>
                  <a:tcPr/>
                </a:tc>
                <a:tc>
                  <a:txBody>
                    <a:bodyPr/>
                    <a:lstStyle/>
                    <a:p>
                      <a:pPr algn="ctr"/>
                      <a:r>
                        <a:rPr lang="x-none" b="1" dirty="0">
                          <a:solidFill>
                            <a:schemeClr val="tx1"/>
                          </a:solidFill>
                        </a:rPr>
                        <a:t>Acid performic</a:t>
                      </a:r>
                      <a:endParaRPr lang="x-none" b="1" dirty="0">
                        <a:solidFill>
                          <a:schemeClr val="tx1"/>
                        </a:solidFill>
                      </a:endParaRPr>
                    </a:p>
                  </a:txBody>
                  <a:tcPr/>
                </a:tc>
              </a:tr>
              <a:tr h="825060">
                <a:tc>
                  <a:txBody>
                    <a:bodyPr/>
                    <a:lstStyle/>
                    <a:p>
                      <a:pPr algn="ctr"/>
                      <a:r>
                        <a:rPr lang="x-none" b="1" dirty="0">
                          <a:solidFill>
                            <a:schemeClr val="tx1"/>
                          </a:solidFill>
                        </a:rPr>
                        <a:t>Filtrare</a:t>
                      </a:r>
                      <a:endParaRPr lang="x-none" b="1" dirty="0">
                        <a:solidFill>
                          <a:schemeClr val="tx1"/>
                        </a:solidFill>
                      </a:endParaRPr>
                    </a:p>
                  </a:txBody>
                  <a:tcPr/>
                </a:tc>
                <a:tc>
                  <a:txBody>
                    <a:bodyPr/>
                    <a:lstStyle/>
                    <a:p>
                      <a:pPr algn="ctr"/>
                      <a:r>
                        <a:rPr lang="x-none" b="1" dirty="0">
                          <a:solidFill>
                            <a:schemeClr val="tx1"/>
                          </a:solidFill>
                        </a:rPr>
                        <a:t>Microunde</a:t>
                      </a:r>
                      <a:endParaRPr lang="x-none" b="1" dirty="0">
                        <a:solidFill>
                          <a:schemeClr val="tx1"/>
                        </a:solidFill>
                      </a:endParaRPr>
                    </a:p>
                  </a:txBody>
                  <a:tcPr/>
                </a:tc>
                <a:tc>
                  <a:txBody>
                    <a:bodyPr/>
                    <a:lstStyle/>
                    <a:p>
                      <a:pPr algn="ctr"/>
                      <a:r>
                        <a:rPr lang="x-none" b="1" dirty="0">
                          <a:solidFill>
                            <a:schemeClr val="tx1"/>
                          </a:solidFill>
                        </a:rPr>
                        <a:t>Sterilizator cu “margele de sticla”</a:t>
                      </a:r>
                      <a:endParaRPr lang="x-none" b="1" dirty="0">
                        <a:solidFill>
                          <a:schemeClr val="tx1"/>
                        </a:solidFill>
                      </a:endParaRPr>
                    </a:p>
                  </a:txBody>
                  <a:tcPr/>
                </a:tc>
                <a:tc>
                  <a:txBody>
                    <a:bodyPr/>
                    <a:lstStyle/>
                    <a:p>
                      <a:pPr algn="ctr"/>
                      <a:r>
                        <a:rPr lang="x-none" b="1" dirty="0">
                          <a:solidFill>
                            <a:schemeClr val="tx1"/>
                          </a:solidFill>
                        </a:rPr>
                        <a:t>Peroxid de hidrogen vaporizat</a:t>
                      </a:r>
                      <a:endParaRPr lang="x-none" b="1" dirty="0">
                        <a:solidFill>
                          <a:schemeClr val="tx1"/>
                        </a:solidFill>
                      </a:endParaRPr>
                    </a:p>
                  </a:txBody>
                  <a:tcPr/>
                </a:tc>
              </a:tr>
              <a:tr h="618925">
                <a:tc>
                  <a:txBody>
                    <a:bodyPr/>
                    <a:lstStyle/>
                    <a:p>
                      <a:pPr algn="ctr"/>
                      <a:r>
                        <a:rPr lang="x-none" b="1" dirty="0">
                          <a:solidFill>
                            <a:schemeClr val="tx1"/>
                          </a:solidFill>
                        </a:rPr>
                        <a:t>Ozon</a:t>
                      </a:r>
                      <a:endParaRPr lang="x-none" b="1" dirty="0">
                        <a:solidFill>
                          <a:schemeClr val="tx1"/>
                        </a:solidFill>
                      </a:endParaRPr>
                    </a:p>
                  </a:txBody>
                  <a:tcPr/>
                </a:tc>
                <a:tc>
                  <a:txBody>
                    <a:bodyPr/>
                    <a:lstStyle/>
                    <a:p>
                      <a:pPr algn="ctr"/>
                      <a:r>
                        <a:rPr lang="x-none" b="1" dirty="0">
                          <a:solidFill>
                            <a:schemeClr val="tx1"/>
                          </a:solidFill>
                        </a:rPr>
                        <a:t>Aburi cu formaldehida</a:t>
                      </a:r>
                      <a:endParaRPr lang="x-none" b="1" dirty="0">
                        <a:solidFill>
                          <a:schemeClr val="tx1"/>
                        </a:solidFill>
                      </a:endParaRPr>
                    </a:p>
                  </a:txBody>
                  <a:tcPr/>
                </a:tc>
                <a:tc>
                  <a:txBody>
                    <a:bodyPr/>
                    <a:lstStyle/>
                    <a:p>
                      <a:pPr algn="ctr"/>
                      <a:r>
                        <a:rPr lang="x-none" b="1" dirty="0">
                          <a:solidFill>
                            <a:schemeClr val="tx1"/>
                          </a:solidFill>
                        </a:rPr>
                        <a:t>Dioxid de clor gazos</a:t>
                      </a:r>
                      <a:endParaRPr lang="x-none" b="1" dirty="0">
                        <a:solidFill>
                          <a:schemeClr val="tx1"/>
                        </a:solidFill>
                      </a:endParaRPr>
                    </a:p>
                  </a:txBody>
                  <a:tcPr/>
                </a:tc>
                <a:tc>
                  <a:txBody>
                    <a:bodyPr/>
                    <a:lstStyle/>
                    <a:p>
                      <a:pPr algn="ctr"/>
                      <a:r>
                        <a:rPr lang="x-none" b="1" dirty="0">
                          <a:solidFill>
                            <a:schemeClr val="tx1"/>
                          </a:solidFill>
                        </a:rPr>
                        <a:t>Acid peracetic vaporizat</a:t>
                      </a:r>
                      <a:endParaRPr lang="x-none" b="1" dirty="0">
                        <a:solidFill>
                          <a:schemeClr val="tx1"/>
                        </a:solidFill>
                      </a:endParaRPr>
                    </a:p>
                  </a:txBody>
                  <a:tcPr/>
                </a:tc>
              </a:tr>
              <a:tr h="618925">
                <a:tc gridSpan="4">
                  <a:txBody>
                    <a:bodyPr/>
                    <a:lstStyle/>
                    <a:p>
                      <a:pPr algn="ctr"/>
                      <a:r>
                        <a:rPr lang="x-none" b="1" dirty="0">
                          <a:solidFill>
                            <a:schemeClr val="tx1"/>
                          </a:solidFill>
                        </a:rPr>
                        <a:t>Radiatii infrarosii</a:t>
                      </a:r>
                      <a:endParaRPr lang="x-none" b="1" dirty="0">
                        <a:solidFill>
                          <a:schemeClr val="tx1"/>
                        </a:solidFill>
                      </a:endParaRPr>
                    </a:p>
                  </a:txBody>
                  <a:tcPr/>
                </a:tc>
                <a:tc hMerge="1">
                  <a:tcPr/>
                </a:tc>
                <a:tc hMerge="1">
                  <a:tcPr/>
                </a:tc>
                <a:tc hMerge="1">
                  <a:tcPr/>
                </a:tc>
              </a:tr>
            </a:tbl>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stretch>
            <a:fillRect/>
          </a:stretch>
        </p:blipFill>
        <p:spPr>
          <a:xfrm>
            <a:off x="2215165" y="554308"/>
            <a:ext cx="8062175" cy="5971982"/>
          </a:xfrm>
          <a:prstGeom prst="rect">
            <a:avLst/>
          </a:prstGeom>
        </p:spPr>
      </p:pic>
      <p:sp>
        <p:nvSpPr>
          <p:cNvPr id="7" name="TextBox 6"/>
          <p:cNvSpPr txBox="1"/>
          <p:nvPr/>
        </p:nvSpPr>
        <p:spPr>
          <a:xfrm>
            <a:off x="5933941" y="6389998"/>
            <a:ext cx="6098146" cy="276999"/>
          </a:xfrm>
          <a:prstGeom prst="rect">
            <a:avLst/>
          </a:prstGeom>
          <a:noFill/>
        </p:spPr>
        <p:txBody>
          <a:bodyPr wrap="square">
            <a:spAutoFit/>
          </a:bodyPr>
          <a:lstStyle/>
          <a:p>
            <a:pPr algn="r"/>
            <a:r>
              <a:rPr lang="x-none" sz="1200" dirty="0"/>
              <a:t>Sursa: CDC</a:t>
            </a:r>
            <a:endParaRPr lang="x-none" sz="1200"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1"/>
          <a:srcRect t="25164"/>
          <a:stretch>
            <a:fillRect/>
          </a:stretch>
        </p:blipFill>
        <p:spPr>
          <a:xfrm>
            <a:off x="298438" y="505998"/>
            <a:ext cx="11595123" cy="6352002"/>
          </a:xfrm>
          <a:prstGeom prst="rect">
            <a:avLst/>
          </a:prstGeom>
        </p:spPr>
      </p:pic>
      <p:pic>
        <p:nvPicPr>
          <p:cNvPr id="7" name="Picture 6"/>
          <p:cNvPicPr>
            <a:picLocks noChangeAspect="1"/>
          </p:cNvPicPr>
          <p:nvPr/>
        </p:nvPicPr>
        <p:blipFill rotWithShape="1">
          <a:blip r:embed="rId1"/>
          <a:srcRect b="89484"/>
          <a:stretch>
            <a:fillRect/>
          </a:stretch>
        </p:blipFill>
        <p:spPr>
          <a:xfrm>
            <a:off x="1411741" y="0"/>
            <a:ext cx="9368518" cy="721217"/>
          </a:xfrm>
          <a:prstGeom prst="rect">
            <a:avLst/>
          </a:prstGeom>
        </p:spPr>
      </p:pic>
      <p:sp>
        <p:nvSpPr>
          <p:cNvPr id="4" name="TextBox 3"/>
          <p:cNvSpPr txBox="1"/>
          <p:nvPr/>
        </p:nvSpPr>
        <p:spPr>
          <a:xfrm>
            <a:off x="5933941" y="6389998"/>
            <a:ext cx="6098146" cy="276999"/>
          </a:xfrm>
          <a:prstGeom prst="rect">
            <a:avLst/>
          </a:prstGeom>
          <a:noFill/>
        </p:spPr>
        <p:txBody>
          <a:bodyPr wrap="square">
            <a:spAutoFit/>
          </a:bodyPr>
          <a:lstStyle/>
          <a:p>
            <a:pPr algn="r"/>
            <a:r>
              <a:rPr lang="x-none" sz="1200" dirty="0"/>
              <a:t>Sursa: CDC</a:t>
            </a:r>
            <a:endParaRPr lang="x-none" sz="120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33941" y="6402877"/>
            <a:ext cx="6098146" cy="276999"/>
          </a:xfrm>
          <a:prstGeom prst="rect">
            <a:avLst/>
          </a:prstGeom>
          <a:noFill/>
        </p:spPr>
        <p:txBody>
          <a:bodyPr wrap="square">
            <a:spAutoFit/>
          </a:bodyPr>
          <a:lstStyle/>
          <a:p>
            <a:pPr algn="r"/>
            <a:r>
              <a:rPr lang="x-none" sz="1200" dirty="0"/>
              <a:t>Sursa: CDC</a:t>
            </a:r>
            <a:endParaRPr lang="x-none" sz="1200" dirty="0"/>
          </a:p>
        </p:txBody>
      </p:sp>
      <p:pic>
        <p:nvPicPr>
          <p:cNvPr id="4" name="Picture 3"/>
          <p:cNvPicPr>
            <a:picLocks noChangeAspect="1"/>
          </p:cNvPicPr>
          <p:nvPr/>
        </p:nvPicPr>
        <p:blipFill>
          <a:blip r:embed="rId1"/>
          <a:stretch>
            <a:fillRect/>
          </a:stretch>
        </p:blipFill>
        <p:spPr>
          <a:xfrm>
            <a:off x="792257" y="373487"/>
            <a:ext cx="10465786" cy="6029389"/>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6866"/>
            <a:ext cx="10515600" cy="522381"/>
          </a:xfrm>
        </p:spPr>
        <p:txBody>
          <a:bodyPr>
            <a:normAutofit fontScale="90000"/>
          </a:bodyPr>
          <a:lstStyle/>
          <a:p>
            <a:pPr algn="ctr"/>
            <a:r>
              <a:rPr lang="x-none" smtClean="0">
                <a:solidFill>
                  <a:schemeClr val="accent1"/>
                </a:solidFill>
              </a:rPr>
              <a:t>Eficien</a:t>
            </a:r>
            <a:r>
              <a:rPr lang="ro-RO" dirty="0" smtClean="0">
                <a:solidFill>
                  <a:schemeClr val="accent1"/>
                </a:solidFill>
              </a:rPr>
              <a:t>ț</a:t>
            </a:r>
            <a:r>
              <a:rPr lang="x-none" smtClean="0">
                <a:solidFill>
                  <a:schemeClr val="accent1"/>
                </a:solidFill>
              </a:rPr>
              <a:t>a steriliz</a:t>
            </a:r>
            <a:r>
              <a:rPr lang="ro-RO" dirty="0" smtClean="0">
                <a:solidFill>
                  <a:schemeClr val="accent1"/>
                </a:solidFill>
              </a:rPr>
              <a:t>ă</a:t>
            </a:r>
            <a:r>
              <a:rPr lang="x-none" smtClean="0">
                <a:solidFill>
                  <a:schemeClr val="accent1"/>
                </a:solidFill>
              </a:rPr>
              <a:t>rii</a:t>
            </a:r>
            <a:endParaRPr lang="x-none" dirty="0">
              <a:solidFill>
                <a:schemeClr val="accent1"/>
              </a:solidFill>
            </a:endParaRPr>
          </a:p>
        </p:txBody>
      </p:sp>
      <p:pic>
        <p:nvPicPr>
          <p:cNvPr id="4" name="Picture 3"/>
          <p:cNvPicPr>
            <a:picLocks noChangeAspect="1"/>
          </p:cNvPicPr>
          <p:nvPr/>
        </p:nvPicPr>
        <p:blipFill>
          <a:blip r:embed="rId1"/>
          <a:stretch>
            <a:fillRect/>
          </a:stretch>
        </p:blipFill>
        <p:spPr>
          <a:xfrm>
            <a:off x="1852224" y="635870"/>
            <a:ext cx="8487551" cy="6045264"/>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6866"/>
            <a:ext cx="10515600" cy="522381"/>
          </a:xfrm>
        </p:spPr>
        <p:txBody>
          <a:bodyPr>
            <a:normAutofit fontScale="90000"/>
          </a:bodyPr>
          <a:lstStyle/>
          <a:p>
            <a:pPr algn="ctr"/>
            <a:r>
              <a:rPr lang="x-none" b="1" smtClean="0">
                <a:solidFill>
                  <a:schemeClr val="accent1"/>
                </a:solidFill>
              </a:rPr>
              <a:t>Eficien</a:t>
            </a:r>
            <a:r>
              <a:rPr lang="ro-RO" b="1" dirty="0" smtClean="0">
                <a:solidFill>
                  <a:schemeClr val="accent1"/>
                </a:solidFill>
              </a:rPr>
              <a:t>ț</a:t>
            </a:r>
            <a:r>
              <a:rPr lang="x-none" b="1" smtClean="0">
                <a:solidFill>
                  <a:schemeClr val="accent1"/>
                </a:solidFill>
              </a:rPr>
              <a:t>a steriliz</a:t>
            </a:r>
            <a:r>
              <a:rPr lang="ro-RO" b="1" dirty="0" smtClean="0">
                <a:solidFill>
                  <a:schemeClr val="accent1"/>
                </a:solidFill>
              </a:rPr>
              <a:t>ă</a:t>
            </a:r>
            <a:r>
              <a:rPr lang="x-none" b="1" smtClean="0">
                <a:solidFill>
                  <a:schemeClr val="accent1"/>
                </a:solidFill>
              </a:rPr>
              <a:t>rii</a:t>
            </a:r>
            <a:endParaRPr lang="x-none" b="1" dirty="0">
              <a:solidFill>
                <a:schemeClr val="accent1"/>
              </a:solidFill>
            </a:endParaRPr>
          </a:p>
        </p:txBody>
      </p:sp>
      <p:pic>
        <p:nvPicPr>
          <p:cNvPr id="3" name="Picture 2"/>
          <p:cNvPicPr>
            <a:picLocks noChangeAspect="1"/>
          </p:cNvPicPr>
          <p:nvPr/>
        </p:nvPicPr>
        <p:blipFill>
          <a:blip r:embed="rId1"/>
          <a:stretch>
            <a:fillRect/>
          </a:stretch>
        </p:blipFill>
        <p:spPr>
          <a:xfrm>
            <a:off x="941009" y="876114"/>
            <a:ext cx="10309981" cy="3258902"/>
          </a:xfrm>
          <a:prstGeom prst="rect">
            <a:avLst/>
          </a:prstGeom>
        </p:spPr>
      </p:pic>
      <p:sp>
        <p:nvSpPr>
          <p:cNvPr id="6" name="TextBox 5"/>
          <p:cNvSpPr txBox="1"/>
          <p:nvPr/>
        </p:nvSpPr>
        <p:spPr>
          <a:xfrm>
            <a:off x="838199" y="4217754"/>
            <a:ext cx="10515600" cy="2585323"/>
          </a:xfrm>
          <a:prstGeom prst="rect">
            <a:avLst/>
          </a:prstGeom>
          <a:noFill/>
        </p:spPr>
        <p:txBody>
          <a:bodyPr wrap="square">
            <a:spAutoFit/>
          </a:bodyPr>
          <a:lstStyle/>
          <a:p>
            <a:pPr algn="l"/>
            <a:r>
              <a:rPr lang="en-GB" b="1" i="0" dirty="0">
                <a:solidFill>
                  <a:srgbClr val="33475B"/>
                </a:solidFill>
                <a:effectLst/>
                <a:latin typeface="Helvetica" pitchFamily="2" charset="0"/>
              </a:rPr>
              <a:t>O </a:t>
            </a:r>
            <a:r>
              <a:rPr lang="en-GB" b="1" i="0" dirty="0" err="1">
                <a:solidFill>
                  <a:srgbClr val="33475B"/>
                </a:solidFill>
                <a:effectLst/>
                <a:latin typeface="Helvetica" pitchFamily="2" charset="0"/>
              </a:rPr>
              <a:t>metoda</a:t>
            </a:r>
            <a:r>
              <a:rPr lang="en-GB" b="1" i="0" dirty="0">
                <a:solidFill>
                  <a:srgbClr val="33475B"/>
                </a:solidFill>
                <a:effectLst/>
                <a:latin typeface="Helvetica" pitchFamily="2" charset="0"/>
              </a:rPr>
              <a:t> </a:t>
            </a:r>
            <a:r>
              <a:rPr lang="en-GB" b="1" i="0" dirty="0" err="1">
                <a:solidFill>
                  <a:srgbClr val="33475B"/>
                </a:solidFill>
                <a:effectLst/>
                <a:latin typeface="Helvetica" pitchFamily="2" charset="0"/>
              </a:rPr>
              <a:t>eficienta</a:t>
            </a:r>
            <a:r>
              <a:rPr lang="en-GB" b="1" i="0" dirty="0">
                <a:solidFill>
                  <a:srgbClr val="33475B"/>
                </a:solidFill>
                <a:effectLst/>
                <a:latin typeface="Helvetica" pitchFamily="2" charset="0"/>
              </a:rPr>
              <a:t> de </a:t>
            </a:r>
            <a:r>
              <a:rPr lang="en-GB" b="1" i="0" dirty="0" err="1">
                <a:solidFill>
                  <a:srgbClr val="33475B"/>
                </a:solidFill>
                <a:effectLst/>
                <a:latin typeface="Helvetica" pitchFamily="2" charset="0"/>
              </a:rPr>
              <a:t>dezinfectie</a:t>
            </a:r>
            <a:r>
              <a:rPr lang="en-GB" b="1" i="0" dirty="0">
                <a:solidFill>
                  <a:srgbClr val="33475B"/>
                </a:solidFill>
                <a:effectLst/>
                <a:latin typeface="Helvetica" pitchFamily="2" charset="0"/>
              </a:rPr>
              <a:t> </a:t>
            </a:r>
            <a:r>
              <a:rPr lang="en-GB" b="1" i="0" dirty="0" err="1">
                <a:solidFill>
                  <a:srgbClr val="33475B"/>
                </a:solidFill>
                <a:effectLst/>
                <a:latin typeface="Helvetica" pitchFamily="2" charset="0"/>
              </a:rPr>
              <a:t>este</a:t>
            </a:r>
            <a:r>
              <a:rPr lang="en-GB" b="1" i="0" dirty="0">
                <a:solidFill>
                  <a:srgbClr val="33475B"/>
                </a:solidFill>
                <a:effectLst/>
                <a:latin typeface="Helvetica" pitchFamily="2" charset="0"/>
              </a:rPr>
              <a:t> </a:t>
            </a:r>
            <a:r>
              <a:rPr lang="en-GB" b="1" i="0" dirty="0" err="1">
                <a:solidFill>
                  <a:srgbClr val="33475B"/>
                </a:solidFill>
                <a:effectLst/>
                <a:latin typeface="Helvetica" pitchFamily="2" charset="0"/>
              </a:rPr>
              <a:t>cea</a:t>
            </a:r>
            <a:r>
              <a:rPr lang="en-GB" b="1" i="0" dirty="0">
                <a:solidFill>
                  <a:srgbClr val="33475B"/>
                </a:solidFill>
                <a:effectLst/>
                <a:latin typeface="Helvetica" pitchFamily="2" charset="0"/>
              </a:rPr>
              <a:t> cu </a:t>
            </a:r>
            <a:r>
              <a:rPr lang="en-GB" b="1" i="0" dirty="0" err="1">
                <a:solidFill>
                  <a:srgbClr val="33475B"/>
                </a:solidFill>
                <a:effectLst/>
                <a:latin typeface="Helvetica" pitchFamily="2" charset="0"/>
              </a:rPr>
              <a:t>aerosoli</a:t>
            </a:r>
            <a:r>
              <a:rPr lang="en-GB" b="1" i="0" dirty="0">
                <a:solidFill>
                  <a:srgbClr val="33475B"/>
                </a:solidFill>
                <a:effectLst/>
                <a:latin typeface="Helvetica" pitchFamily="2" charset="0"/>
              </a:rPr>
              <a:t>. </a:t>
            </a:r>
            <a:endParaRPr lang="en-GB" b="1" i="0" dirty="0">
              <a:solidFill>
                <a:srgbClr val="33475B"/>
              </a:solidFill>
              <a:effectLst/>
              <a:latin typeface="Helvetica" pitchFamily="2" charset="0"/>
            </a:endParaRPr>
          </a:p>
          <a:p>
            <a:pPr algn="l"/>
            <a:endParaRPr lang="en-GB" b="1" i="0" dirty="0">
              <a:solidFill>
                <a:srgbClr val="33475B"/>
              </a:solidFill>
              <a:effectLst/>
              <a:latin typeface="Helvetica" pitchFamily="2" charset="0"/>
            </a:endParaRPr>
          </a:p>
          <a:p>
            <a:pPr algn="l"/>
            <a:r>
              <a:rPr lang="en-GB" b="1" i="0" dirty="0">
                <a:solidFill>
                  <a:srgbClr val="33475B"/>
                </a:solidFill>
                <a:effectLst/>
                <a:latin typeface="Helvetica" pitchFamily="2" charset="0"/>
              </a:rPr>
              <a:t>Aerosol</a:t>
            </a:r>
            <a:r>
              <a:rPr lang="en-GB" b="0" i="0" dirty="0">
                <a:solidFill>
                  <a:srgbClr val="33475B"/>
                </a:solidFill>
                <a:effectLst/>
                <a:latin typeface="Helvetica" pitchFamily="2" charset="0"/>
              </a:rPr>
              <a:t> </a:t>
            </a:r>
            <a:r>
              <a:rPr lang="en-GB" b="0" i="0" dirty="0" err="1">
                <a:solidFill>
                  <a:srgbClr val="33475B"/>
                </a:solidFill>
                <a:effectLst/>
                <a:latin typeface="Helvetica" pitchFamily="2" charset="0"/>
              </a:rPr>
              <a:t>este</a:t>
            </a:r>
            <a:r>
              <a:rPr lang="en-GB" b="0" i="0" dirty="0">
                <a:solidFill>
                  <a:srgbClr val="33475B"/>
                </a:solidFill>
                <a:effectLst/>
                <a:latin typeface="Helvetica" pitchFamily="2" charset="0"/>
              </a:rPr>
              <a:t> </a:t>
            </a:r>
            <a:r>
              <a:rPr lang="en-GB" b="0" i="0" dirty="0" err="1">
                <a:solidFill>
                  <a:srgbClr val="33475B"/>
                </a:solidFill>
                <a:effectLst/>
                <a:latin typeface="Helvetica" pitchFamily="2" charset="0"/>
              </a:rPr>
              <a:t>termenul</a:t>
            </a:r>
            <a:r>
              <a:rPr lang="en-GB" b="0" i="0" dirty="0">
                <a:solidFill>
                  <a:srgbClr val="33475B"/>
                </a:solidFill>
                <a:effectLst/>
                <a:latin typeface="Helvetica" pitchFamily="2" charset="0"/>
              </a:rPr>
              <a:t> care </a:t>
            </a:r>
            <a:r>
              <a:rPr lang="en-GB" b="0" i="0" dirty="0" err="1">
                <a:solidFill>
                  <a:srgbClr val="33475B"/>
                </a:solidFill>
                <a:effectLst/>
                <a:latin typeface="Helvetica" pitchFamily="2" charset="0"/>
              </a:rPr>
              <a:t>defineste</a:t>
            </a:r>
            <a:r>
              <a:rPr lang="en-GB" b="0" i="0" dirty="0">
                <a:solidFill>
                  <a:srgbClr val="33475B"/>
                </a:solidFill>
                <a:effectLst/>
                <a:latin typeface="Helvetica" pitchFamily="2" charset="0"/>
              </a:rPr>
              <a:t> </a:t>
            </a:r>
            <a:r>
              <a:rPr lang="en-GB" b="1" i="0" dirty="0">
                <a:solidFill>
                  <a:srgbClr val="33475B"/>
                </a:solidFill>
                <a:effectLst/>
                <a:latin typeface="Helvetica" pitchFamily="2" charset="0"/>
              </a:rPr>
              <a:t>un </a:t>
            </a:r>
            <a:r>
              <a:rPr lang="en-GB" b="1" i="0" dirty="0" err="1">
                <a:solidFill>
                  <a:srgbClr val="33475B"/>
                </a:solidFill>
                <a:effectLst/>
                <a:latin typeface="Helvetica" pitchFamily="2" charset="0"/>
              </a:rPr>
              <a:t>ansamblu</a:t>
            </a:r>
            <a:r>
              <a:rPr lang="en-GB" b="1" i="0" dirty="0">
                <a:solidFill>
                  <a:srgbClr val="33475B"/>
                </a:solidFill>
                <a:effectLst/>
                <a:latin typeface="Helvetica" pitchFamily="2" charset="0"/>
              </a:rPr>
              <a:t> de </a:t>
            </a:r>
            <a:r>
              <a:rPr lang="en-GB" b="1" i="0" dirty="0" err="1">
                <a:solidFill>
                  <a:srgbClr val="33475B"/>
                </a:solidFill>
                <a:effectLst/>
                <a:latin typeface="Helvetica" pitchFamily="2" charset="0"/>
              </a:rPr>
              <a:t>particule</a:t>
            </a:r>
            <a:r>
              <a:rPr lang="en-GB" b="1" i="0" dirty="0">
                <a:solidFill>
                  <a:srgbClr val="33475B"/>
                </a:solidFill>
                <a:effectLst/>
                <a:latin typeface="Helvetica" pitchFamily="2" charset="0"/>
              </a:rPr>
              <a:t>, </a:t>
            </a:r>
            <a:r>
              <a:rPr lang="en-GB" b="1" i="0" dirty="0" err="1">
                <a:solidFill>
                  <a:srgbClr val="33475B"/>
                </a:solidFill>
                <a:effectLst/>
                <a:latin typeface="Helvetica" pitchFamily="2" charset="0"/>
              </a:rPr>
              <a:t>solide</a:t>
            </a:r>
            <a:r>
              <a:rPr lang="en-GB" b="1" i="0" dirty="0">
                <a:solidFill>
                  <a:srgbClr val="33475B"/>
                </a:solidFill>
                <a:effectLst/>
                <a:latin typeface="Helvetica" pitchFamily="2" charset="0"/>
              </a:rPr>
              <a:t> </a:t>
            </a:r>
            <a:r>
              <a:rPr lang="en-GB" b="1" i="0" dirty="0" err="1">
                <a:solidFill>
                  <a:srgbClr val="33475B"/>
                </a:solidFill>
                <a:effectLst/>
                <a:latin typeface="Helvetica" pitchFamily="2" charset="0"/>
              </a:rPr>
              <a:t>sau</a:t>
            </a:r>
            <a:r>
              <a:rPr lang="en-GB" b="1" i="0" dirty="0">
                <a:solidFill>
                  <a:srgbClr val="33475B"/>
                </a:solidFill>
                <a:effectLst/>
                <a:latin typeface="Helvetica" pitchFamily="2" charset="0"/>
              </a:rPr>
              <a:t> </a:t>
            </a:r>
            <a:r>
              <a:rPr lang="en-GB" b="1" i="0" dirty="0" err="1">
                <a:solidFill>
                  <a:srgbClr val="33475B"/>
                </a:solidFill>
                <a:effectLst/>
                <a:latin typeface="Helvetica" pitchFamily="2" charset="0"/>
              </a:rPr>
              <a:t>lichide</a:t>
            </a:r>
            <a:r>
              <a:rPr lang="en-GB" b="0" i="0" dirty="0">
                <a:solidFill>
                  <a:srgbClr val="33475B"/>
                </a:solidFill>
                <a:effectLst/>
                <a:latin typeface="Helvetica" pitchFamily="2" charset="0"/>
              </a:rPr>
              <a:t>, </a:t>
            </a:r>
            <a:r>
              <a:rPr lang="en-GB" b="0" i="0" dirty="0" err="1">
                <a:solidFill>
                  <a:srgbClr val="33475B"/>
                </a:solidFill>
                <a:effectLst/>
                <a:latin typeface="Helvetica" pitchFamily="2" charset="0"/>
              </a:rPr>
              <a:t>aflate</a:t>
            </a:r>
            <a:r>
              <a:rPr lang="en-GB" b="0" i="0" dirty="0">
                <a:solidFill>
                  <a:srgbClr val="33475B"/>
                </a:solidFill>
                <a:effectLst/>
                <a:latin typeface="Helvetica" pitchFamily="2" charset="0"/>
              </a:rPr>
              <a:t> in </a:t>
            </a:r>
            <a:r>
              <a:rPr lang="en-GB" b="1" i="0" dirty="0" err="1">
                <a:solidFill>
                  <a:srgbClr val="33475B"/>
                </a:solidFill>
                <a:effectLst/>
                <a:latin typeface="Helvetica" pitchFamily="2" charset="0"/>
              </a:rPr>
              <a:t>dispersie</a:t>
            </a:r>
            <a:r>
              <a:rPr lang="en-GB" b="0" i="0" dirty="0">
                <a:solidFill>
                  <a:srgbClr val="33475B"/>
                </a:solidFill>
                <a:effectLst/>
                <a:latin typeface="Helvetica" pitchFamily="2" charset="0"/>
              </a:rPr>
              <a:t> </a:t>
            </a:r>
            <a:r>
              <a:rPr lang="en-GB" b="0" i="0" dirty="0" err="1">
                <a:solidFill>
                  <a:srgbClr val="33475B"/>
                </a:solidFill>
                <a:effectLst/>
                <a:latin typeface="Helvetica" pitchFamily="2" charset="0"/>
              </a:rPr>
              <a:t>intr</a:t>
            </a:r>
            <a:r>
              <a:rPr lang="en-GB" b="0" i="0" dirty="0">
                <a:solidFill>
                  <a:srgbClr val="33475B"/>
                </a:solidFill>
                <a:effectLst/>
                <a:latin typeface="Helvetica" pitchFamily="2" charset="0"/>
              </a:rPr>
              <a:t>-un </a:t>
            </a:r>
            <a:r>
              <a:rPr lang="en-GB" b="0" i="0" dirty="0" err="1">
                <a:solidFill>
                  <a:srgbClr val="33475B"/>
                </a:solidFill>
                <a:effectLst/>
                <a:latin typeface="Helvetica" pitchFamily="2" charset="0"/>
              </a:rPr>
              <a:t>mediu</a:t>
            </a:r>
            <a:r>
              <a:rPr lang="en-GB" b="0" i="0" dirty="0">
                <a:solidFill>
                  <a:srgbClr val="33475B"/>
                </a:solidFill>
                <a:effectLst/>
                <a:latin typeface="Helvetica" pitchFamily="2" charset="0"/>
              </a:rPr>
              <a:t> </a:t>
            </a:r>
            <a:r>
              <a:rPr lang="en-GB" b="0" i="0" dirty="0" err="1">
                <a:solidFill>
                  <a:srgbClr val="33475B"/>
                </a:solidFill>
                <a:effectLst/>
                <a:latin typeface="Helvetica" pitchFamily="2" charset="0"/>
              </a:rPr>
              <a:t>gazos</a:t>
            </a:r>
            <a:r>
              <a:rPr lang="en-GB" b="0" i="0" dirty="0">
                <a:solidFill>
                  <a:srgbClr val="33475B"/>
                </a:solidFill>
                <a:effectLst/>
                <a:latin typeface="Helvetica" pitchFamily="2" charset="0"/>
              </a:rPr>
              <a:t>.</a:t>
            </a:r>
            <a:endParaRPr lang="en-GB" b="0" i="0" dirty="0">
              <a:solidFill>
                <a:srgbClr val="33475B"/>
              </a:solidFill>
              <a:effectLst/>
              <a:latin typeface="Helvetica" pitchFamily="2" charset="0"/>
            </a:endParaRPr>
          </a:p>
          <a:p>
            <a:pPr algn="l"/>
            <a:endParaRPr lang="en-GB" b="0" i="0" dirty="0">
              <a:solidFill>
                <a:srgbClr val="33475B"/>
              </a:solidFill>
              <a:effectLst/>
              <a:latin typeface="Helvetica" pitchFamily="2" charset="0"/>
            </a:endParaRPr>
          </a:p>
          <a:p>
            <a:pPr algn="l"/>
            <a:r>
              <a:rPr lang="en-GB" b="0" i="0" dirty="0">
                <a:solidFill>
                  <a:srgbClr val="33475B"/>
                </a:solidFill>
                <a:effectLst/>
                <a:latin typeface="Helvetica" pitchFamily="2" charset="0"/>
              </a:rPr>
              <a:t>Daca </a:t>
            </a:r>
            <a:r>
              <a:rPr lang="en-GB" b="0" i="0" dirty="0" err="1">
                <a:solidFill>
                  <a:srgbClr val="33475B"/>
                </a:solidFill>
                <a:effectLst/>
                <a:latin typeface="Helvetica" pitchFamily="2" charset="0"/>
              </a:rPr>
              <a:t>particulele</a:t>
            </a:r>
            <a:r>
              <a:rPr lang="en-GB" b="0" i="0" dirty="0">
                <a:solidFill>
                  <a:srgbClr val="33475B"/>
                </a:solidFill>
                <a:effectLst/>
                <a:latin typeface="Helvetica" pitchFamily="2" charset="0"/>
              </a:rPr>
              <a:t> sunt </a:t>
            </a:r>
            <a:r>
              <a:rPr lang="en-GB" b="0" i="0" dirty="0" err="1">
                <a:solidFill>
                  <a:srgbClr val="33475B"/>
                </a:solidFill>
                <a:effectLst/>
                <a:latin typeface="Helvetica" pitchFamily="2" charset="0"/>
              </a:rPr>
              <a:t>solide</a:t>
            </a:r>
            <a:r>
              <a:rPr lang="en-GB" b="0" i="0" dirty="0">
                <a:solidFill>
                  <a:srgbClr val="33475B"/>
                </a:solidFill>
                <a:effectLst/>
                <a:latin typeface="Helvetica" pitchFamily="2" charset="0"/>
              </a:rPr>
              <a:t>, se </a:t>
            </a:r>
            <a:r>
              <a:rPr lang="en-GB" b="0" i="0" dirty="0" err="1">
                <a:solidFill>
                  <a:srgbClr val="33475B"/>
                </a:solidFill>
                <a:effectLst/>
                <a:latin typeface="Helvetica" pitchFamily="2" charset="0"/>
              </a:rPr>
              <a:t>obtine</a:t>
            </a:r>
            <a:r>
              <a:rPr lang="en-GB" b="0" i="0" dirty="0">
                <a:solidFill>
                  <a:srgbClr val="33475B"/>
                </a:solidFill>
                <a:effectLst/>
                <a:latin typeface="Helvetica" pitchFamily="2" charset="0"/>
              </a:rPr>
              <a:t> un </a:t>
            </a:r>
            <a:r>
              <a:rPr lang="en-GB" b="0" i="0" dirty="0" err="1">
                <a:solidFill>
                  <a:srgbClr val="33475B"/>
                </a:solidFill>
                <a:effectLst/>
                <a:latin typeface="Helvetica" pitchFamily="2" charset="0"/>
              </a:rPr>
              <a:t>fum</a:t>
            </a:r>
            <a:r>
              <a:rPr lang="en-GB" b="0" i="0" dirty="0">
                <a:solidFill>
                  <a:srgbClr val="33475B"/>
                </a:solidFill>
                <a:effectLst/>
                <a:latin typeface="Helvetica" pitchFamily="2" charset="0"/>
              </a:rPr>
              <a:t>; </a:t>
            </a:r>
            <a:r>
              <a:rPr lang="en-GB" b="0" i="0" dirty="0" err="1">
                <a:solidFill>
                  <a:srgbClr val="33475B"/>
                </a:solidFill>
                <a:effectLst/>
                <a:latin typeface="Helvetica" pitchFamily="2" charset="0"/>
              </a:rPr>
              <a:t>daca</a:t>
            </a:r>
            <a:r>
              <a:rPr lang="en-GB" b="0" i="0" dirty="0">
                <a:solidFill>
                  <a:srgbClr val="33475B"/>
                </a:solidFill>
                <a:effectLst/>
                <a:latin typeface="Helvetica" pitchFamily="2" charset="0"/>
              </a:rPr>
              <a:t> sunt </a:t>
            </a:r>
            <a:r>
              <a:rPr lang="en-GB" b="0" i="0" dirty="0" err="1">
                <a:solidFill>
                  <a:srgbClr val="33475B"/>
                </a:solidFill>
                <a:effectLst/>
                <a:latin typeface="Helvetica" pitchFamily="2" charset="0"/>
              </a:rPr>
              <a:t>lichide</a:t>
            </a:r>
            <a:r>
              <a:rPr lang="en-GB" b="0" i="0" dirty="0">
                <a:solidFill>
                  <a:srgbClr val="33475B"/>
                </a:solidFill>
                <a:effectLst/>
                <a:latin typeface="Helvetica" pitchFamily="2" charset="0"/>
              </a:rPr>
              <a:t>, se </a:t>
            </a:r>
            <a:r>
              <a:rPr lang="en-GB" b="0" i="0" dirty="0" err="1">
                <a:solidFill>
                  <a:srgbClr val="33475B"/>
                </a:solidFill>
                <a:effectLst/>
                <a:latin typeface="Helvetica" pitchFamily="2" charset="0"/>
              </a:rPr>
              <a:t>obtine</a:t>
            </a:r>
            <a:r>
              <a:rPr lang="en-GB" b="0" i="0" dirty="0">
                <a:solidFill>
                  <a:srgbClr val="33475B"/>
                </a:solidFill>
                <a:effectLst/>
                <a:latin typeface="Helvetica" pitchFamily="2" charset="0"/>
              </a:rPr>
              <a:t> o </a:t>
            </a:r>
            <a:r>
              <a:rPr lang="en-GB" b="0" i="0" dirty="0" err="1">
                <a:solidFill>
                  <a:srgbClr val="33475B"/>
                </a:solidFill>
                <a:effectLst/>
                <a:latin typeface="Helvetica" pitchFamily="2" charset="0"/>
              </a:rPr>
              <a:t>ceata</a:t>
            </a:r>
            <a:r>
              <a:rPr lang="en-GB" b="0" i="0" dirty="0">
                <a:solidFill>
                  <a:srgbClr val="33475B"/>
                </a:solidFill>
                <a:effectLst/>
                <a:latin typeface="Helvetica" pitchFamily="2" charset="0"/>
              </a:rPr>
              <a:t>. </a:t>
            </a:r>
            <a:r>
              <a:rPr lang="en-GB" b="0" i="0" dirty="0" err="1">
                <a:solidFill>
                  <a:srgbClr val="33475B"/>
                </a:solidFill>
                <a:effectLst/>
                <a:latin typeface="Helvetica" pitchFamily="2" charset="0"/>
              </a:rPr>
              <a:t>Gazul</a:t>
            </a:r>
            <a:r>
              <a:rPr lang="en-GB" b="0" i="0" dirty="0">
                <a:solidFill>
                  <a:srgbClr val="33475B"/>
                </a:solidFill>
                <a:effectLst/>
                <a:latin typeface="Helvetica" pitchFamily="2" charset="0"/>
              </a:rPr>
              <a:t> se </a:t>
            </a:r>
            <a:r>
              <a:rPr lang="en-GB" b="0" i="0" dirty="0" err="1">
                <a:solidFill>
                  <a:srgbClr val="33475B"/>
                </a:solidFill>
                <a:effectLst/>
                <a:latin typeface="Helvetica" pitchFamily="2" charset="0"/>
              </a:rPr>
              <a:t>numeste</a:t>
            </a:r>
            <a:r>
              <a:rPr lang="en-GB" b="0" i="0" dirty="0">
                <a:solidFill>
                  <a:srgbClr val="33475B"/>
                </a:solidFill>
                <a:effectLst/>
                <a:latin typeface="Helvetica" pitchFamily="2" charset="0"/>
              </a:rPr>
              <a:t> </a:t>
            </a:r>
            <a:r>
              <a:rPr lang="en-GB" b="0" i="1" dirty="0" err="1">
                <a:solidFill>
                  <a:srgbClr val="33475B"/>
                </a:solidFill>
                <a:effectLst/>
                <a:latin typeface="Helvetica" pitchFamily="2" charset="0"/>
              </a:rPr>
              <a:t>faza</a:t>
            </a:r>
            <a:r>
              <a:rPr lang="en-GB" b="0" i="1" dirty="0">
                <a:solidFill>
                  <a:srgbClr val="33475B"/>
                </a:solidFill>
                <a:effectLst/>
                <a:latin typeface="Helvetica" pitchFamily="2" charset="0"/>
              </a:rPr>
              <a:t> </a:t>
            </a:r>
            <a:r>
              <a:rPr lang="en-GB" b="0" i="1" dirty="0" err="1">
                <a:solidFill>
                  <a:srgbClr val="33475B"/>
                </a:solidFill>
                <a:effectLst/>
                <a:latin typeface="Helvetica" pitchFamily="2" charset="0"/>
              </a:rPr>
              <a:t>dispersanta</a:t>
            </a:r>
            <a:r>
              <a:rPr lang="en-GB" b="0" i="0" dirty="0">
                <a:solidFill>
                  <a:srgbClr val="33475B"/>
                </a:solidFill>
                <a:effectLst/>
                <a:latin typeface="Helvetica" pitchFamily="2" charset="0"/>
              </a:rPr>
              <a:t> </a:t>
            </a:r>
            <a:r>
              <a:rPr lang="en-GB" b="0" i="0" dirty="0" err="1">
                <a:solidFill>
                  <a:srgbClr val="33475B"/>
                </a:solidFill>
                <a:effectLst/>
                <a:latin typeface="Helvetica" pitchFamily="2" charset="0"/>
              </a:rPr>
              <a:t>iar</a:t>
            </a:r>
            <a:r>
              <a:rPr lang="en-GB" b="0" i="0" dirty="0">
                <a:solidFill>
                  <a:srgbClr val="33475B"/>
                </a:solidFill>
                <a:effectLst/>
                <a:latin typeface="Helvetica" pitchFamily="2" charset="0"/>
              </a:rPr>
              <a:t> </a:t>
            </a:r>
            <a:r>
              <a:rPr lang="en-GB" b="0" i="0" dirty="0" err="1">
                <a:solidFill>
                  <a:srgbClr val="33475B"/>
                </a:solidFill>
                <a:effectLst/>
                <a:latin typeface="Helvetica" pitchFamily="2" charset="0"/>
              </a:rPr>
              <a:t>particulele</a:t>
            </a:r>
            <a:r>
              <a:rPr lang="en-GB" b="0" i="0" dirty="0">
                <a:solidFill>
                  <a:srgbClr val="33475B"/>
                </a:solidFill>
                <a:effectLst/>
                <a:latin typeface="Helvetica" pitchFamily="2" charset="0"/>
              </a:rPr>
              <a:t> de solid </a:t>
            </a:r>
            <a:r>
              <a:rPr lang="en-GB" b="0" i="0" dirty="0" err="1">
                <a:solidFill>
                  <a:srgbClr val="33475B"/>
                </a:solidFill>
                <a:effectLst/>
                <a:latin typeface="Helvetica" pitchFamily="2" charset="0"/>
              </a:rPr>
              <a:t>sau</a:t>
            </a:r>
            <a:r>
              <a:rPr lang="en-GB" b="0" i="0" dirty="0">
                <a:solidFill>
                  <a:srgbClr val="33475B"/>
                </a:solidFill>
                <a:effectLst/>
                <a:latin typeface="Helvetica" pitchFamily="2" charset="0"/>
              </a:rPr>
              <a:t> </a:t>
            </a:r>
            <a:r>
              <a:rPr lang="en-GB" b="0" i="0" dirty="0" err="1">
                <a:solidFill>
                  <a:srgbClr val="33475B"/>
                </a:solidFill>
                <a:effectLst/>
                <a:latin typeface="Helvetica" pitchFamily="2" charset="0"/>
              </a:rPr>
              <a:t>lichid</a:t>
            </a:r>
            <a:r>
              <a:rPr lang="en-GB" b="0" i="0" dirty="0">
                <a:solidFill>
                  <a:srgbClr val="33475B"/>
                </a:solidFill>
                <a:effectLst/>
                <a:latin typeface="Helvetica" pitchFamily="2" charset="0"/>
              </a:rPr>
              <a:t>, </a:t>
            </a:r>
            <a:r>
              <a:rPr lang="en-GB" b="0" i="1" dirty="0" err="1">
                <a:solidFill>
                  <a:srgbClr val="33475B"/>
                </a:solidFill>
                <a:effectLst/>
                <a:latin typeface="Helvetica" pitchFamily="2" charset="0"/>
              </a:rPr>
              <a:t>faza</a:t>
            </a:r>
            <a:r>
              <a:rPr lang="en-GB" b="0" i="1" dirty="0">
                <a:solidFill>
                  <a:srgbClr val="33475B"/>
                </a:solidFill>
                <a:effectLst/>
                <a:latin typeface="Helvetica" pitchFamily="2" charset="0"/>
              </a:rPr>
              <a:t> </a:t>
            </a:r>
            <a:r>
              <a:rPr lang="en-GB" b="0" i="1" dirty="0" err="1">
                <a:solidFill>
                  <a:srgbClr val="33475B"/>
                </a:solidFill>
                <a:effectLst/>
                <a:latin typeface="Helvetica" pitchFamily="2" charset="0"/>
              </a:rPr>
              <a:t>dispersa</a:t>
            </a:r>
            <a:r>
              <a:rPr lang="en-GB" b="0" i="0" dirty="0">
                <a:solidFill>
                  <a:srgbClr val="33475B"/>
                </a:solidFill>
                <a:effectLst/>
                <a:latin typeface="Helvetica" pitchFamily="2" charset="0"/>
              </a:rPr>
              <a:t>.</a:t>
            </a:r>
            <a:endParaRPr lang="en-GB" b="0" i="0" dirty="0">
              <a:solidFill>
                <a:srgbClr val="33475B"/>
              </a:solidFill>
              <a:effectLst/>
              <a:latin typeface="Helvetica" pitchFamily="2" charset="0"/>
            </a:endParaRPr>
          </a:p>
          <a:p>
            <a:pPr algn="l"/>
            <a:endParaRPr lang="en-GB" b="0" i="0" dirty="0">
              <a:solidFill>
                <a:srgbClr val="33475B"/>
              </a:solidFill>
              <a:effectLst/>
              <a:latin typeface="Helvetica" pitchFamily="2" charset="0"/>
            </a:endParaRPr>
          </a:p>
          <a:p>
            <a:pPr algn="l"/>
            <a:r>
              <a:rPr lang="en-GB" b="0" i="0" dirty="0" err="1">
                <a:solidFill>
                  <a:srgbClr val="33475B"/>
                </a:solidFill>
                <a:effectLst/>
                <a:latin typeface="Helvetica" pitchFamily="2" charset="0"/>
              </a:rPr>
              <a:t>Aparatele</a:t>
            </a:r>
            <a:r>
              <a:rPr lang="en-GB" b="0" i="0" dirty="0">
                <a:solidFill>
                  <a:srgbClr val="33475B"/>
                </a:solidFill>
                <a:effectLst/>
                <a:latin typeface="Helvetica" pitchFamily="2" charset="0"/>
              </a:rPr>
              <a:t> </a:t>
            </a:r>
            <a:r>
              <a:rPr lang="en-GB" b="0" i="0" dirty="0" err="1">
                <a:solidFill>
                  <a:srgbClr val="33475B"/>
                </a:solidFill>
                <a:effectLst/>
                <a:latin typeface="Helvetica" pitchFamily="2" charset="0"/>
              </a:rPr>
              <a:t>generatore</a:t>
            </a:r>
            <a:r>
              <a:rPr lang="en-GB" b="0" i="0" dirty="0">
                <a:solidFill>
                  <a:srgbClr val="33475B"/>
                </a:solidFill>
                <a:effectLst/>
                <a:latin typeface="Helvetica" pitchFamily="2" charset="0"/>
              </a:rPr>
              <a:t> de </a:t>
            </a:r>
            <a:r>
              <a:rPr lang="en-GB" b="0" i="0" dirty="0" err="1">
                <a:solidFill>
                  <a:srgbClr val="33475B"/>
                </a:solidFill>
                <a:effectLst/>
                <a:latin typeface="Helvetica" pitchFamily="2" charset="0"/>
              </a:rPr>
              <a:t>aerosoli</a:t>
            </a:r>
            <a:r>
              <a:rPr lang="en-GB" b="0" i="0" dirty="0">
                <a:solidFill>
                  <a:srgbClr val="33475B"/>
                </a:solidFill>
                <a:effectLst/>
                <a:latin typeface="Helvetica" pitchFamily="2" charset="0"/>
              </a:rPr>
              <a:t> se </a:t>
            </a:r>
            <a:r>
              <a:rPr lang="en-GB" b="0" i="0" dirty="0" err="1">
                <a:solidFill>
                  <a:srgbClr val="33475B"/>
                </a:solidFill>
                <a:effectLst/>
                <a:latin typeface="Helvetica" pitchFamily="2" charset="0"/>
              </a:rPr>
              <a:t>numesc</a:t>
            </a:r>
            <a:r>
              <a:rPr lang="en-GB" b="0" i="0" dirty="0">
                <a:solidFill>
                  <a:srgbClr val="33475B"/>
                </a:solidFill>
                <a:effectLst/>
                <a:latin typeface="Helvetica" pitchFamily="2" charset="0"/>
              </a:rPr>
              <a:t> </a:t>
            </a:r>
            <a:r>
              <a:rPr lang="en-GB" b="1" i="0" dirty="0">
                <a:solidFill>
                  <a:srgbClr val="0F4C81"/>
                </a:solidFill>
                <a:effectLst/>
                <a:latin typeface="Helvetica" pitchFamily="2" charset="0"/>
              </a:rPr>
              <a:t>Nebulizatoare</a:t>
            </a:r>
            <a:r>
              <a:rPr lang="en-GB" b="0" i="0" dirty="0">
                <a:solidFill>
                  <a:srgbClr val="33475B"/>
                </a:solidFill>
                <a:effectLst/>
                <a:latin typeface="Helvetica" pitchFamily="2" charset="0"/>
              </a:rPr>
              <a:t>.</a:t>
            </a:r>
            <a:endParaRPr lang="en-GB" b="0" i="0" dirty="0">
              <a:solidFill>
                <a:srgbClr val="33475B"/>
              </a:solidFill>
              <a:effectLst/>
              <a:latin typeface="Helvetica" pitchFamily="2"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944880" y="228600"/>
          <a:ext cx="10363200" cy="641604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srcRect t="47059"/>
          <a:stretch>
            <a:fillRect/>
          </a:stretch>
        </p:blipFill>
        <p:spPr>
          <a:xfrm>
            <a:off x="988978" y="3373362"/>
            <a:ext cx="10214043" cy="3253945"/>
          </a:xfrm>
          <a:prstGeom prst="rect">
            <a:avLst/>
          </a:prstGeom>
        </p:spPr>
      </p:pic>
      <p:sp>
        <p:nvSpPr>
          <p:cNvPr id="4" name="TextBox 3"/>
          <p:cNvSpPr txBox="1"/>
          <p:nvPr/>
        </p:nvSpPr>
        <p:spPr>
          <a:xfrm>
            <a:off x="264161" y="793735"/>
            <a:ext cx="10938860" cy="2677656"/>
          </a:xfrm>
          <a:prstGeom prst="rect">
            <a:avLst/>
          </a:prstGeom>
          <a:noFill/>
        </p:spPr>
        <p:txBody>
          <a:bodyPr wrap="square">
            <a:spAutoFit/>
          </a:bodyPr>
          <a:lstStyle/>
          <a:p>
            <a:pPr algn="just"/>
            <a:r>
              <a:rPr lang="en-GB" sz="2400" b="0" i="0" dirty="0" err="1" smtClean="0">
                <a:solidFill>
                  <a:schemeClr val="accent1"/>
                </a:solidFill>
                <a:effectLst/>
              </a:rPr>
              <a:t>Pentru</a:t>
            </a:r>
            <a:r>
              <a:rPr lang="en-GB" sz="2400" b="0" i="0" dirty="0" smtClean="0">
                <a:solidFill>
                  <a:schemeClr val="accent1"/>
                </a:solidFill>
                <a:effectLst/>
              </a:rPr>
              <a:t> </a:t>
            </a:r>
            <a:r>
              <a:rPr lang="en-GB" sz="2400" b="0" i="0" dirty="0" err="1">
                <a:solidFill>
                  <a:schemeClr val="accent1"/>
                </a:solidFill>
                <a:effectLst/>
              </a:rPr>
              <a:t>dezinfectia</a:t>
            </a:r>
            <a:r>
              <a:rPr lang="en-GB" sz="2400" b="0" i="0" dirty="0">
                <a:solidFill>
                  <a:schemeClr val="accent1"/>
                </a:solidFill>
                <a:effectLst/>
              </a:rPr>
              <a:t> </a:t>
            </a:r>
            <a:r>
              <a:rPr lang="ro-RO" sz="2400" dirty="0" err="1">
                <a:solidFill>
                  <a:schemeClr val="accent1"/>
                </a:solidFill>
              </a:rPr>
              <a:t>î</a:t>
            </a:r>
            <a:r>
              <a:rPr lang="en-GB" sz="2400" b="0" i="0" dirty="0" err="1" smtClean="0">
                <a:solidFill>
                  <a:schemeClr val="accent1"/>
                </a:solidFill>
                <a:effectLst/>
              </a:rPr>
              <a:t>ntregii</a:t>
            </a:r>
            <a:r>
              <a:rPr lang="en-GB" sz="2400" b="0" i="0" dirty="0" smtClean="0">
                <a:solidFill>
                  <a:schemeClr val="accent1"/>
                </a:solidFill>
                <a:effectLst/>
              </a:rPr>
              <a:t> </a:t>
            </a:r>
            <a:r>
              <a:rPr lang="ro-RO" sz="2400" dirty="0">
                <a:solidFill>
                  <a:schemeClr val="accent1"/>
                </a:solidFill>
              </a:rPr>
              <a:t>î</a:t>
            </a:r>
            <a:r>
              <a:rPr lang="en-GB" sz="2400" b="0" i="0" dirty="0" err="1" smtClean="0">
                <a:solidFill>
                  <a:schemeClr val="accent1"/>
                </a:solidFill>
                <a:effectLst/>
              </a:rPr>
              <a:t>nc</a:t>
            </a:r>
            <a:r>
              <a:rPr lang="ro-RO" sz="2400" b="0" i="0" dirty="0" smtClean="0">
                <a:solidFill>
                  <a:schemeClr val="accent1"/>
                </a:solidFill>
                <a:effectLst/>
              </a:rPr>
              <a:t>ă</a:t>
            </a:r>
            <a:r>
              <a:rPr lang="en-GB" sz="2400" b="0" i="0" dirty="0" err="1" smtClean="0">
                <a:solidFill>
                  <a:schemeClr val="accent1"/>
                </a:solidFill>
                <a:effectLst/>
              </a:rPr>
              <a:t>peri</a:t>
            </a:r>
            <a:r>
              <a:rPr lang="en-GB" sz="2400" b="0" i="0" dirty="0" smtClean="0">
                <a:solidFill>
                  <a:schemeClr val="accent1"/>
                </a:solidFill>
                <a:effectLst/>
              </a:rPr>
              <a:t> </a:t>
            </a:r>
            <a:r>
              <a:rPr lang="en-GB" sz="2400" b="0" i="0" dirty="0">
                <a:solidFill>
                  <a:schemeClr val="accent1"/>
                </a:solidFill>
                <a:effectLst/>
              </a:rPr>
              <a:t>se </a:t>
            </a:r>
            <a:r>
              <a:rPr lang="en-GB" sz="2400" b="0" i="0" dirty="0" err="1">
                <a:solidFill>
                  <a:schemeClr val="accent1"/>
                </a:solidFill>
                <a:effectLst/>
              </a:rPr>
              <a:t>folosesc</a:t>
            </a:r>
            <a:r>
              <a:rPr lang="en-GB" sz="2400" b="0" i="0" dirty="0">
                <a:solidFill>
                  <a:schemeClr val="accent1"/>
                </a:solidFill>
                <a:effectLst/>
              </a:rPr>
              <a:t> </a:t>
            </a:r>
            <a:r>
              <a:rPr lang="en-GB" sz="2400" b="0" i="0" dirty="0" err="1">
                <a:solidFill>
                  <a:schemeClr val="accent1"/>
                </a:solidFill>
                <a:effectLst/>
              </a:rPr>
              <a:t>aparate</a:t>
            </a:r>
            <a:r>
              <a:rPr lang="en-GB" sz="2400" b="0" i="0" dirty="0">
                <a:solidFill>
                  <a:schemeClr val="accent1"/>
                </a:solidFill>
                <a:effectLst/>
              </a:rPr>
              <a:t> dedicate </a:t>
            </a:r>
            <a:r>
              <a:rPr lang="en-GB" sz="2400" b="0" i="0" dirty="0" err="1">
                <a:solidFill>
                  <a:schemeClr val="accent1"/>
                </a:solidFill>
                <a:effectLst/>
              </a:rPr>
              <a:t>numite</a:t>
            </a:r>
            <a:r>
              <a:rPr lang="en-GB" sz="2400" b="0" i="0" dirty="0">
                <a:solidFill>
                  <a:schemeClr val="accent1"/>
                </a:solidFill>
                <a:effectLst/>
              </a:rPr>
              <a:t> </a:t>
            </a:r>
            <a:r>
              <a:rPr lang="ro-RO" sz="2400" b="0" i="0" dirty="0" smtClean="0">
                <a:solidFill>
                  <a:schemeClr val="accent1"/>
                </a:solidFill>
                <a:effectLst/>
              </a:rPr>
              <a:t>î</a:t>
            </a:r>
            <a:r>
              <a:rPr lang="en-GB" sz="2400" b="0" i="0" dirty="0" smtClean="0">
                <a:solidFill>
                  <a:schemeClr val="accent1"/>
                </a:solidFill>
                <a:effectLst/>
              </a:rPr>
              <a:t>n </a:t>
            </a:r>
            <a:r>
              <a:rPr lang="en-GB" sz="2400" b="0" i="0" dirty="0" err="1">
                <a:solidFill>
                  <a:schemeClr val="accent1"/>
                </a:solidFill>
                <a:effectLst/>
              </a:rPr>
              <a:t>terminologia</a:t>
            </a:r>
            <a:r>
              <a:rPr lang="en-GB" sz="2400" b="0" i="0" dirty="0">
                <a:solidFill>
                  <a:schemeClr val="accent1"/>
                </a:solidFill>
                <a:effectLst/>
              </a:rPr>
              <a:t> </a:t>
            </a:r>
            <a:r>
              <a:rPr lang="en-GB" sz="2400" b="0" i="0" dirty="0" err="1" smtClean="0">
                <a:solidFill>
                  <a:schemeClr val="accent1"/>
                </a:solidFill>
                <a:effectLst/>
              </a:rPr>
              <a:t>european</a:t>
            </a:r>
            <a:r>
              <a:rPr lang="ro-RO" sz="2400" b="0" i="0" dirty="0" smtClean="0">
                <a:solidFill>
                  <a:schemeClr val="accent1"/>
                </a:solidFill>
                <a:effectLst/>
              </a:rPr>
              <a:t>ă:</a:t>
            </a:r>
            <a:r>
              <a:rPr lang="en-GB" sz="2400" b="0" i="0" dirty="0" smtClean="0">
                <a:solidFill>
                  <a:schemeClr val="accent1"/>
                </a:solidFill>
                <a:effectLst/>
              </a:rPr>
              <a:t> </a:t>
            </a:r>
            <a:r>
              <a:rPr lang="en-GB" sz="2400" b="0" i="0" dirty="0">
                <a:solidFill>
                  <a:schemeClr val="accent1"/>
                </a:solidFill>
                <a:effectLst/>
              </a:rPr>
              <a:t> </a:t>
            </a:r>
            <a:r>
              <a:rPr lang="en-GB" sz="2400" b="1" i="0" dirty="0">
                <a:solidFill>
                  <a:schemeClr val="accent1"/>
                </a:solidFill>
                <a:effectLst/>
              </a:rPr>
              <a:t>Nebulizator</a:t>
            </a:r>
            <a:r>
              <a:rPr lang="en-GB" sz="2400" b="0" i="0" dirty="0">
                <a:solidFill>
                  <a:schemeClr val="accent1"/>
                </a:solidFill>
                <a:effectLst/>
              </a:rPr>
              <a:t>. </a:t>
            </a:r>
            <a:endParaRPr lang="en-GB" sz="2400" b="0" i="0" dirty="0">
              <a:solidFill>
                <a:schemeClr val="accent1"/>
              </a:solidFill>
              <a:effectLst/>
            </a:endParaRPr>
          </a:p>
          <a:p>
            <a:pPr algn="just"/>
            <a:endParaRPr lang="en-GB" sz="2400" b="0" i="0" dirty="0">
              <a:solidFill>
                <a:schemeClr val="accent1"/>
              </a:solidFill>
              <a:effectLst/>
            </a:endParaRPr>
          </a:p>
          <a:p>
            <a:pPr algn="just"/>
            <a:r>
              <a:rPr lang="en-GB" sz="2400" b="0" i="0" dirty="0" smtClean="0">
                <a:solidFill>
                  <a:schemeClr val="accent1"/>
                </a:solidFill>
                <a:effectLst/>
              </a:rPr>
              <a:t>Exist</a:t>
            </a:r>
            <a:r>
              <a:rPr lang="ro-RO" sz="2400" dirty="0" smtClean="0">
                <a:solidFill>
                  <a:schemeClr val="accent1"/>
                </a:solidFill>
              </a:rPr>
              <a:t>ă</a:t>
            </a:r>
            <a:r>
              <a:rPr lang="en-GB" sz="2400" b="0" i="0" dirty="0" smtClean="0">
                <a:solidFill>
                  <a:schemeClr val="accent1"/>
                </a:solidFill>
                <a:effectLst/>
              </a:rPr>
              <a:t> </a:t>
            </a:r>
            <a:r>
              <a:rPr lang="en-GB" sz="2400" b="0" i="0" dirty="0" err="1">
                <a:solidFill>
                  <a:schemeClr val="accent1"/>
                </a:solidFill>
                <a:effectLst/>
              </a:rPr>
              <a:t>cel</a:t>
            </a:r>
            <a:r>
              <a:rPr lang="en-GB" sz="2400" b="0" i="0" dirty="0">
                <a:solidFill>
                  <a:schemeClr val="accent1"/>
                </a:solidFill>
                <a:effectLst/>
              </a:rPr>
              <a:t> </a:t>
            </a:r>
            <a:r>
              <a:rPr lang="en-GB" sz="2400" b="0" i="0" dirty="0" err="1" smtClean="0">
                <a:solidFill>
                  <a:schemeClr val="accent1"/>
                </a:solidFill>
                <a:effectLst/>
              </a:rPr>
              <a:t>pu</a:t>
            </a:r>
            <a:r>
              <a:rPr lang="ro-RO" sz="2400" b="0" i="0" dirty="0" smtClean="0">
                <a:solidFill>
                  <a:schemeClr val="accent1"/>
                </a:solidFill>
                <a:effectLst/>
              </a:rPr>
              <a:t>ț</a:t>
            </a:r>
            <a:r>
              <a:rPr lang="en-GB" sz="2400" b="0" i="0" dirty="0" smtClean="0">
                <a:solidFill>
                  <a:schemeClr val="accent1"/>
                </a:solidFill>
                <a:effectLst/>
              </a:rPr>
              <a:t>in </a:t>
            </a:r>
            <a:r>
              <a:rPr lang="en-GB" sz="2400" b="0" i="0" dirty="0" err="1" smtClean="0">
                <a:solidFill>
                  <a:schemeClr val="accent1"/>
                </a:solidFill>
                <a:effectLst/>
              </a:rPr>
              <a:t>dou</a:t>
            </a:r>
            <a:r>
              <a:rPr lang="ro-RO" sz="2400" b="0" i="0" dirty="0" smtClean="0">
                <a:solidFill>
                  <a:schemeClr val="accent1"/>
                </a:solidFill>
                <a:effectLst/>
              </a:rPr>
              <a:t>ă </a:t>
            </a:r>
            <a:r>
              <a:rPr lang="en-GB" sz="2400" b="0" i="0" dirty="0" err="1" smtClean="0">
                <a:solidFill>
                  <a:schemeClr val="accent1"/>
                </a:solidFill>
                <a:effectLst/>
              </a:rPr>
              <a:t>metode</a:t>
            </a:r>
            <a:r>
              <a:rPr lang="en-GB" sz="2400" b="0" i="0" dirty="0" smtClean="0">
                <a:solidFill>
                  <a:schemeClr val="accent1"/>
                </a:solidFill>
                <a:effectLst/>
              </a:rPr>
              <a:t> </a:t>
            </a:r>
            <a:r>
              <a:rPr lang="en-GB" sz="2400" b="0" i="0" dirty="0" err="1">
                <a:solidFill>
                  <a:schemeClr val="accent1"/>
                </a:solidFill>
                <a:effectLst/>
              </a:rPr>
              <a:t>uzuale</a:t>
            </a:r>
            <a:r>
              <a:rPr lang="en-GB" sz="2400" b="0" i="0" dirty="0">
                <a:solidFill>
                  <a:schemeClr val="accent1"/>
                </a:solidFill>
                <a:effectLst/>
              </a:rPr>
              <a:t> de a genera </a:t>
            </a:r>
            <a:r>
              <a:rPr lang="en-GB" sz="2400" b="0" i="0" dirty="0" err="1">
                <a:solidFill>
                  <a:schemeClr val="accent1"/>
                </a:solidFill>
                <a:effectLst/>
              </a:rPr>
              <a:t>aerosoli</a:t>
            </a:r>
            <a:r>
              <a:rPr lang="en-GB" sz="2400" b="0" i="0" dirty="0">
                <a:solidFill>
                  <a:schemeClr val="accent1"/>
                </a:solidFill>
                <a:effectLst/>
              </a:rPr>
              <a:t>:</a:t>
            </a:r>
            <a:endParaRPr lang="en-GB" sz="2400" b="0" i="0" dirty="0">
              <a:solidFill>
                <a:schemeClr val="accent1"/>
              </a:solidFill>
              <a:effectLst/>
            </a:endParaRPr>
          </a:p>
          <a:p>
            <a:pPr algn="just"/>
            <a:endParaRPr lang="en-GB" sz="2400" b="0" i="0" dirty="0">
              <a:solidFill>
                <a:schemeClr val="accent1"/>
              </a:solidFill>
              <a:effectLst/>
            </a:endParaRPr>
          </a:p>
          <a:p>
            <a:pPr algn="just">
              <a:buFont typeface="Arial" panose="020B0604020202020204" pitchFamily="34" charset="0"/>
              <a:buChar char="•"/>
            </a:pPr>
            <a:r>
              <a:rPr lang="en-GB" sz="2400" b="1" i="0" dirty="0" err="1">
                <a:solidFill>
                  <a:schemeClr val="accent1"/>
                </a:solidFill>
                <a:effectLst/>
              </a:rPr>
              <a:t>Nebulizator</a:t>
            </a:r>
            <a:r>
              <a:rPr lang="en-GB" sz="2400" b="1" i="0" dirty="0">
                <a:solidFill>
                  <a:schemeClr val="accent1"/>
                </a:solidFill>
                <a:effectLst/>
              </a:rPr>
              <a:t> cu jet</a:t>
            </a:r>
            <a:r>
              <a:rPr lang="en-GB" sz="2400" b="0" i="0" dirty="0">
                <a:solidFill>
                  <a:schemeClr val="accent1"/>
                </a:solidFill>
                <a:effectLst/>
              </a:rPr>
              <a:t> - sunt </a:t>
            </a:r>
            <a:r>
              <a:rPr lang="en-GB" sz="2400" b="0" i="0" dirty="0" err="1">
                <a:solidFill>
                  <a:schemeClr val="accent1"/>
                </a:solidFill>
                <a:effectLst/>
              </a:rPr>
              <a:t>cele</a:t>
            </a:r>
            <a:r>
              <a:rPr lang="en-GB" sz="2400" b="0" i="0" dirty="0">
                <a:solidFill>
                  <a:schemeClr val="accent1"/>
                </a:solidFill>
                <a:effectLst/>
              </a:rPr>
              <a:t> </a:t>
            </a:r>
            <a:r>
              <a:rPr lang="en-GB" sz="2400" b="0" i="0" dirty="0" err="1">
                <a:solidFill>
                  <a:schemeClr val="accent1"/>
                </a:solidFill>
                <a:effectLst/>
              </a:rPr>
              <a:t>mai</a:t>
            </a:r>
            <a:r>
              <a:rPr lang="en-GB" sz="2400" b="0" i="0" dirty="0">
                <a:solidFill>
                  <a:schemeClr val="accent1"/>
                </a:solidFill>
                <a:effectLst/>
              </a:rPr>
              <a:t> </a:t>
            </a:r>
            <a:r>
              <a:rPr lang="en-GB" sz="2400" b="0" i="0" dirty="0" err="1">
                <a:solidFill>
                  <a:schemeClr val="accent1"/>
                </a:solidFill>
                <a:effectLst/>
              </a:rPr>
              <a:t>utilizate</a:t>
            </a:r>
            <a:r>
              <a:rPr lang="en-GB" sz="2400" b="0" i="0" dirty="0">
                <a:solidFill>
                  <a:schemeClr val="accent1"/>
                </a:solidFill>
                <a:effectLst/>
              </a:rPr>
              <a:t> </a:t>
            </a:r>
            <a:r>
              <a:rPr lang="en-GB" sz="2400" b="0" i="0" dirty="0" err="1">
                <a:solidFill>
                  <a:schemeClr val="accent1"/>
                </a:solidFill>
                <a:effectLst/>
              </a:rPr>
              <a:t>datorita</a:t>
            </a:r>
            <a:r>
              <a:rPr lang="en-GB" sz="2400" b="0" i="0" dirty="0">
                <a:solidFill>
                  <a:schemeClr val="accent1"/>
                </a:solidFill>
                <a:effectLst/>
              </a:rPr>
              <a:t> </a:t>
            </a:r>
            <a:r>
              <a:rPr lang="en-GB" sz="2400" b="0" i="0" dirty="0" err="1">
                <a:solidFill>
                  <a:schemeClr val="accent1"/>
                </a:solidFill>
                <a:effectLst/>
              </a:rPr>
              <a:t>usurintei</a:t>
            </a:r>
            <a:r>
              <a:rPr lang="en-GB" sz="2400" b="0" i="0" dirty="0">
                <a:solidFill>
                  <a:schemeClr val="accent1"/>
                </a:solidFill>
                <a:effectLst/>
              </a:rPr>
              <a:t> cu care se </a:t>
            </a:r>
            <a:r>
              <a:rPr lang="en-GB" sz="2400" b="0" i="0" dirty="0" err="1">
                <a:solidFill>
                  <a:schemeClr val="accent1"/>
                </a:solidFill>
                <a:effectLst/>
              </a:rPr>
              <a:t>obtin</a:t>
            </a:r>
            <a:r>
              <a:rPr lang="en-GB" sz="2400" b="0" i="0" dirty="0">
                <a:solidFill>
                  <a:schemeClr val="accent1"/>
                </a:solidFill>
                <a:effectLst/>
              </a:rPr>
              <a:t> </a:t>
            </a:r>
            <a:r>
              <a:rPr lang="en-GB" sz="2400" b="0" i="0" dirty="0" err="1">
                <a:solidFill>
                  <a:schemeClr val="accent1"/>
                </a:solidFill>
                <a:effectLst/>
              </a:rPr>
              <a:t>aerosolii</a:t>
            </a:r>
            <a:r>
              <a:rPr lang="en-GB" sz="2400" b="0" i="0" dirty="0">
                <a:solidFill>
                  <a:schemeClr val="accent1"/>
                </a:solidFill>
                <a:effectLst/>
              </a:rPr>
              <a:t> din </a:t>
            </a:r>
            <a:r>
              <a:rPr lang="en-GB" sz="2400" b="0" i="0" dirty="0" err="1">
                <a:solidFill>
                  <a:schemeClr val="accent1"/>
                </a:solidFill>
                <a:effectLst/>
              </a:rPr>
              <a:t>punct</a:t>
            </a:r>
            <a:r>
              <a:rPr lang="en-GB" sz="2400" b="0" i="0" dirty="0">
                <a:solidFill>
                  <a:schemeClr val="accent1"/>
                </a:solidFill>
                <a:effectLst/>
              </a:rPr>
              <a:t> de </a:t>
            </a:r>
            <a:r>
              <a:rPr lang="en-GB" sz="2400" b="0" i="0" dirty="0" err="1">
                <a:solidFill>
                  <a:schemeClr val="accent1"/>
                </a:solidFill>
                <a:effectLst/>
              </a:rPr>
              <a:t>vedere</a:t>
            </a:r>
            <a:r>
              <a:rPr lang="en-GB" sz="2400" b="0" i="0" dirty="0">
                <a:solidFill>
                  <a:schemeClr val="accent1"/>
                </a:solidFill>
                <a:effectLst/>
              </a:rPr>
              <a:t> </a:t>
            </a:r>
            <a:r>
              <a:rPr lang="en-GB" sz="2400" b="0" i="0" dirty="0" err="1">
                <a:solidFill>
                  <a:schemeClr val="accent1"/>
                </a:solidFill>
                <a:effectLst/>
              </a:rPr>
              <a:t>tehnologic</a:t>
            </a:r>
            <a:r>
              <a:rPr lang="en-GB" sz="2400" b="0" i="0" dirty="0">
                <a:solidFill>
                  <a:schemeClr val="accent1"/>
                </a:solidFill>
                <a:effectLst/>
              </a:rPr>
              <a:t>, cu un cost de </a:t>
            </a:r>
            <a:r>
              <a:rPr lang="en-GB" sz="2400" b="0" i="0" dirty="0" err="1">
                <a:solidFill>
                  <a:schemeClr val="accent1"/>
                </a:solidFill>
                <a:effectLst/>
              </a:rPr>
              <a:t>achizitie</a:t>
            </a:r>
            <a:r>
              <a:rPr lang="en-GB" sz="2400" b="0" i="0" dirty="0">
                <a:solidFill>
                  <a:schemeClr val="accent1"/>
                </a:solidFill>
                <a:effectLst/>
              </a:rPr>
              <a:t> </a:t>
            </a:r>
            <a:r>
              <a:rPr lang="en-GB" sz="2400" b="0" i="0" dirty="0" err="1">
                <a:solidFill>
                  <a:schemeClr val="accent1"/>
                </a:solidFill>
                <a:effectLst/>
              </a:rPr>
              <a:t>relativ</a:t>
            </a:r>
            <a:r>
              <a:rPr lang="en-GB" sz="2400" b="0" i="0" dirty="0">
                <a:solidFill>
                  <a:schemeClr val="accent1"/>
                </a:solidFill>
                <a:effectLst/>
              </a:rPr>
              <a:t> </a:t>
            </a:r>
            <a:r>
              <a:rPr lang="en-GB" sz="2400" b="0" i="0" dirty="0" err="1">
                <a:solidFill>
                  <a:schemeClr val="accent1"/>
                </a:solidFill>
                <a:effectLst/>
              </a:rPr>
              <a:t>accesibil</a:t>
            </a:r>
            <a:r>
              <a:rPr lang="en-GB" sz="2400" b="0" i="0" dirty="0">
                <a:solidFill>
                  <a:schemeClr val="accent1"/>
                </a:solidFill>
                <a:effectLst/>
              </a:rPr>
              <a:t>.</a:t>
            </a:r>
            <a:endParaRPr lang="en-GB" sz="2400" b="0" i="0" dirty="0">
              <a:solidFill>
                <a:schemeClr val="accent1"/>
              </a:solidFill>
              <a:effectLst/>
            </a:endParaRPr>
          </a:p>
        </p:txBody>
      </p:sp>
      <p:sp>
        <p:nvSpPr>
          <p:cNvPr id="3" name="Rectangle 2"/>
          <p:cNvSpPr/>
          <p:nvPr/>
        </p:nvSpPr>
        <p:spPr>
          <a:xfrm>
            <a:off x="3284881" y="260588"/>
            <a:ext cx="4897420" cy="646331"/>
          </a:xfrm>
          <a:prstGeom prst="rect">
            <a:avLst/>
          </a:prstGeom>
        </p:spPr>
        <p:txBody>
          <a:bodyPr wrap="square">
            <a:spAutoFit/>
          </a:bodyPr>
          <a:lstStyle/>
          <a:p>
            <a:pPr algn="just"/>
            <a:r>
              <a:rPr lang="en-GB" sz="3600" b="1" dirty="0">
                <a:solidFill>
                  <a:schemeClr val="accent1"/>
                </a:solidFill>
                <a:latin typeface="+mj-lt"/>
              </a:rPr>
              <a:t>Tipuri de </a:t>
            </a:r>
            <a:r>
              <a:rPr lang="en-GB" sz="3600" b="1" dirty="0" err="1">
                <a:solidFill>
                  <a:schemeClr val="accent1"/>
                </a:solidFill>
                <a:latin typeface="+mj-lt"/>
              </a:rPr>
              <a:t>nebulizatoare</a:t>
            </a:r>
            <a:endParaRPr lang="en-GB" sz="3600" b="1" dirty="0">
              <a:solidFill>
                <a:schemeClr val="accent1"/>
              </a:solidFill>
              <a:latin typeface="+mj-lt"/>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srcRect t="23802"/>
          <a:stretch>
            <a:fillRect/>
          </a:stretch>
        </p:blipFill>
        <p:spPr>
          <a:xfrm>
            <a:off x="520471" y="1976718"/>
            <a:ext cx="11151057" cy="4224024"/>
          </a:xfrm>
          <a:prstGeom prst="rect">
            <a:avLst/>
          </a:prstGeom>
        </p:spPr>
      </p:pic>
      <p:sp>
        <p:nvSpPr>
          <p:cNvPr id="4" name="TextBox 3"/>
          <p:cNvSpPr txBox="1"/>
          <p:nvPr/>
        </p:nvSpPr>
        <p:spPr>
          <a:xfrm>
            <a:off x="520471" y="657258"/>
            <a:ext cx="11151056" cy="1200329"/>
          </a:xfrm>
          <a:prstGeom prst="rect">
            <a:avLst/>
          </a:prstGeom>
          <a:noFill/>
        </p:spPr>
        <p:txBody>
          <a:bodyPr wrap="square">
            <a:spAutoFit/>
          </a:bodyPr>
          <a:lstStyle/>
          <a:p>
            <a:pPr algn="l"/>
            <a:r>
              <a:rPr lang="en-GB" sz="2400" b="1" i="0" dirty="0" err="1">
                <a:solidFill>
                  <a:schemeClr val="accent1"/>
                </a:solidFill>
                <a:effectLst/>
              </a:rPr>
              <a:t>Nebulizator</a:t>
            </a:r>
            <a:r>
              <a:rPr lang="en-GB" sz="2400" b="1" i="0" dirty="0">
                <a:solidFill>
                  <a:schemeClr val="accent1"/>
                </a:solidFill>
                <a:effectLst/>
              </a:rPr>
              <a:t> cu </a:t>
            </a:r>
            <a:r>
              <a:rPr lang="en-GB" sz="2400" b="1" i="0" dirty="0" err="1">
                <a:solidFill>
                  <a:schemeClr val="accent1"/>
                </a:solidFill>
                <a:effectLst/>
              </a:rPr>
              <a:t>ultrasunete</a:t>
            </a:r>
            <a:r>
              <a:rPr lang="en-GB" sz="2400" b="1" i="0" dirty="0">
                <a:solidFill>
                  <a:schemeClr val="accent1"/>
                </a:solidFill>
                <a:effectLst/>
              </a:rPr>
              <a:t> - </a:t>
            </a:r>
            <a:r>
              <a:rPr lang="en-GB" sz="2400" i="0" dirty="0">
                <a:solidFill>
                  <a:schemeClr val="accent1"/>
                </a:solidFill>
                <a:effectLst/>
              </a:rPr>
              <a:t>sunt </a:t>
            </a:r>
            <a:r>
              <a:rPr lang="en-GB" sz="2400" i="0" dirty="0" err="1">
                <a:solidFill>
                  <a:schemeClr val="accent1"/>
                </a:solidFill>
                <a:effectLst/>
              </a:rPr>
              <a:t>aparate</a:t>
            </a:r>
            <a:r>
              <a:rPr lang="en-GB" sz="2400" i="0" dirty="0">
                <a:solidFill>
                  <a:schemeClr val="accent1"/>
                </a:solidFill>
                <a:effectLst/>
              </a:rPr>
              <a:t> </a:t>
            </a:r>
            <a:r>
              <a:rPr lang="en-GB" sz="2400" i="0" dirty="0" err="1">
                <a:solidFill>
                  <a:schemeClr val="accent1"/>
                </a:solidFill>
                <a:effectLst/>
              </a:rPr>
              <a:t>mai</a:t>
            </a:r>
            <a:r>
              <a:rPr lang="en-GB" sz="2400" i="0" dirty="0">
                <a:solidFill>
                  <a:schemeClr val="accent1"/>
                </a:solidFill>
                <a:effectLst/>
              </a:rPr>
              <a:t> </a:t>
            </a:r>
            <a:r>
              <a:rPr lang="en-GB" sz="2400" i="0" dirty="0" err="1">
                <a:solidFill>
                  <a:schemeClr val="accent1"/>
                </a:solidFill>
                <a:effectLst/>
              </a:rPr>
              <a:t>complexe</a:t>
            </a:r>
            <a:r>
              <a:rPr lang="en-GB" sz="2400" i="0" dirty="0">
                <a:solidFill>
                  <a:schemeClr val="accent1"/>
                </a:solidFill>
                <a:effectLst/>
              </a:rPr>
              <a:t> </a:t>
            </a:r>
            <a:r>
              <a:rPr lang="en-GB" sz="2400" i="0" dirty="0" err="1">
                <a:solidFill>
                  <a:schemeClr val="accent1"/>
                </a:solidFill>
                <a:effectLst/>
              </a:rPr>
              <a:t>tehnologic</a:t>
            </a:r>
            <a:r>
              <a:rPr lang="en-GB" sz="2400" i="0" dirty="0">
                <a:solidFill>
                  <a:schemeClr val="accent1"/>
                </a:solidFill>
                <a:effectLst/>
              </a:rPr>
              <a:t> </a:t>
            </a:r>
            <a:r>
              <a:rPr lang="en-GB" sz="2400" i="0" dirty="0" err="1">
                <a:solidFill>
                  <a:schemeClr val="accent1"/>
                </a:solidFill>
                <a:effectLst/>
              </a:rPr>
              <a:t>si</a:t>
            </a:r>
            <a:r>
              <a:rPr lang="en-GB" sz="2400" i="0" dirty="0">
                <a:solidFill>
                  <a:schemeClr val="accent1"/>
                </a:solidFill>
                <a:effectLst/>
              </a:rPr>
              <a:t> </a:t>
            </a:r>
            <a:r>
              <a:rPr lang="en-GB" sz="2400" i="0" dirty="0" err="1">
                <a:solidFill>
                  <a:schemeClr val="accent1"/>
                </a:solidFill>
                <a:effectLst/>
              </a:rPr>
              <a:t>mult</a:t>
            </a:r>
            <a:r>
              <a:rPr lang="en-GB" sz="2400" i="0" dirty="0">
                <a:solidFill>
                  <a:schemeClr val="accent1"/>
                </a:solidFill>
                <a:effectLst/>
              </a:rPr>
              <a:t> </a:t>
            </a:r>
            <a:r>
              <a:rPr lang="en-GB" sz="2400" i="0" dirty="0" err="1">
                <a:solidFill>
                  <a:schemeClr val="accent1"/>
                </a:solidFill>
                <a:effectLst/>
              </a:rPr>
              <a:t>mai</a:t>
            </a:r>
            <a:r>
              <a:rPr lang="en-GB" sz="2400" i="0" dirty="0">
                <a:solidFill>
                  <a:schemeClr val="accent1"/>
                </a:solidFill>
                <a:effectLst/>
              </a:rPr>
              <a:t> </a:t>
            </a:r>
            <a:r>
              <a:rPr lang="en-GB" sz="2400" i="0" dirty="0" err="1">
                <a:solidFill>
                  <a:schemeClr val="accent1"/>
                </a:solidFill>
                <a:effectLst/>
              </a:rPr>
              <a:t>scumpe</a:t>
            </a:r>
            <a:r>
              <a:rPr lang="en-GB" sz="2400" i="0" dirty="0">
                <a:solidFill>
                  <a:schemeClr val="accent1"/>
                </a:solidFill>
                <a:effectLst/>
              </a:rPr>
              <a:t>, </a:t>
            </a:r>
            <a:r>
              <a:rPr lang="en-GB" sz="2400" i="0" dirty="0" err="1">
                <a:solidFill>
                  <a:schemeClr val="accent1"/>
                </a:solidFill>
                <a:effectLst/>
              </a:rPr>
              <a:t>deoarece</a:t>
            </a:r>
            <a:r>
              <a:rPr lang="en-GB" sz="2400" i="0" dirty="0">
                <a:solidFill>
                  <a:schemeClr val="accent1"/>
                </a:solidFill>
                <a:effectLst/>
              </a:rPr>
              <a:t> </a:t>
            </a:r>
            <a:r>
              <a:rPr lang="en-GB" sz="2400" i="0" dirty="0" err="1">
                <a:solidFill>
                  <a:schemeClr val="accent1"/>
                </a:solidFill>
                <a:effectLst/>
              </a:rPr>
              <a:t>este</a:t>
            </a:r>
            <a:r>
              <a:rPr lang="en-GB" sz="2400" i="0" dirty="0">
                <a:solidFill>
                  <a:schemeClr val="accent1"/>
                </a:solidFill>
                <a:effectLst/>
              </a:rPr>
              <a:t> </a:t>
            </a:r>
            <a:r>
              <a:rPr lang="en-GB" sz="2400" i="0" dirty="0" err="1">
                <a:solidFill>
                  <a:schemeClr val="accent1"/>
                </a:solidFill>
                <a:effectLst/>
              </a:rPr>
              <a:t>nevoie</a:t>
            </a:r>
            <a:r>
              <a:rPr lang="en-GB" sz="2400" i="0" dirty="0">
                <a:solidFill>
                  <a:schemeClr val="accent1"/>
                </a:solidFill>
                <a:effectLst/>
              </a:rPr>
              <a:t> de </a:t>
            </a:r>
            <a:r>
              <a:rPr lang="en-GB" sz="2400" i="0" dirty="0" err="1">
                <a:solidFill>
                  <a:schemeClr val="accent1"/>
                </a:solidFill>
                <a:effectLst/>
              </a:rPr>
              <a:t>generatoare</a:t>
            </a:r>
            <a:r>
              <a:rPr lang="en-GB" sz="2400" i="0" dirty="0">
                <a:solidFill>
                  <a:schemeClr val="accent1"/>
                </a:solidFill>
                <a:effectLst/>
              </a:rPr>
              <a:t> de </a:t>
            </a:r>
            <a:r>
              <a:rPr lang="en-GB" sz="2400" i="0" dirty="0" err="1">
                <a:solidFill>
                  <a:schemeClr val="accent1"/>
                </a:solidFill>
                <a:effectLst/>
              </a:rPr>
              <a:t>ultrasunete</a:t>
            </a:r>
            <a:r>
              <a:rPr lang="en-GB" sz="2400" i="0" dirty="0">
                <a:solidFill>
                  <a:schemeClr val="accent1"/>
                </a:solidFill>
                <a:effectLst/>
              </a:rPr>
              <a:t> </a:t>
            </a:r>
            <a:r>
              <a:rPr lang="en-GB" sz="2400" i="0" dirty="0" err="1">
                <a:solidFill>
                  <a:schemeClr val="accent1"/>
                </a:solidFill>
                <a:effectLst/>
              </a:rPr>
              <a:t>suficient</a:t>
            </a:r>
            <a:r>
              <a:rPr lang="en-GB" sz="2400" i="0" dirty="0">
                <a:solidFill>
                  <a:schemeClr val="accent1"/>
                </a:solidFill>
                <a:effectLst/>
              </a:rPr>
              <a:t> de </a:t>
            </a:r>
            <a:r>
              <a:rPr lang="en-GB" sz="2400" i="0" dirty="0" err="1">
                <a:solidFill>
                  <a:schemeClr val="accent1"/>
                </a:solidFill>
                <a:effectLst/>
              </a:rPr>
              <a:t>puternice</a:t>
            </a:r>
            <a:r>
              <a:rPr lang="en-GB" sz="2400" i="0" dirty="0">
                <a:solidFill>
                  <a:schemeClr val="accent1"/>
                </a:solidFill>
                <a:effectLst/>
              </a:rPr>
              <a:t> </a:t>
            </a:r>
            <a:r>
              <a:rPr lang="en-GB" sz="2400" i="0" dirty="0" err="1">
                <a:solidFill>
                  <a:schemeClr val="accent1"/>
                </a:solidFill>
                <a:effectLst/>
              </a:rPr>
              <a:t>pentru</a:t>
            </a:r>
            <a:r>
              <a:rPr lang="en-GB" sz="2400" i="0" dirty="0">
                <a:solidFill>
                  <a:schemeClr val="accent1"/>
                </a:solidFill>
                <a:effectLst/>
              </a:rPr>
              <a:t> a </a:t>
            </a:r>
            <a:r>
              <a:rPr lang="en-GB" sz="2400" i="0" dirty="0" err="1">
                <a:solidFill>
                  <a:schemeClr val="accent1"/>
                </a:solidFill>
                <a:effectLst/>
              </a:rPr>
              <a:t>obtine</a:t>
            </a:r>
            <a:r>
              <a:rPr lang="en-GB" sz="2400" i="0" dirty="0">
                <a:solidFill>
                  <a:schemeClr val="accent1"/>
                </a:solidFill>
                <a:effectLst/>
              </a:rPr>
              <a:t> </a:t>
            </a:r>
            <a:r>
              <a:rPr lang="en-GB" sz="2400" i="0" dirty="0" err="1">
                <a:solidFill>
                  <a:schemeClr val="accent1"/>
                </a:solidFill>
                <a:effectLst/>
              </a:rPr>
              <a:t>debitul</a:t>
            </a:r>
            <a:r>
              <a:rPr lang="en-GB" sz="2400" i="0" dirty="0">
                <a:solidFill>
                  <a:schemeClr val="accent1"/>
                </a:solidFill>
                <a:effectLst/>
              </a:rPr>
              <a:t> </a:t>
            </a:r>
            <a:r>
              <a:rPr lang="en-GB" sz="2400" i="0" dirty="0" err="1" smtClean="0">
                <a:solidFill>
                  <a:schemeClr val="accent1"/>
                </a:solidFill>
                <a:effectLst/>
              </a:rPr>
              <a:t>cerut</a:t>
            </a:r>
            <a:r>
              <a:rPr lang="ro-RO" sz="2400" i="0" dirty="0" smtClean="0">
                <a:solidFill>
                  <a:schemeClr val="accent1"/>
                </a:solidFill>
                <a:effectLst/>
              </a:rPr>
              <a:t>.</a:t>
            </a:r>
            <a:endParaRPr lang="en-GB" sz="2400" i="0" dirty="0">
              <a:solidFill>
                <a:schemeClr val="accent1"/>
              </a:solidFill>
              <a:effectLst/>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1"/>
          <a:srcRect t="1849"/>
          <a:stretch>
            <a:fillRect/>
          </a:stretch>
        </p:blipFill>
        <p:spPr>
          <a:xfrm>
            <a:off x="273342" y="629921"/>
            <a:ext cx="11645315" cy="5648960"/>
          </a:xfrm>
          <a:prstGeom prst="rect">
            <a:avLst/>
          </a:prstGeom>
        </p:spPr>
      </p:pic>
      <p:sp>
        <p:nvSpPr>
          <p:cNvPr id="9" name="TextBox 8"/>
          <p:cNvSpPr txBox="1"/>
          <p:nvPr/>
        </p:nvSpPr>
        <p:spPr>
          <a:xfrm>
            <a:off x="6075576" y="6350605"/>
            <a:ext cx="6098240" cy="307777"/>
          </a:xfrm>
          <a:prstGeom prst="rect">
            <a:avLst/>
          </a:prstGeom>
          <a:noFill/>
        </p:spPr>
        <p:txBody>
          <a:bodyPr wrap="square">
            <a:spAutoFit/>
          </a:bodyPr>
          <a:lstStyle/>
          <a:p>
            <a:pPr algn="r"/>
            <a:r>
              <a:rPr lang="en-GB" sz="1400" dirty="0" err="1">
                <a:effectLst/>
                <a:latin typeface="Helvetica" pitchFamily="2" charset="0"/>
              </a:rPr>
              <a:t>Sursa</a:t>
            </a:r>
            <a:r>
              <a:rPr lang="en-GB" sz="1400" dirty="0">
                <a:latin typeface="Helvetica" pitchFamily="2" charset="0"/>
              </a:rPr>
              <a:t>: CDC</a:t>
            </a:r>
            <a:endParaRPr lang="x-none" sz="1400" dirty="0"/>
          </a:p>
        </p:txBody>
      </p:sp>
      <p:sp>
        <p:nvSpPr>
          <p:cNvPr id="11" name="TextBox 10"/>
          <p:cNvSpPr txBox="1"/>
          <p:nvPr/>
        </p:nvSpPr>
        <p:spPr>
          <a:xfrm>
            <a:off x="599440" y="0"/>
            <a:ext cx="10942319" cy="584775"/>
          </a:xfrm>
          <a:prstGeom prst="rect">
            <a:avLst/>
          </a:prstGeom>
          <a:noFill/>
        </p:spPr>
        <p:txBody>
          <a:bodyPr wrap="square">
            <a:spAutoFit/>
          </a:bodyPr>
          <a:lstStyle/>
          <a:p>
            <a:pPr algn="ctr"/>
            <a:r>
              <a:rPr lang="en-GB" sz="3200" b="1" dirty="0" err="1" smtClean="0">
                <a:solidFill>
                  <a:schemeClr val="accent1"/>
                </a:solidFill>
                <a:effectLst/>
                <a:latin typeface="+mj-lt"/>
              </a:rPr>
              <a:t>Restric</a:t>
            </a:r>
            <a:r>
              <a:rPr lang="ro-RO" sz="3200" b="1" dirty="0" smtClean="0">
                <a:solidFill>
                  <a:schemeClr val="accent1"/>
                </a:solidFill>
                <a:effectLst/>
                <a:latin typeface="+mj-lt"/>
              </a:rPr>
              <a:t>ț</a:t>
            </a:r>
            <a:r>
              <a:rPr lang="en-GB" sz="3200" b="1" dirty="0" smtClean="0">
                <a:solidFill>
                  <a:schemeClr val="accent1"/>
                </a:solidFill>
                <a:effectLst/>
                <a:latin typeface="+mj-lt"/>
              </a:rPr>
              <a:t>ii </a:t>
            </a:r>
            <a:r>
              <a:rPr lang="en-GB" sz="3200" b="1" dirty="0" err="1">
                <a:solidFill>
                  <a:schemeClr val="accent1"/>
                </a:solidFill>
                <a:effectLst/>
                <a:latin typeface="+mj-lt"/>
              </a:rPr>
              <a:t>pentru</a:t>
            </a:r>
            <a:r>
              <a:rPr lang="en-GB" sz="3200" b="1" dirty="0">
                <a:solidFill>
                  <a:schemeClr val="accent1"/>
                </a:solidFill>
                <a:effectLst/>
                <a:latin typeface="+mj-lt"/>
              </a:rPr>
              <a:t> </a:t>
            </a:r>
            <a:r>
              <a:rPr lang="en-GB" sz="3200" b="1" dirty="0" err="1">
                <a:solidFill>
                  <a:schemeClr val="accent1"/>
                </a:solidFill>
                <a:effectLst/>
                <a:latin typeface="+mj-lt"/>
              </a:rPr>
              <a:t>personalul</a:t>
            </a:r>
            <a:r>
              <a:rPr lang="en-GB" sz="3200" b="1" dirty="0">
                <a:solidFill>
                  <a:schemeClr val="accent1"/>
                </a:solidFill>
                <a:effectLst/>
                <a:latin typeface="+mj-lt"/>
              </a:rPr>
              <a:t> medical </a:t>
            </a:r>
            <a:r>
              <a:rPr lang="en-GB" sz="3200" b="1" dirty="0" err="1">
                <a:solidFill>
                  <a:schemeClr val="accent1"/>
                </a:solidFill>
                <a:effectLst/>
                <a:latin typeface="+mj-lt"/>
              </a:rPr>
              <a:t>infectat</a:t>
            </a:r>
            <a:r>
              <a:rPr lang="en-GB" sz="3200" b="1" dirty="0">
                <a:solidFill>
                  <a:schemeClr val="accent1"/>
                </a:solidFill>
                <a:effectLst/>
                <a:latin typeface="+mj-lt"/>
              </a:rPr>
              <a:t> </a:t>
            </a:r>
            <a:r>
              <a:rPr lang="en-GB" sz="3200" b="1" dirty="0" err="1">
                <a:solidFill>
                  <a:schemeClr val="accent1"/>
                </a:solidFill>
                <a:effectLst/>
                <a:latin typeface="+mj-lt"/>
              </a:rPr>
              <a:t>sau</a:t>
            </a:r>
            <a:r>
              <a:rPr lang="en-GB" sz="3200" b="1" dirty="0">
                <a:solidFill>
                  <a:schemeClr val="accent1"/>
                </a:solidFill>
                <a:effectLst/>
                <a:latin typeface="+mj-lt"/>
              </a:rPr>
              <a:t> la </a:t>
            </a:r>
            <a:r>
              <a:rPr lang="en-GB" sz="3200" b="1" dirty="0" err="1">
                <a:solidFill>
                  <a:schemeClr val="accent1"/>
                </a:solidFill>
                <a:effectLst/>
                <a:latin typeface="+mj-lt"/>
              </a:rPr>
              <a:t>risc</a:t>
            </a:r>
            <a:r>
              <a:rPr lang="en-GB" sz="3200" b="1" dirty="0">
                <a:solidFill>
                  <a:schemeClr val="accent1"/>
                </a:solidFill>
                <a:effectLst/>
                <a:latin typeface="+mj-lt"/>
              </a:rPr>
              <a:t> de </a:t>
            </a:r>
            <a:r>
              <a:rPr lang="en-GB" sz="3200" b="1" dirty="0" err="1" smtClean="0">
                <a:solidFill>
                  <a:schemeClr val="accent1"/>
                </a:solidFill>
                <a:effectLst/>
                <a:latin typeface="+mj-lt"/>
              </a:rPr>
              <a:t>infec</a:t>
            </a:r>
            <a:r>
              <a:rPr lang="ro-RO" sz="3200" b="1" dirty="0" smtClean="0">
                <a:solidFill>
                  <a:schemeClr val="accent1"/>
                </a:solidFill>
                <a:effectLst/>
                <a:latin typeface="+mj-lt"/>
              </a:rPr>
              <a:t>ț</a:t>
            </a:r>
            <a:r>
              <a:rPr lang="en-GB" sz="3200" b="1" dirty="0" err="1" smtClean="0">
                <a:solidFill>
                  <a:schemeClr val="accent1"/>
                </a:solidFill>
                <a:effectLst/>
                <a:latin typeface="+mj-lt"/>
              </a:rPr>
              <a:t>ie</a:t>
            </a:r>
            <a:endParaRPr lang="x-none" sz="3200" b="1" dirty="0">
              <a:solidFill>
                <a:schemeClr val="accent1"/>
              </a:solidFill>
              <a:latin typeface="+mj-lt"/>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29824" y="524435"/>
            <a:ext cx="12135749" cy="5822577"/>
          </a:xfrm>
          <a:prstGeom prst="rect">
            <a:avLst/>
          </a:prstGeom>
        </p:spPr>
      </p:pic>
      <p:pic>
        <p:nvPicPr>
          <p:cNvPr id="7" name="Picture 6"/>
          <p:cNvPicPr>
            <a:picLocks noChangeAspect="1"/>
          </p:cNvPicPr>
          <p:nvPr/>
        </p:nvPicPr>
        <p:blipFill>
          <a:blip r:embed="rId2"/>
          <a:stretch>
            <a:fillRect/>
          </a:stretch>
        </p:blipFill>
        <p:spPr>
          <a:xfrm>
            <a:off x="113524" y="124607"/>
            <a:ext cx="11964952" cy="386381"/>
          </a:xfrm>
          <a:prstGeom prst="rect">
            <a:avLst/>
          </a:prstGeom>
        </p:spPr>
      </p:pic>
      <p:sp>
        <p:nvSpPr>
          <p:cNvPr id="8" name="TextBox 7"/>
          <p:cNvSpPr txBox="1"/>
          <p:nvPr/>
        </p:nvSpPr>
        <p:spPr>
          <a:xfrm>
            <a:off x="6075576" y="6350605"/>
            <a:ext cx="6098240" cy="307777"/>
          </a:xfrm>
          <a:prstGeom prst="rect">
            <a:avLst/>
          </a:prstGeom>
          <a:noFill/>
        </p:spPr>
        <p:txBody>
          <a:bodyPr wrap="square">
            <a:spAutoFit/>
          </a:bodyPr>
          <a:lstStyle/>
          <a:p>
            <a:pPr algn="r"/>
            <a:r>
              <a:rPr lang="en-GB" sz="1400" dirty="0" err="1">
                <a:effectLst/>
                <a:latin typeface="Helvetica" pitchFamily="2" charset="0"/>
              </a:rPr>
              <a:t>Sursa</a:t>
            </a:r>
            <a:r>
              <a:rPr lang="en-GB" sz="1400" dirty="0">
                <a:latin typeface="Helvetica" pitchFamily="2" charset="0"/>
              </a:rPr>
              <a:t>: CDC</a:t>
            </a:r>
            <a:endParaRPr lang="x-none" sz="1400"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srcRect/>
          <a:stretch>
            <a:fillRect/>
          </a:stretch>
        </p:blipFill>
        <p:spPr>
          <a:xfrm>
            <a:off x="117025" y="0"/>
            <a:ext cx="12092420" cy="6857999"/>
          </a:xfrm>
          <a:prstGeom prst="rect">
            <a:avLst/>
          </a:prstGeom>
        </p:spPr>
      </p:pic>
      <p:sp>
        <p:nvSpPr>
          <p:cNvPr id="4" name="TextBox 3"/>
          <p:cNvSpPr txBox="1"/>
          <p:nvPr/>
        </p:nvSpPr>
        <p:spPr>
          <a:xfrm>
            <a:off x="6075576" y="6350605"/>
            <a:ext cx="6098240" cy="307777"/>
          </a:xfrm>
          <a:prstGeom prst="rect">
            <a:avLst/>
          </a:prstGeom>
          <a:noFill/>
        </p:spPr>
        <p:txBody>
          <a:bodyPr wrap="square">
            <a:spAutoFit/>
          </a:bodyPr>
          <a:lstStyle/>
          <a:p>
            <a:pPr algn="r"/>
            <a:r>
              <a:rPr lang="en-GB" sz="1400" dirty="0" err="1">
                <a:effectLst/>
                <a:latin typeface="Helvetica" pitchFamily="2" charset="0"/>
              </a:rPr>
              <a:t>Sursa</a:t>
            </a:r>
            <a:r>
              <a:rPr lang="en-GB" sz="1400" dirty="0">
                <a:latin typeface="Helvetica" pitchFamily="2" charset="0"/>
              </a:rPr>
              <a:t>: CDC</a:t>
            </a:r>
            <a:endParaRPr lang="x-none" sz="1400"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1210236"/>
            <a:ext cx="12192000" cy="4133099"/>
          </a:xfrm>
          <a:prstGeom prst="rect">
            <a:avLst/>
          </a:prstGeom>
        </p:spPr>
      </p:pic>
      <p:pic>
        <p:nvPicPr>
          <p:cNvPr id="3" name="Picture 2"/>
          <p:cNvPicPr>
            <a:picLocks noChangeAspect="1"/>
          </p:cNvPicPr>
          <p:nvPr/>
        </p:nvPicPr>
        <p:blipFill>
          <a:blip r:embed="rId2"/>
          <a:stretch>
            <a:fillRect/>
          </a:stretch>
        </p:blipFill>
        <p:spPr>
          <a:xfrm>
            <a:off x="113524" y="823855"/>
            <a:ext cx="11964952" cy="386381"/>
          </a:xfrm>
          <a:prstGeom prst="rect">
            <a:avLst/>
          </a:prstGeom>
        </p:spPr>
      </p:pic>
      <p:sp>
        <p:nvSpPr>
          <p:cNvPr id="4" name="TextBox 3"/>
          <p:cNvSpPr txBox="1"/>
          <p:nvPr/>
        </p:nvSpPr>
        <p:spPr>
          <a:xfrm>
            <a:off x="6075576" y="6364052"/>
            <a:ext cx="6098240" cy="307777"/>
          </a:xfrm>
          <a:prstGeom prst="rect">
            <a:avLst/>
          </a:prstGeom>
          <a:noFill/>
        </p:spPr>
        <p:txBody>
          <a:bodyPr wrap="square">
            <a:spAutoFit/>
          </a:bodyPr>
          <a:lstStyle/>
          <a:p>
            <a:pPr algn="r"/>
            <a:r>
              <a:rPr lang="en-GB" sz="1400" dirty="0" err="1">
                <a:effectLst/>
                <a:latin typeface="Helvetica" pitchFamily="2" charset="0"/>
              </a:rPr>
              <a:t>Sursa</a:t>
            </a:r>
            <a:r>
              <a:rPr lang="en-GB" sz="1400" dirty="0">
                <a:latin typeface="Helvetica" pitchFamily="2" charset="0"/>
              </a:rPr>
              <a:t>: CDC</a:t>
            </a:r>
            <a:endParaRPr lang="x-none" sz="1400"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2209800" y="802640"/>
            <a:ext cx="7772400" cy="5836324"/>
          </a:xfrm>
          <a:prstGeom prst="rect">
            <a:avLst/>
          </a:prstGeom>
        </p:spPr>
      </p:pic>
      <p:sp>
        <p:nvSpPr>
          <p:cNvPr id="3" name="TextBox 2"/>
          <p:cNvSpPr txBox="1"/>
          <p:nvPr/>
        </p:nvSpPr>
        <p:spPr>
          <a:xfrm>
            <a:off x="457200" y="217865"/>
            <a:ext cx="10447319" cy="584775"/>
          </a:xfrm>
          <a:prstGeom prst="rect">
            <a:avLst/>
          </a:prstGeom>
          <a:noFill/>
        </p:spPr>
        <p:txBody>
          <a:bodyPr wrap="square">
            <a:spAutoFit/>
          </a:bodyPr>
          <a:lstStyle/>
          <a:p>
            <a:pPr algn="ctr"/>
            <a:r>
              <a:rPr lang="en-GB" sz="3200" b="1" dirty="0">
                <a:solidFill>
                  <a:schemeClr val="accent1"/>
                </a:solidFill>
                <a:effectLst/>
                <a:latin typeface="+mj-lt"/>
              </a:rPr>
              <a:t>Schema de </a:t>
            </a:r>
            <a:r>
              <a:rPr lang="en-GB" sz="3200" b="1" dirty="0" err="1">
                <a:solidFill>
                  <a:schemeClr val="accent1"/>
                </a:solidFill>
                <a:effectLst/>
                <a:latin typeface="+mj-lt"/>
              </a:rPr>
              <a:t>vaccinare</a:t>
            </a:r>
            <a:r>
              <a:rPr lang="en-GB" sz="3200" b="1" dirty="0">
                <a:solidFill>
                  <a:schemeClr val="accent1"/>
                </a:solidFill>
                <a:effectLst/>
                <a:latin typeface="+mj-lt"/>
              </a:rPr>
              <a:t> </a:t>
            </a:r>
            <a:r>
              <a:rPr lang="en-GB" sz="3200" b="1" dirty="0" err="1" smtClean="0">
                <a:solidFill>
                  <a:schemeClr val="accent1"/>
                </a:solidFill>
                <a:effectLst/>
                <a:latin typeface="+mj-lt"/>
              </a:rPr>
              <a:t>recomandat</a:t>
            </a:r>
            <a:r>
              <a:rPr lang="ro-RO" sz="3200" b="1" dirty="0" smtClean="0">
                <a:solidFill>
                  <a:schemeClr val="accent1"/>
                </a:solidFill>
                <a:effectLst/>
                <a:latin typeface="+mj-lt"/>
              </a:rPr>
              <a:t>ă</a:t>
            </a:r>
            <a:r>
              <a:rPr lang="en-GB" sz="3200" b="1" dirty="0" smtClean="0">
                <a:solidFill>
                  <a:schemeClr val="accent1"/>
                </a:solidFill>
                <a:effectLst/>
                <a:latin typeface="+mj-lt"/>
              </a:rPr>
              <a:t> </a:t>
            </a:r>
            <a:r>
              <a:rPr lang="en-GB" sz="3200" b="1" dirty="0" err="1">
                <a:solidFill>
                  <a:schemeClr val="accent1"/>
                </a:solidFill>
                <a:effectLst/>
                <a:latin typeface="+mj-lt"/>
              </a:rPr>
              <a:t>medicilor</a:t>
            </a:r>
            <a:r>
              <a:rPr lang="en-GB" sz="3200" b="1" dirty="0">
                <a:solidFill>
                  <a:schemeClr val="accent1"/>
                </a:solidFill>
                <a:effectLst/>
                <a:latin typeface="+mj-lt"/>
              </a:rPr>
              <a:t> </a:t>
            </a:r>
            <a:r>
              <a:rPr lang="en-GB" sz="3200" b="1" dirty="0" err="1">
                <a:solidFill>
                  <a:schemeClr val="accent1"/>
                </a:solidFill>
                <a:effectLst/>
                <a:latin typeface="+mj-lt"/>
              </a:rPr>
              <a:t>stomatologi</a:t>
            </a:r>
            <a:endParaRPr lang="en-GB" sz="3200" b="1" dirty="0">
              <a:solidFill>
                <a:schemeClr val="accent1"/>
              </a:solidFill>
              <a:effectLst/>
              <a:latin typeface="+mj-lt"/>
            </a:endParaRPr>
          </a:p>
        </p:txBody>
      </p:sp>
      <p:sp>
        <p:nvSpPr>
          <p:cNvPr id="4" name="TextBox 3"/>
          <p:cNvSpPr txBox="1"/>
          <p:nvPr/>
        </p:nvSpPr>
        <p:spPr>
          <a:xfrm>
            <a:off x="6075576" y="6485075"/>
            <a:ext cx="6098240" cy="307777"/>
          </a:xfrm>
          <a:prstGeom prst="rect">
            <a:avLst/>
          </a:prstGeom>
          <a:noFill/>
        </p:spPr>
        <p:txBody>
          <a:bodyPr wrap="square">
            <a:spAutoFit/>
          </a:bodyPr>
          <a:lstStyle/>
          <a:p>
            <a:pPr algn="r"/>
            <a:r>
              <a:rPr lang="en-GB" sz="1400" dirty="0" err="1">
                <a:effectLst/>
                <a:latin typeface="Helvetica" pitchFamily="2" charset="0"/>
              </a:rPr>
              <a:t>Sursa</a:t>
            </a:r>
            <a:r>
              <a:rPr lang="en-GB" sz="1400" dirty="0">
                <a:latin typeface="Helvetica" pitchFamily="2" charset="0"/>
              </a:rPr>
              <a:t>: CDC</a:t>
            </a:r>
            <a:endParaRPr lang="x-none" sz="1400"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1024"/>
            <a:ext cx="10515600" cy="793408"/>
          </a:xfrm>
        </p:spPr>
        <p:txBody>
          <a:bodyPr>
            <a:normAutofit/>
          </a:bodyPr>
          <a:lstStyle/>
          <a:p>
            <a:pPr algn="ctr"/>
            <a:r>
              <a:rPr lang="en-GB" dirty="0">
                <a:solidFill>
                  <a:schemeClr val="accent1"/>
                </a:solidFill>
              </a:rPr>
              <a:t>5</a:t>
            </a:r>
            <a:r>
              <a:rPr lang="en-GB" dirty="0">
                <a:solidFill>
                  <a:schemeClr val="accent1"/>
                </a:solidFill>
                <a:effectLst/>
              </a:rPr>
              <a:t>.Concluzii</a:t>
            </a:r>
            <a:endParaRPr lang="x-none" dirty="0">
              <a:solidFill>
                <a:schemeClr val="accent1"/>
              </a:solidFill>
            </a:endParaRPr>
          </a:p>
        </p:txBody>
      </p:sp>
      <p:pic>
        <p:nvPicPr>
          <p:cNvPr id="4" name="Picture 3"/>
          <p:cNvPicPr>
            <a:picLocks noChangeAspect="1"/>
          </p:cNvPicPr>
          <p:nvPr/>
        </p:nvPicPr>
        <p:blipFill>
          <a:blip r:embed="rId1"/>
          <a:stretch>
            <a:fillRect/>
          </a:stretch>
        </p:blipFill>
        <p:spPr>
          <a:xfrm>
            <a:off x="252810" y="1008529"/>
            <a:ext cx="11686380" cy="5849471"/>
          </a:xfrm>
          <a:prstGeom prst="rect">
            <a:avLst/>
          </a:prstGeom>
        </p:spPr>
      </p:pic>
      <p:sp>
        <p:nvSpPr>
          <p:cNvPr id="5" name="TextBox 4"/>
          <p:cNvSpPr txBox="1"/>
          <p:nvPr/>
        </p:nvSpPr>
        <p:spPr>
          <a:xfrm>
            <a:off x="5708278" y="6523361"/>
            <a:ext cx="6098240" cy="307777"/>
          </a:xfrm>
          <a:prstGeom prst="rect">
            <a:avLst/>
          </a:prstGeom>
          <a:noFill/>
        </p:spPr>
        <p:txBody>
          <a:bodyPr wrap="square">
            <a:spAutoFit/>
          </a:bodyPr>
          <a:lstStyle/>
          <a:p>
            <a:pPr algn="r"/>
            <a:r>
              <a:rPr lang="en-GB" sz="1400" dirty="0" err="1">
                <a:solidFill>
                  <a:srgbClr val="000000"/>
                </a:solidFill>
                <a:latin typeface="Calibri" panose="020F0502020204030204" pitchFamily="34" charset="0"/>
                <a:cs typeface="Calibri" panose="020F0502020204030204" pitchFamily="34" charset="0"/>
              </a:rPr>
              <a:t>Sursa</a:t>
            </a:r>
            <a:r>
              <a:rPr lang="en-GB" sz="1400" dirty="0">
                <a:solidFill>
                  <a:srgbClr val="000000"/>
                </a:solidFill>
                <a:latin typeface="Calibri" panose="020F0502020204030204" pitchFamily="34" charset="0"/>
                <a:cs typeface="Calibri" panose="020F0502020204030204" pitchFamily="34" charset="0"/>
              </a:rPr>
              <a:t>: WHO</a:t>
            </a:r>
            <a:endParaRPr lang="x-none" sz="1400"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Shape 1"/>
          <p:cNvSpPr txBox="1"/>
          <p:nvPr/>
        </p:nvSpPr>
        <p:spPr>
          <a:xfrm>
            <a:off x="480000" y="304680"/>
            <a:ext cx="10800000" cy="640140"/>
          </a:xfrm>
          <a:prstGeom prst="rect">
            <a:avLst/>
          </a:prstGeom>
          <a:noFill/>
          <a:ln>
            <a:noFill/>
          </a:ln>
        </p:spPr>
        <p:txBody>
          <a:bodyPr lIns="90000" tIns="46800" rIns="90000" bIns="46800"/>
          <a:lstStyle/>
          <a:p>
            <a:pPr algn="ctr"/>
            <a:r>
              <a:rPr lang="ro-RO" sz="3600" b="1" strike="noStrike" spc="-1" dirty="0" smtClean="0">
                <a:solidFill>
                  <a:schemeClr val="accent1"/>
                </a:solidFill>
                <a:latin typeface="+mj-lt"/>
              </a:rPr>
              <a:t>Provocarea din perioada pandemică COVID-19</a:t>
            </a:r>
            <a:endParaRPr lang="ro-RO" sz="3600" b="1" strike="noStrike" spc="-1" dirty="0" smtClean="0">
              <a:solidFill>
                <a:schemeClr val="accent1"/>
              </a:solidFill>
              <a:latin typeface="+mj-lt"/>
            </a:endParaRPr>
          </a:p>
        </p:txBody>
      </p:sp>
      <p:sp>
        <p:nvSpPr>
          <p:cNvPr id="46" name="TextShape 2"/>
          <p:cNvSpPr txBox="1"/>
          <p:nvPr/>
        </p:nvSpPr>
        <p:spPr>
          <a:xfrm>
            <a:off x="480000" y="5940000"/>
            <a:ext cx="11520000" cy="451800"/>
          </a:xfrm>
          <a:prstGeom prst="rect">
            <a:avLst/>
          </a:prstGeom>
          <a:noFill/>
          <a:ln>
            <a:noFill/>
          </a:ln>
        </p:spPr>
        <p:txBody>
          <a:bodyPr lIns="90000" tIns="45000" rIns="90000" bIns="45000"/>
          <a:lstStyle/>
          <a:p>
            <a:r>
              <a:rPr lang="en-US" sz="800" b="1" strike="noStrike" spc="-1">
                <a:solidFill>
                  <a:srgbClr val="0054A6"/>
                </a:solidFill>
                <a:latin typeface="Arial" panose="020B0604020202020204"/>
              </a:rPr>
              <a:t>Oral Diseases, Volume: 27, Issue: S3, Pages: 674-683, First published: 11 May 2020, DOI: (10.1111/odi.13408) </a:t>
            </a:r>
            <a:endParaRPr lang="en-US" sz="800" b="0" strike="noStrike" spc="-1">
              <a:solidFill>
                <a:srgbClr val="000000"/>
              </a:solidFill>
              <a:latin typeface="Arial" panose="020B0604020202020204"/>
            </a:endParaRPr>
          </a:p>
        </p:txBody>
      </p:sp>
      <p:pic>
        <p:nvPicPr>
          <p:cNvPr id="47" name="Main graphic"/>
          <p:cNvPicPr/>
          <p:nvPr/>
        </p:nvPicPr>
        <p:blipFill>
          <a:blip r:embed="rId1"/>
          <a:stretch>
            <a:fillRect/>
          </a:stretch>
        </p:blipFill>
        <p:spPr>
          <a:xfrm>
            <a:off x="1778720" y="2052440"/>
            <a:ext cx="8296320" cy="3809880"/>
          </a:xfrm>
          <a:prstGeom prst="rect">
            <a:avLst/>
          </a:prstGeom>
          <a:ln>
            <a:noFill/>
          </a:ln>
        </p:spPr>
      </p:pic>
    </p:spTree>
  </p:cSld>
  <p:clrMapOvr>
    <a:masterClrMapping/>
  </p:clrMapOvr>
  <p:transition>
    <p:wipe dir="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Shape 1"/>
          <p:cNvSpPr txBox="1"/>
          <p:nvPr/>
        </p:nvSpPr>
        <p:spPr>
          <a:xfrm>
            <a:off x="480000" y="314840"/>
            <a:ext cx="10800000" cy="1188840"/>
          </a:xfrm>
          <a:prstGeom prst="rect">
            <a:avLst/>
          </a:prstGeom>
          <a:noFill/>
          <a:ln>
            <a:noFill/>
          </a:ln>
        </p:spPr>
        <p:txBody>
          <a:bodyPr lIns="90000" tIns="46800" rIns="90000" bIns="46800"/>
          <a:lstStyle/>
          <a:p>
            <a:pPr algn="ctr"/>
            <a:r>
              <a:rPr lang="ro-RO" sz="3200" b="1" strike="noStrike" spc="-1" dirty="0" smtClean="0">
                <a:solidFill>
                  <a:schemeClr val="accent1"/>
                </a:solidFill>
                <a:latin typeface="+mj-lt"/>
              </a:rPr>
              <a:t>Controlul transmiterii infecțiilor în cabinetul stomatologic în perioada pandemică și post pandemie COVID-19</a:t>
            </a:r>
            <a:endParaRPr lang="en-US" sz="3200" b="1" strike="noStrike" spc="-1" dirty="0">
              <a:solidFill>
                <a:schemeClr val="accent1"/>
              </a:solidFill>
              <a:latin typeface="+mj-lt"/>
            </a:endParaRPr>
          </a:p>
        </p:txBody>
      </p:sp>
      <p:sp>
        <p:nvSpPr>
          <p:cNvPr id="46" name="TextShape 2"/>
          <p:cNvSpPr txBox="1"/>
          <p:nvPr/>
        </p:nvSpPr>
        <p:spPr>
          <a:xfrm>
            <a:off x="480000" y="5940000"/>
            <a:ext cx="11520000" cy="451800"/>
          </a:xfrm>
          <a:prstGeom prst="rect">
            <a:avLst/>
          </a:prstGeom>
          <a:noFill/>
          <a:ln>
            <a:noFill/>
          </a:ln>
        </p:spPr>
        <p:txBody>
          <a:bodyPr lIns="90000" tIns="45000" rIns="90000" bIns="45000"/>
          <a:lstStyle/>
          <a:p>
            <a:r>
              <a:rPr lang="en-US" sz="800" b="1" strike="noStrike" spc="-1">
                <a:solidFill>
                  <a:srgbClr val="0054A6"/>
                </a:solidFill>
                <a:latin typeface="Arial" panose="020B0604020202020204"/>
              </a:rPr>
              <a:t>Oral Diseases, Volume: 27, Issue: S3, Pages: 674-683, First published: 11 May 2020, DOI: (10.1111/odi.13408) </a:t>
            </a:r>
            <a:endParaRPr lang="en-US" sz="800" b="0" strike="noStrike" spc="-1">
              <a:solidFill>
                <a:srgbClr val="000000"/>
              </a:solidFill>
              <a:latin typeface="Arial" panose="020B0604020202020204"/>
            </a:endParaRPr>
          </a:p>
        </p:txBody>
      </p:sp>
      <p:pic>
        <p:nvPicPr>
          <p:cNvPr id="47" name="Main graphic"/>
          <p:cNvPicPr/>
          <p:nvPr/>
        </p:nvPicPr>
        <p:blipFill>
          <a:blip r:embed="rId1"/>
          <a:stretch>
            <a:fillRect/>
          </a:stretch>
        </p:blipFill>
        <p:spPr>
          <a:xfrm>
            <a:off x="2116080" y="2011800"/>
            <a:ext cx="7844640" cy="3809880"/>
          </a:xfrm>
          <a:prstGeom prst="rect">
            <a:avLst/>
          </a:prstGeom>
          <a:ln>
            <a:noFill/>
          </a:ln>
        </p:spPr>
      </p:pic>
    </p:spTree>
  </p:cSld>
  <p:clrMapOvr>
    <a:masterClrMapping/>
  </p:clrMapOvr>
  <p:transition>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2440" y="118480"/>
            <a:ext cx="11125200" cy="5632311"/>
          </a:xfrm>
          <a:prstGeom prst="rect">
            <a:avLst/>
          </a:prstGeom>
          <a:noFill/>
        </p:spPr>
        <p:txBody>
          <a:bodyPr wrap="square" rtlCol="0">
            <a:spAutoFit/>
          </a:bodyPr>
          <a:lstStyle/>
          <a:p>
            <a:pPr algn="ctr"/>
            <a:r>
              <a:rPr lang="x-none" sz="3600" b="1" dirty="0" smtClean="0">
                <a:solidFill>
                  <a:schemeClr val="accent1"/>
                </a:solidFill>
                <a:latin typeface="+mj-lt"/>
              </a:rPr>
              <a:t>Infectii </a:t>
            </a:r>
            <a:r>
              <a:rPr lang="x-none" sz="3600" b="1" dirty="0">
                <a:solidFill>
                  <a:schemeClr val="accent1"/>
                </a:solidFill>
                <a:latin typeface="+mj-lt"/>
              </a:rPr>
              <a:t>asociate ingrijirilor </a:t>
            </a:r>
            <a:r>
              <a:rPr lang="x-none" sz="3600" b="1" dirty="0" smtClean="0">
                <a:solidFill>
                  <a:schemeClr val="accent1"/>
                </a:solidFill>
                <a:latin typeface="+mj-lt"/>
              </a:rPr>
              <a:t>medicale</a:t>
            </a:r>
            <a:r>
              <a:rPr lang="ro-RO" sz="3600" b="1" dirty="0" smtClean="0">
                <a:solidFill>
                  <a:schemeClr val="accent1"/>
                </a:solidFill>
                <a:latin typeface="+mj-lt"/>
              </a:rPr>
              <a:t> la nivel global</a:t>
            </a:r>
            <a:endParaRPr lang="ro-RO" sz="3600" b="1" dirty="0" smtClean="0">
              <a:solidFill>
                <a:schemeClr val="accent1"/>
              </a:solidFill>
              <a:latin typeface="+mj-lt"/>
            </a:endParaRPr>
          </a:p>
          <a:p>
            <a:pPr algn="ctr"/>
            <a:r>
              <a:rPr lang="x-none" sz="3600" b="1" dirty="0" smtClean="0">
                <a:solidFill>
                  <a:schemeClr val="accent1"/>
                </a:solidFill>
                <a:latin typeface="+mj-lt"/>
              </a:rPr>
              <a:t>HAIs </a:t>
            </a:r>
            <a:r>
              <a:rPr lang="x-none" sz="3600" b="1" dirty="0">
                <a:solidFill>
                  <a:schemeClr val="accent1"/>
                </a:solidFill>
                <a:latin typeface="+mj-lt"/>
              </a:rPr>
              <a:t>(Health care-associated infections</a:t>
            </a:r>
            <a:r>
              <a:rPr lang="ro-RO" sz="3600" b="1" dirty="0">
                <a:solidFill>
                  <a:schemeClr val="accent1"/>
                </a:solidFill>
                <a:latin typeface="+mj-lt"/>
              </a:rPr>
              <a:t>)</a:t>
            </a:r>
            <a:endParaRPr lang="ro-RO" sz="3600" b="1" dirty="0">
              <a:solidFill>
                <a:schemeClr val="accent1"/>
              </a:solidFill>
              <a:latin typeface="+mj-lt"/>
            </a:endParaRPr>
          </a:p>
          <a:p>
            <a:pPr algn="just"/>
            <a:endParaRPr lang="x-none" sz="2400" dirty="0"/>
          </a:p>
          <a:p>
            <a:pPr algn="just"/>
            <a:r>
              <a:rPr lang="x-none" sz="2400" b="1" dirty="0">
                <a:solidFill>
                  <a:srgbClr val="C00000"/>
                </a:solidFill>
              </a:rPr>
              <a:t>La nivel global, sute de milioane de persoane sunt afectate in fiecare an de infectiile asociate ingrijirilor medicale (HAIs), multe dintre ele fiind evitabile.</a:t>
            </a:r>
            <a:endParaRPr lang="x-none" sz="2400" b="1" dirty="0">
              <a:solidFill>
                <a:srgbClr val="C00000"/>
              </a:solidFill>
            </a:endParaRPr>
          </a:p>
          <a:p>
            <a:pPr algn="just"/>
            <a:endParaRPr lang="x-none" sz="2400" dirty="0"/>
          </a:p>
          <a:p>
            <a:pPr marL="342900" indent="-342900" algn="just">
              <a:buFont typeface="Wingdings" panose="05000000000000000000" pitchFamily="2" charset="2"/>
              <a:buChar char="Ø"/>
            </a:pPr>
            <a:r>
              <a:rPr lang="x-none" sz="2400" dirty="0" smtClean="0">
                <a:solidFill>
                  <a:schemeClr val="accent1"/>
                </a:solidFill>
              </a:rPr>
              <a:t>Nici</a:t>
            </a:r>
            <a:r>
              <a:rPr lang="ro-RO" sz="2400" dirty="0" smtClean="0">
                <a:solidFill>
                  <a:schemeClr val="accent1"/>
                </a:solidFill>
              </a:rPr>
              <a:t> </a:t>
            </a:r>
            <a:r>
              <a:rPr lang="x-none" sz="2400" dirty="0" smtClean="0">
                <a:solidFill>
                  <a:schemeClr val="accent1"/>
                </a:solidFill>
              </a:rPr>
              <a:t>o </a:t>
            </a:r>
            <a:r>
              <a:rPr lang="ro-RO" sz="2400" dirty="0">
                <a:solidFill>
                  <a:schemeClr val="accent1"/>
                </a:solidFill>
              </a:rPr>
              <a:t>ţ</a:t>
            </a:r>
            <a:r>
              <a:rPr lang="x-none" sz="2400" dirty="0" smtClean="0">
                <a:solidFill>
                  <a:schemeClr val="accent1"/>
                </a:solidFill>
              </a:rPr>
              <a:t>ar</a:t>
            </a:r>
            <a:r>
              <a:rPr lang="ro-RO" sz="2400" dirty="0" smtClean="0">
                <a:solidFill>
                  <a:schemeClr val="accent1"/>
                </a:solidFill>
              </a:rPr>
              <a:t>ă</a:t>
            </a:r>
            <a:r>
              <a:rPr lang="x-none" sz="2400" dirty="0" smtClean="0">
                <a:solidFill>
                  <a:schemeClr val="accent1"/>
                </a:solidFill>
              </a:rPr>
              <a:t> </a:t>
            </a:r>
            <a:r>
              <a:rPr lang="ro-RO" sz="2400" dirty="0">
                <a:solidFill>
                  <a:schemeClr val="accent1"/>
                </a:solidFill>
              </a:rPr>
              <a:t>ş</a:t>
            </a:r>
            <a:r>
              <a:rPr lang="x-none" sz="2400" dirty="0" smtClean="0">
                <a:solidFill>
                  <a:schemeClr val="accent1"/>
                </a:solidFill>
              </a:rPr>
              <a:t>i nici</a:t>
            </a:r>
            <a:r>
              <a:rPr lang="ro-RO" sz="2400" dirty="0" smtClean="0">
                <a:solidFill>
                  <a:schemeClr val="accent1"/>
                </a:solidFill>
              </a:rPr>
              <a:t> </a:t>
            </a:r>
            <a:r>
              <a:rPr lang="x-none" sz="2400" dirty="0" smtClean="0">
                <a:solidFill>
                  <a:schemeClr val="accent1"/>
                </a:solidFill>
              </a:rPr>
              <a:t>un </a:t>
            </a:r>
            <a:r>
              <a:rPr lang="x-none" sz="2400" dirty="0">
                <a:solidFill>
                  <a:schemeClr val="accent1"/>
                </a:solidFill>
              </a:rPr>
              <a:t>sistem de </a:t>
            </a:r>
            <a:r>
              <a:rPr lang="x-none" sz="2400" dirty="0" smtClean="0">
                <a:solidFill>
                  <a:schemeClr val="accent1"/>
                </a:solidFill>
              </a:rPr>
              <a:t>s</a:t>
            </a:r>
            <a:r>
              <a:rPr lang="ro-RO" sz="2400" dirty="0" smtClean="0">
                <a:solidFill>
                  <a:schemeClr val="accent1"/>
                </a:solidFill>
              </a:rPr>
              <a:t>ă</a:t>
            </a:r>
            <a:r>
              <a:rPr lang="x-none" sz="2400" dirty="0" smtClean="0">
                <a:solidFill>
                  <a:schemeClr val="accent1"/>
                </a:solidFill>
              </a:rPr>
              <a:t>n</a:t>
            </a:r>
            <a:r>
              <a:rPr lang="ro-RO" sz="2400" dirty="0" smtClean="0">
                <a:solidFill>
                  <a:schemeClr val="accent1"/>
                </a:solidFill>
              </a:rPr>
              <a:t>ă</a:t>
            </a:r>
            <a:r>
              <a:rPr lang="x-none" sz="2400" dirty="0" smtClean="0">
                <a:solidFill>
                  <a:schemeClr val="accent1"/>
                </a:solidFill>
              </a:rPr>
              <a:t>tate</a:t>
            </a:r>
            <a:r>
              <a:rPr lang="x-none" sz="2400" dirty="0">
                <a:solidFill>
                  <a:schemeClr val="accent1"/>
                </a:solidFill>
              </a:rPr>
              <a:t>, chiar </a:t>
            </a:r>
            <a:r>
              <a:rPr lang="ro-RO" sz="2400" dirty="0" smtClean="0">
                <a:solidFill>
                  <a:schemeClr val="accent1"/>
                </a:solidFill>
              </a:rPr>
              <a:t>ş</a:t>
            </a:r>
            <a:r>
              <a:rPr lang="x-none" sz="2400" dirty="0" smtClean="0">
                <a:solidFill>
                  <a:schemeClr val="accent1"/>
                </a:solidFill>
              </a:rPr>
              <a:t>i </a:t>
            </a:r>
            <a:r>
              <a:rPr lang="x-none" sz="2400" dirty="0">
                <a:solidFill>
                  <a:schemeClr val="accent1"/>
                </a:solidFill>
              </a:rPr>
              <a:t>dintre cele mai </a:t>
            </a:r>
            <a:r>
              <a:rPr lang="ro-RO" sz="2400" dirty="0" smtClean="0">
                <a:solidFill>
                  <a:schemeClr val="accent1"/>
                </a:solidFill>
              </a:rPr>
              <a:t>dezvoltate</a:t>
            </a:r>
            <a:r>
              <a:rPr lang="x-none" sz="2400" dirty="0" smtClean="0">
                <a:solidFill>
                  <a:schemeClr val="accent1"/>
                </a:solidFill>
              </a:rPr>
              <a:t> </a:t>
            </a:r>
            <a:r>
              <a:rPr lang="x-none" sz="2400" dirty="0">
                <a:solidFill>
                  <a:schemeClr val="accent1"/>
                </a:solidFill>
              </a:rPr>
              <a:t>nu sunt </a:t>
            </a:r>
            <a:r>
              <a:rPr lang="x-none" sz="2400" dirty="0" smtClean="0">
                <a:solidFill>
                  <a:schemeClr val="accent1"/>
                </a:solidFill>
              </a:rPr>
              <a:t>e</a:t>
            </a:r>
            <a:r>
              <a:rPr lang="ro-RO" sz="2400" dirty="0" smtClean="0">
                <a:solidFill>
                  <a:schemeClr val="accent1"/>
                </a:solidFill>
              </a:rPr>
              <a:t>vitate</a:t>
            </a:r>
            <a:r>
              <a:rPr lang="x-none" sz="2400" dirty="0" smtClean="0">
                <a:solidFill>
                  <a:schemeClr val="accent1"/>
                </a:solidFill>
              </a:rPr>
              <a:t> de</a:t>
            </a:r>
            <a:r>
              <a:rPr lang="ro-RO" sz="2400" dirty="0" smtClean="0">
                <a:solidFill>
                  <a:schemeClr val="accent1"/>
                </a:solidFill>
              </a:rPr>
              <a:t> </a:t>
            </a:r>
            <a:r>
              <a:rPr lang="x-none" sz="2400" dirty="0" smtClean="0">
                <a:solidFill>
                  <a:schemeClr val="accent1"/>
                </a:solidFill>
              </a:rPr>
              <a:t>HAIs.</a:t>
            </a:r>
            <a:endParaRPr lang="en-US" sz="2400" dirty="0" smtClean="0">
              <a:solidFill>
                <a:schemeClr val="accent1"/>
              </a:solidFill>
            </a:endParaRPr>
          </a:p>
          <a:p>
            <a:pPr marL="342900" indent="-342900" algn="just">
              <a:buFont typeface="Wingdings" panose="05000000000000000000" pitchFamily="2" charset="2"/>
              <a:buChar char="Ø"/>
            </a:pPr>
            <a:r>
              <a:rPr lang="ro-RO" sz="2400" dirty="0" smtClean="0">
                <a:solidFill>
                  <a:schemeClr val="accent1"/>
                </a:solidFill>
              </a:rPr>
              <a:t>7 </a:t>
            </a:r>
            <a:r>
              <a:rPr lang="ro-RO" sz="2400" dirty="0" smtClean="0">
                <a:solidFill>
                  <a:schemeClr val="accent1"/>
                </a:solidFill>
              </a:rPr>
              <a:t>din </a:t>
            </a:r>
            <a:r>
              <a:rPr lang="x-none" sz="2400" b="1" dirty="0" smtClean="0">
                <a:solidFill>
                  <a:schemeClr val="accent1"/>
                </a:solidFill>
              </a:rPr>
              <a:t>100 </a:t>
            </a:r>
            <a:r>
              <a:rPr lang="x-none" sz="2400" b="1" dirty="0">
                <a:solidFill>
                  <a:schemeClr val="accent1"/>
                </a:solidFill>
              </a:rPr>
              <a:t>de pacienti, </a:t>
            </a:r>
            <a:r>
              <a:rPr lang="ro-RO" sz="2400" b="1" dirty="0">
                <a:solidFill>
                  <a:schemeClr val="accent1"/>
                </a:solidFill>
              </a:rPr>
              <a:t>î</a:t>
            </a:r>
            <a:r>
              <a:rPr lang="x-none" sz="2400" b="1" dirty="0" smtClean="0">
                <a:solidFill>
                  <a:schemeClr val="accent1"/>
                </a:solidFill>
              </a:rPr>
              <a:t>n </a:t>
            </a:r>
            <a:r>
              <a:rPr lang="x-none" sz="2400" b="1" dirty="0">
                <a:solidFill>
                  <a:schemeClr val="accent1"/>
                </a:solidFill>
              </a:rPr>
              <a:t>tarile </a:t>
            </a:r>
            <a:r>
              <a:rPr lang="ro-RO" sz="2400" b="1" dirty="0" smtClean="0">
                <a:solidFill>
                  <a:schemeClr val="accent1"/>
                </a:solidFill>
              </a:rPr>
              <a:t>î</a:t>
            </a:r>
            <a:r>
              <a:rPr lang="x-none" sz="2400" b="1" dirty="0" smtClean="0">
                <a:solidFill>
                  <a:schemeClr val="accent1"/>
                </a:solidFill>
              </a:rPr>
              <a:t>nalt </a:t>
            </a:r>
            <a:r>
              <a:rPr lang="x-none" sz="2400" b="1" dirty="0">
                <a:solidFill>
                  <a:schemeClr val="accent1"/>
                </a:solidFill>
              </a:rPr>
              <a:t>dezvoltate si </a:t>
            </a:r>
            <a:r>
              <a:rPr lang="x-none" sz="2400" b="1" dirty="0" smtClean="0">
                <a:solidFill>
                  <a:schemeClr val="accent1"/>
                </a:solidFill>
              </a:rPr>
              <a:t>15</a:t>
            </a:r>
            <a:r>
              <a:rPr lang="en-US" sz="2400" b="1" dirty="0" smtClean="0">
                <a:solidFill>
                  <a:schemeClr val="accent1"/>
                </a:solidFill>
              </a:rPr>
              <a:t>/100</a:t>
            </a:r>
            <a:r>
              <a:rPr lang="x-none" sz="2400" b="1" dirty="0" smtClean="0">
                <a:solidFill>
                  <a:schemeClr val="accent1"/>
                </a:solidFill>
              </a:rPr>
              <a:t> </a:t>
            </a:r>
            <a:r>
              <a:rPr lang="ro-RO" sz="2400" b="1" dirty="0" smtClean="0">
                <a:solidFill>
                  <a:schemeClr val="accent1"/>
                </a:solidFill>
              </a:rPr>
              <a:t>î</a:t>
            </a:r>
            <a:r>
              <a:rPr lang="x-none" sz="2400" b="1" dirty="0" smtClean="0">
                <a:solidFill>
                  <a:schemeClr val="accent1"/>
                </a:solidFill>
              </a:rPr>
              <a:t>n </a:t>
            </a:r>
            <a:r>
              <a:rPr lang="x-none" sz="2400" b="1" dirty="0">
                <a:solidFill>
                  <a:schemeClr val="accent1"/>
                </a:solidFill>
              </a:rPr>
              <a:t>tarile mediu/slab dezvoltate </a:t>
            </a:r>
            <a:r>
              <a:rPr lang="x-none" sz="2400" dirty="0">
                <a:solidFill>
                  <a:schemeClr val="accent1"/>
                </a:solidFill>
              </a:rPr>
              <a:t>vor dezvolta cel putin o infectie asociata ingrijirilor medicale, in spitalele si centrele de ingrijiri </a:t>
            </a:r>
            <a:r>
              <a:rPr lang="x-none" sz="2400" dirty="0" smtClean="0">
                <a:solidFill>
                  <a:schemeClr val="accent1"/>
                </a:solidFill>
              </a:rPr>
              <a:t>acute.</a:t>
            </a:r>
            <a:endParaRPr lang="en-US" sz="2400" dirty="0" smtClean="0">
              <a:solidFill>
                <a:schemeClr val="accent1"/>
              </a:solidFill>
            </a:endParaRPr>
          </a:p>
          <a:p>
            <a:pPr marL="342900" indent="-342900" algn="just">
              <a:buFont typeface="Wingdings" panose="05000000000000000000" pitchFamily="2" charset="2"/>
              <a:buChar char="Ø"/>
            </a:pPr>
            <a:r>
              <a:rPr lang="x-none" sz="2400" b="1" dirty="0" smtClean="0">
                <a:solidFill>
                  <a:schemeClr val="accent1"/>
                </a:solidFill>
              </a:rPr>
              <a:t>1 </a:t>
            </a:r>
            <a:r>
              <a:rPr lang="x-none" sz="2400" b="1" dirty="0">
                <a:solidFill>
                  <a:schemeClr val="accent1"/>
                </a:solidFill>
              </a:rPr>
              <a:t>din 10 pacienti </a:t>
            </a:r>
            <a:r>
              <a:rPr lang="x-none" sz="2400" dirty="0">
                <a:solidFill>
                  <a:schemeClr val="accent1"/>
                </a:solidFill>
              </a:rPr>
              <a:t>afectati de infectii asociate ingrijirilor medicale </a:t>
            </a:r>
            <a:r>
              <a:rPr lang="x-none" sz="2400" dirty="0" smtClean="0">
                <a:solidFill>
                  <a:schemeClr val="accent1"/>
                </a:solidFill>
              </a:rPr>
              <a:t>decedeaza.</a:t>
            </a:r>
            <a:endParaRPr lang="en-US" sz="2400" dirty="0" smtClean="0">
              <a:solidFill>
                <a:schemeClr val="accent1"/>
              </a:solidFill>
            </a:endParaRPr>
          </a:p>
          <a:p>
            <a:pPr marL="342900" indent="-342900" algn="just">
              <a:buFont typeface="Wingdings" panose="05000000000000000000" pitchFamily="2" charset="2"/>
              <a:buChar char="Ø"/>
            </a:pPr>
            <a:r>
              <a:rPr lang="x-none" sz="2400" b="1" dirty="0" smtClean="0">
                <a:solidFill>
                  <a:schemeClr val="accent1"/>
                </a:solidFill>
              </a:rPr>
              <a:t>8,9 </a:t>
            </a:r>
            <a:r>
              <a:rPr lang="x-none" sz="2400" b="1" dirty="0">
                <a:solidFill>
                  <a:schemeClr val="accent1"/>
                </a:solidFill>
              </a:rPr>
              <a:t>milioane de noi infectii asociate ingrijirilor medicale </a:t>
            </a:r>
            <a:r>
              <a:rPr lang="x-none" sz="2400" dirty="0">
                <a:solidFill>
                  <a:schemeClr val="accent1"/>
                </a:solidFill>
              </a:rPr>
              <a:t>sunt raportate in fiecare an in spitalele sau centrele de ingrijire ale bolnavilor cronici doar pe teritoriul european.</a:t>
            </a:r>
            <a:endParaRPr lang="x-none" sz="2400" dirty="0">
              <a:solidFill>
                <a:schemeClr val="accent1"/>
              </a:solidFill>
            </a:endParaRPr>
          </a:p>
        </p:txBody>
      </p:sp>
      <p:pic>
        <p:nvPicPr>
          <p:cNvPr id="4" name="Picture 3"/>
          <p:cNvPicPr>
            <a:picLocks noChangeAspect="1"/>
          </p:cNvPicPr>
          <p:nvPr/>
        </p:nvPicPr>
        <p:blipFill rotWithShape="1">
          <a:blip r:embed="rId1"/>
          <a:srcRect l="81885" t="1383" b="87149"/>
          <a:stretch>
            <a:fillRect/>
          </a:stretch>
        </p:blipFill>
        <p:spPr>
          <a:xfrm>
            <a:off x="9784080" y="6048232"/>
            <a:ext cx="2042160" cy="701040"/>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08278" y="6523361"/>
            <a:ext cx="6098240" cy="307777"/>
          </a:xfrm>
          <a:prstGeom prst="rect">
            <a:avLst/>
          </a:prstGeom>
          <a:noFill/>
        </p:spPr>
        <p:txBody>
          <a:bodyPr wrap="square">
            <a:spAutoFit/>
          </a:bodyPr>
          <a:lstStyle/>
          <a:p>
            <a:pPr algn="r"/>
            <a:r>
              <a:rPr lang="en-GB" sz="1400" dirty="0" err="1">
                <a:solidFill>
                  <a:srgbClr val="000000"/>
                </a:solidFill>
                <a:latin typeface="Calibri" panose="020F0502020204030204" pitchFamily="34" charset="0"/>
                <a:cs typeface="Calibri" panose="020F0502020204030204" pitchFamily="34" charset="0"/>
              </a:rPr>
              <a:t>Sursa</a:t>
            </a:r>
            <a:r>
              <a:rPr lang="en-GB" sz="1400" dirty="0">
                <a:solidFill>
                  <a:srgbClr val="000000"/>
                </a:solidFill>
                <a:latin typeface="Calibri" panose="020F0502020204030204" pitchFamily="34" charset="0"/>
                <a:cs typeface="Calibri" panose="020F0502020204030204" pitchFamily="34" charset="0"/>
              </a:rPr>
              <a:t>: WHO</a:t>
            </a:r>
            <a:endParaRPr lang="x-none" sz="1400" dirty="0"/>
          </a:p>
        </p:txBody>
      </p:sp>
      <p:pic>
        <p:nvPicPr>
          <p:cNvPr id="3" name="Picture 2"/>
          <p:cNvPicPr>
            <a:picLocks noChangeAspect="1"/>
          </p:cNvPicPr>
          <p:nvPr/>
        </p:nvPicPr>
        <p:blipFill>
          <a:blip r:embed="rId1"/>
          <a:stretch>
            <a:fillRect/>
          </a:stretch>
        </p:blipFill>
        <p:spPr>
          <a:xfrm>
            <a:off x="2288102" y="26862"/>
            <a:ext cx="7615795" cy="6804276"/>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mium Vector | Stomatology, dentistry concept. big tooth and professional  instruments for check up and treatment. dentist appointment. doctor  treating big unhealthy teeth with caries cavity. toothach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84238" y="0"/>
            <a:ext cx="104219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417749" y="5362130"/>
            <a:ext cx="10515600" cy="1325563"/>
          </a:xfrm>
        </p:spPr>
        <p:txBody>
          <a:bodyPr/>
          <a:lstStyle/>
          <a:p>
            <a:pPr algn="r"/>
            <a:r>
              <a:rPr lang="x-none" dirty="0">
                <a:solidFill>
                  <a:schemeClr val="accent1"/>
                </a:solidFill>
              </a:rPr>
              <a:t>Vă mulțumesc!</a:t>
            </a:r>
            <a:endParaRPr lang="x-none" dirty="0">
              <a:solidFill>
                <a:schemeClr val="accen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1896035" y="195583"/>
            <a:ext cx="8392203" cy="6648970"/>
          </a:xfrm>
          <a:prstGeom prst="rect">
            <a:avLst/>
          </a:prstGeom>
        </p:spPr>
      </p:pic>
      <p:sp>
        <p:nvSpPr>
          <p:cNvPr id="6" name="TextBox 5"/>
          <p:cNvSpPr txBox="1"/>
          <p:nvPr/>
        </p:nvSpPr>
        <p:spPr>
          <a:xfrm>
            <a:off x="601756" y="3856082"/>
            <a:ext cx="6098240" cy="369332"/>
          </a:xfrm>
          <a:prstGeom prst="rect">
            <a:avLst/>
          </a:prstGeom>
          <a:noFill/>
        </p:spPr>
        <p:txBody>
          <a:bodyPr wrap="square">
            <a:spAutoFit/>
          </a:bodyPr>
          <a:lstStyle/>
          <a:p>
            <a:r>
              <a:rPr lang="x-none" b="1" dirty="0"/>
              <a:t>România</a:t>
            </a:r>
            <a:endParaRPr lang="x-none" dirty="0"/>
          </a:p>
        </p:txBody>
      </p:sp>
      <p:sp>
        <p:nvSpPr>
          <p:cNvPr id="7" name="Right Arrow 6"/>
          <p:cNvSpPr/>
          <p:nvPr/>
        </p:nvSpPr>
        <p:spPr>
          <a:xfrm>
            <a:off x="1580029" y="3974173"/>
            <a:ext cx="632011" cy="1846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8" name="Frame 7"/>
          <p:cNvSpPr/>
          <p:nvPr/>
        </p:nvSpPr>
        <p:spPr>
          <a:xfrm>
            <a:off x="2212040" y="3909779"/>
            <a:ext cx="7510184" cy="415062"/>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
        <p:nvSpPr>
          <p:cNvPr id="9" name="TextBox 8"/>
          <p:cNvSpPr txBox="1"/>
          <p:nvPr/>
        </p:nvSpPr>
        <p:spPr>
          <a:xfrm>
            <a:off x="5708278" y="6321656"/>
            <a:ext cx="6098240" cy="307777"/>
          </a:xfrm>
          <a:prstGeom prst="rect">
            <a:avLst/>
          </a:prstGeom>
          <a:noFill/>
        </p:spPr>
        <p:txBody>
          <a:bodyPr wrap="square">
            <a:spAutoFit/>
          </a:bodyPr>
          <a:lstStyle/>
          <a:p>
            <a:pPr algn="r"/>
            <a:r>
              <a:rPr lang="en-GB" sz="1400" dirty="0" err="1">
                <a:solidFill>
                  <a:srgbClr val="000000"/>
                </a:solidFill>
                <a:latin typeface="Calibri" panose="020F0502020204030204" pitchFamily="34" charset="0"/>
                <a:cs typeface="Calibri" panose="020F0502020204030204" pitchFamily="34" charset="0"/>
              </a:rPr>
              <a:t>Sursa</a:t>
            </a:r>
            <a:r>
              <a:rPr lang="en-GB" sz="1400" dirty="0">
                <a:solidFill>
                  <a:srgbClr val="000000"/>
                </a:solidFill>
                <a:latin typeface="Calibri" panose="020F0502020204030204" pitchFamily="34" charset="0"/>
                <a:cs typeface="Calibri" panose="020F0502020204030204" pitchFamily="34" charset="0"/>
              </a:rPr>
              <a:t>: WHO</a:t>
            </a:r>
            <a:endParaRPr lang="x-none" sz="14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39807</Words>
  <Application>WPS Presentation</Application>
  <PresentationFormat>Custom</PresentationFormat>
  <Paragraphs>629</Paragraphs>
  <Slides>81</Slides>
  <Notes>2</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81</vt:i4>
      </vt:variant>
    </vt:vector>
  </HeadingPairs>
  <TitlesOfParts>
    <vt:vector size="95" baseType="lpstr">
      <vt:lpstr>Arial</vt:lpstr>
      <vt:lpstr>SimSun</vt:lpstr>
      <vt:lpstr>Wingdings</vt:lpstr>
      <vt:lpstr>Calibri</vt:lpstr>
      <vt:lpstr>Calibri Light</vt:lpstr>
      <vt:lpstr>Microsoft YaHei</vt:lpstr>
      <vt:lpstr>Arial Unicode MS</vt:lpstr>
      <vt:lpstr>Helvetica</vt:lpstr>
      <vt:lpstr>Roboto</vt:lpstr>
      <vt:lpstr>Courier New</vt:lpstr>
      <vt:lpstr>System Font Regular</vt:lpstr>
      <vt:lpstr>Segoe Print</vt:lpstr>
      <vt:lpstr>Arial</vt:lpstr>
      <vt:lpstr>Office Theme</vt:lpstr>
      <vt:lpstr>Metode de prevenție a  infecțiilor asociate îngrijirilor medicale, în cabinetul stomatologic</vt:lpstr>
      <vt:lpstr>PowerPoint 演示文稿</vt:lpstr>
      <vt:lpstr>1. Practica stomatologică și infecțiile asociate îngrijirilor medicale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2. Agenți infecțioși ce pot fi implicați în infecțiile asociate îngrijrilor medicale în practica stomatologică</vt:lpstr>
      <vt:lpstr>Microbiomul</vt:lpstr>
      <vt:lpstr>PowerPoint 演示文稿</vt:lpstr>
      <vt:lpstr>Flora microbiană</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3. Factori favorizanți ai infecțiilor asociate îngrijirilor medicale în practica stomatologică</vt:lpstr>
      <vt:lpstr>Tipurile de intervenții chirurgicale de mică amploare care se pot efectua în cabinetul de medicină dentară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4. Metode de prevenție a apariției infecțiilor în practica stomatologică</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Eficiența sterilizării</vt:lpstr>
      <vt:lpstr>Eficiența sterilizării</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5.Concluzii</vt:lpstr>
      <vt:lpstr>PowerPoint 演示文稿</vt:lpstr>
      <vt:lpstr>PowerPoint 演示文稿</vt:lpstr>
      <vt:lpstr>PowerPoint 演示文稿</vt:lpstr>
      <vt:lpstr>Vă mulțumesc!</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Metode de prevenție a infecțiilor în cabinetul stomatologic</dc:title>
  <dc:creator>George Silvas</dc:creator>
  <cp:lastModifiedBy>PC-ColMed2</cp:lastModifiedBy>
  <cp:revision>75</cp:revision>
  <dcterms:created xsi:type="dcterms:W3CDTF">2023-01-29T10:09:00Z</dcterms:created>
  <dcterms:modified xsi:type="dcterms:W3CDTF">2023-07-03T17:13:39Z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42589F0E005D46F9B3280A2902180831</vt:lpwstr>
  </property>
  <property fmtid="{D5CDD505-2E9C-101B-9397-08002B2CF9AE}" pid="3" name="KSOProductBuildVer">
    <vt:lpwstr>2057-11.2.0.11537</vt:lpwstr>
  </property>
</Properties>
</file>